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336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829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0041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59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2908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8599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051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4008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5574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537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78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597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314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9451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1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9390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48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93C258-CCCD-45E7-A29B-229FD6BAFDEC}" type="datetimeFigureOut">
              <a:rPr lang="es-VE" smtClean="0"/>
              <a:t>28/2/2026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4A7BD-1561-45B6-847C-13941C82B7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470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lsyfye47bmco/sistematizacion-del-problem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3212" y="3035300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s-VE" altLang="es-V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</a:rPr>
              <a:t>Taller</a:t>
            </a:r>
            <a:br>
              <a:rPr lang="es-VE" altLang="es-VE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es-VE" altLang="es-VE" sz="6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</a:rPr>
              <a:t>1er.</a:t>
            </a:r>
            <a:r>
              <a:rPr lang="es-VE" altLang="es-V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</a:rPr>
              <a:t> Encuentro</a:t>
            </a:r>
            <a:br>
              <a:rPr lang="es-VE" altLang="es-VE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es-VE" altLang="es-V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</a:rPr>
              <a:t>SERVICIO COMUNITARIO</a:t>
            </a:r>
            <a:br>
              <a:rPr lang="es-MX" altLang="es-VE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es-MX" altLang="es-V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/>
              </a:rPr>
              <a:t>2026</a:t>
            </a:r>
            <a:endParaRPr lang="es-VE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5100"/>
            <a:ext cx="2447925" cy="1524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64093" y="1319768"/>
            <a:ext cx="656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467">
            <a:off x="8726870" y="2432902"/>
            <a:ext cx="2443986" cy="19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81562" y="1524000"/>
            <a:ext cx="9244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BUSCA CON EL SERVICIO COMUNITARIO?</a:t>
            </a:r>
            <a:endParaRPr lang="es-V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1400" y="2439888"/>
            <a:ext cx="1010919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VE" altLang="es-VE" sz="2400" u="sng" dirty="0">
                <a:latin typeface="Arial" panose="020B0604020202020204" pitchFamily="34" charset="0"/>
                <a:cs typeface="Arial" panose="020B0604020202020204" pitchFamily="34" charset="0"/>
              </a:rPr>
              <a:t>Fomentar</a:t>
            </a:r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 en el estudiante los valores de solidaridad, responsabilidad social y compromiso con la comunidad como norma ética y ciudadana.</a:t>
            </a:r>
          </a:p>
          <a:p>
            <a:pPr algn="just">
              <a:lnSpc>
                <a:spcPct val="80000"/>
              </a:lnSpc>
            </a:pPr>
            <a:endParaRPr lang="es-VE" alt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VE" altLang="es-VE" sz="2400" u="sng" dirty="0">
                <a:latin typeface="Arial" panose="020B0604020202020204" pitchFamily="34" charset="0"/>
                <a:cs typeface="Arial" panose="020B0604020202020204" pitchFamily="34" charset="0"/>
              </a:rPr>
              <a:t>Retribuir </a:t>
            </a:r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a la sociedad venezolana el beneficio de la formación en educación superior recibida.</a:t>
            </a:r>
          </a:p>
          <a:p>
            <a:pPr algn="just">
              <a:lnSpc>
                <a:spcPct val="80000"/>
              </a:lnSpc>
            </a:pPr>
            <a:endParaRPr lang="es-VE" alt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VE" altLang="es-VE" sz="2400" u="sng" dirty="0"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 y estimular vínculos permanentes entre EL IUTEPI y su entorno, a través del diseño y desarrollo de proyectos que permitan mejorar la calidad de vida de la población.</a:t>
            </a:r>
          </a:p>
          <a:p>
            <a:pPr algn="just">
              <a:lnSpc>
                <a:spcPct val="80000"/>
              </a:lnSpc>
            </a:pPr>
            <a:endParaRPr lang="es-VE" alt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VE" altLang="es-VE" sz="2400" u="sng" dirty="0"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 a la formación del capital social en el país a través del Aprendizaje-Servicio</a:t>
            </a:r>
            <a:r>
              <a:rPr lang="es-VE" altLang="es-VE" sz="2400" i="1" dirty="0">
                <a:latin typeface="Arial" panose="020B0604020202020204" pitchFamily="34" charset="0"/>
                <a:cs typeface="Arial" panose="020B0604020202020204" pitchFamily="34" charset="0"/>
              </a:rPr>
              <a:t>. (articulo 7)</a:t>
            </a:r>
          </a:p>
        </p:txBody>
      </p:sp>
    </p:spTree>
    <p:extLst>
      <p:ext uri="{BB962C8B-B14F-4D97-AF65-F5344CB8AC3E}">
        <p14:creationId xmlns:p14="http://schemas.microsoft.com/office/powerpoint/2010/main" val="35295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47925" y="1524000"/>
            <a:ext cx="826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dirty="0">
                <a:solidFill>
                  <a:srgbClr val="C00000"/>
                </a:solidFill>
                <a:latin typeface="Impact" panose="020B0806030902050204" pitchFamily="34" charset="0"/>
              </a:rPr>
              <a:t>¿LA PRESTACIÓN DEL SERVICIO COMUNITARIO SE HACE EN GRUPO O INDIVIDUAL?</a:t>
            </a:r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1066800" y="2768820"/>
            <a:ext cx="98679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es-VE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Grupal o Individual: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es-VE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el número de integrantes estará en función de la complejidad del proyecto seleccionado por el prestador del Servicio Comunitario.</a:t>
            </a: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0" y="4181964"/>
            <a:ext cx="26304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7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47925" y="1524000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8" name="Rectángulo 7"/>
          <p:cNvSpPr/>
          <p:nvPr/>
        </p:nvSpPr>
        <p:spPr>
          <a:xfrm>
            <a:off x="1664466" y="1320224"/>
            <a:ext cx="879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¿CUÁNTAS HORAS DEBO CUMPLIR EN EL SERVICIO COMUNITARIO?</a:t>
            </a:r>
            <a:endParaRPr lang="es-V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60882" y="2451556"/>
            <a:ext cx="920233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Debes cumplir mínimo, </a:t>
            </a:r>
            <a:r>
              <a:rPr lang="es-VE" altLang="es-V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120 horas académica</a:t>
            </a: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s presenciales, efectivas y verificables. El  IUTEPI adaptará la duración del Servicio Comunitario a su régimen académico. </a:t>
            </a:r>
            <a:r>
              <a:rPr lang="es-VE" altLang="es-V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(artículo 8 LSCEES)</a:t>
            </a:r>
          </a:p>
        </p:txBody>
      </p:sp>
    </p:spTree>
    <p:extLst>
      <p:ext uri="{BB962C8B-B14F-4D97-AF65-F5344CB8AC3E}">
        <p14:creationId xmlns:p14="http://schemas.microsoft.com/office/powerpoint/2010/main" val="408660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03400" y="1524000"/>
            <a:ext cx="891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altLang="es-V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SUGERIR LA COMUNIDAD PARA INICIAR EL SERVICIO COMUNITARIO?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36800" y="2669435"/>
            <a:ext cx="75057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Si. Siempre y cuando cuente con un proyecto que recoja las necesidades sentidas de la comunidad.</a:t>
            </a:r>
          </a:p>
        </p:txBody>
      </p:sp>
      <p:pic>
        <p:nvPicPr>
          <p:cNvPr id="7" name="Picture 26" descr="C:\Users\Ana Julia\AppData\Local\Microsoft\Windows\Temporary Internet Files\Content.IE5\VV8HGZ5D\MCj0412396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45">
            <a:off x="4743450" y="3643313"/>
            <a:ext cx="32400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1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47925" y="1524000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2781300" y="1523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altLang="es-VE" dirty="0">
                <a:solidFill>
                  <a:srgbClr val="C00000"/>
                </a:solidFill>
                <a:latin typeface="Impact" panose="020B0806030902050204" pitchFamily="34" charset="0"/>
              </a:rPr>
              <a:t>¿DONAR DINERO (Bs.) EQUIVALE </a:t>
            </a:r>
            <a:br>
              <a:rPr lang="es-VE" altLang="es-VE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s-VE" altLang="es-VE" dirty="0">
                <a:solidFill>
                  <a:srgbClr val="C00000"/>
                </a:solidFill>
                <a:latin typeface="Impact" panose="020B0806030902050204" pitchFamily="34" charset="0"/>
              </a:rPr>
              <a:t>A HORAS CUMPLIDAS?</a:t>
            </a:r>
            <a:endParaRPr lang="es-VE" dirty="0"/>
          </a:p>
        </p:txBody>
      </p:sp>
      <p:sp>
        <p:nvSpPr>
          <p:cNvPr id="6" name="Rectángulo 5"/>
          <p:cNvSpPr/>
          <p:nvPr/>
        </p:nvSpPr>
        <p:spPr>
          <a:xfrm>
            <a:off x="939800" y="2333536"/>
            <a:ext cx="1018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NO. Se toma en cuenta sólo las gestiones que realice en pro del proyecto (donativos en especies o en dinero), las cuales  se ponderan en horas gestionadas en las instituciones proveedoras de los donativos.</a:t>
            </a:r>
          </a:p>
        </p:txBody>
      </p:sp>
      <p:pic>
        <p:nvPicPr>
          <p:cNvPr id="7" name="Picture 3" descr="C:\Users\Ana Julia\AppData\Local\Microsoft\Windows\Temporary Internet Files\Content.IE5\4FXTP03D\MCj044132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607326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na Julia\AppData\Local\Microsoft\Windows\Temporary Internet Files\Content.IE5\VV8HGZ5D\MPj0405434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694330"/>
            <a:ext cx="331311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362575" y="4197940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V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44323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47925" y="1524000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2781300" y="13855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¿Si Falto a los Encuentros del Taller </a:t>
            </a:r>
            <a:b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(Justificado o no) </a:t>
            </a:r>
            <a:b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puedo perderlo?</a:t>
            </a:r>
            <a:endParaRPr lang="es-V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90600" y="2967335"/>
            <a:ext cx="1021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altLang="es-VE" sz="2800" b="1" dirty="0">
                <a:latin typeface="Arial" panose="020B0604020202020204" pitchFamily="34" charset="0"/>
                <a:cs typeface="Arial" panose="020B0604020202020204" pitchFamily="34" charset="0"/>
              </a:rPr>
              <a:t>SI. Para aprobar el “ Servicio  Comunitario”, es necesario la asistencia completa y su participación en cada una de las Actividades, tanto en Modalidad Presencial y virtual. </a:t>
            </a:r>
          </a:p>
        </p:txBody>
      </p:sp>
    </p:spTree>
    <p:extLst>
      <p:ext uri="{BB962C8B-B14F-4D97-AF65-F5344CB8AC3E}">
        <p14:creationId xmlns:p14="http://schemas.microsoft.com/office/powerpoint/2010/main" val="38148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47925" y="1524000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10" name="Rectángulo 9"/>
          <p:cNvSpPr/>
          <p:nvPr/>
        </p:nvSpPr>
        <p:spPr>
          <a:xfrm>
            <a:off x="3585287" y="1524000"/>
            <a:ext cx="467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Equipos de Trabajo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MCj04315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092">
            <a:off x="1451427" y="1391640"/>
            <a:ext cx="1619963" cy="18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136900" y="2842228"/>
            <a:ext cx="7353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Disponen de 10 minutos para formar Equipo</a:t>
            </a:r>
          </a:p>
          <a:p>
            <a:pPr>
              <a:lnSpc>
                <a:spcPct val="90000"/>
              </a:lnSpc>
            </a:pP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Considerar la cantidad de integrantes que van a conformar el equipo mínima 3 máximo 5.</a:t>
            </a:r>
          </a:p>
          <a:p>
            <a:pPr algn="just">
              <a:lnSpc>
                <a:spcPct val="90000"/>
              </a:lnSpc>
            </a:pPr>
            <a:r>
              <a:rPr lang="es-VE" alt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hoja entregada especificar: Expediente, Nombre Completo y número de teléfono.</a:t>
            </a:r>
          </a:p>
        </p:txBody>
      </p:sp>
    </p:spTree>
    <p:extLst>
      <p:ext uri="{BB962C8B-B14F-4D97-AF65-F5344CB8AC3E}">
        <p14:creationId xmlns:p14="http://schemas.microsoft.com/office/powerpoint/2010/main" val="294242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87525" y="1371600"/>
            <a:ext cx="826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V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Proyecto?</a:t>
            </a:r>
            <a:endParaRPr lang="es-VE" altLang="es-V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02200" y="20299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altLang="es-VE" dirty="0">
                <a:latin typeface="Palatino Linotype" panose="02040502050505030304" pitchFamily="18" charset="0"/>
              </a:rPr>
              <a:t>«Un proyecto es una planificación de un conjunto de actividades relacionadas y coordinadas entre si  para  alcanzar objetivos específicos delimitado por un presupuesto y , calidades establecidas previamente en un lapso de tiempo previamente definido» Wikipedia </a:t>
            </a:r>
            <a:endParaRPr lang="es-VE" altLang="es-VE" dirty="0">
              <a:latin typeface="Palatino Linotype" panose="0204050205050503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55950" y="5037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altLang="es-VE" dirty="0">
                <a:latin typeface="Palatino Linotype" panose="02040502050505030304" pitchFamily="18" charset="0"/>
              </a:rPr>
              <a:t>«Un proyecto es la búsqueda de una solución inteligente al planteamiento de un problema, la cual tiende a resolver una necesidad humana». Baca, G.(2010)</a:t>
            </a:r>
            <a:endParaRPr lang="es-VE" altLang="es-VE" dirty="0">
              <a:latin typeface="Palatino Linotype" panose="02040502050505030304" pitchFamily="18" charset="0"/>
            </a:endParaRPr>
          </a:p>
        </p:txBody>
      </p:sp>
      <p:pic>
        <p:nvPicPr>
          <p:cNvPr id="7" name="Picture 7" descr="Resultado de imagen para Proyec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9" y="2509520"/>
            <a:ext cx="34210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5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90605" y="1293167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Comunitarios </a:t>
            </a:r>
            <a:endParaRPr lang="es-V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92200" y="2104936"/>
            <a:ext cx="438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altLang="es-VE" sz="2000" dirty="0">
                <a:latin typeface="Arial" panose="020B0604020202020204" pitchFamily="34" charset="0"/>
                <a:cs typeface="Arial" panose="020B0604020202020204" pitchFamily="34" charset="0"/>
              </a:rPr>
              <a:t>Conjunto de actividades concretas, interrelacionadas y coordinadas entre sí, que se realizan con el fin de generar determinados bienes y servicios capaces de satisfacer necesidades o resolver problemas comunitarios.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3700" y="41635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altLang="es-VE" sz="2000" dirty="0">
                <a:latin typeface="Arial" panose="020B0604020202020204" pitchFamily="34" charset="0"/>
                <a:cs typeface="Arial" panose="020B0604020202020204" pitchFamily="34" charset="0"/>
              </a:rPr>
              <a:t>Los proyectos sociales comunitarios tienen como propósito resolver un problema o satisfacer una necesidad importante de un determinado sector de la población, para lo cual se pueden aplicar diferentes enfoques, el más utilizado de los cuales es el denominado Marco Lógico.</a:t>
            </a:r>
          </a:p>
        </p:txBody>
      </p:sp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" b="7889"/>
          <a:stretch>
            <a:fillRect/>
          </a:stretch>
        </p:blipFill>
        <p:spPr bwMode="auto">
          <a:xfrm>
            <a:off x="1400174" y="4351705"/>
            <a:ext cx="3024188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8"/>
          <a:stretch>
            <a:fillRect/>
          </a:stretch>
        </p:blipFill>
        <p:spPr bwMode="auto">
          <a:xfrm>
            <a:off x="6756401" y="2346463"/>
            <a:ext cx="32766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4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9100" y="1524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¿MEDIANTE QUÉ INSTRUMENTO SE EJECUTA LA PRESTACIÓN DEL SERVICIO COMUNITARIO?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00174" y="27169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altLang="es-VE" sz="2400" dirty="0">
                <a:latin typeface="Arial" panose="020B0604020202020204" pitchFamily="34" charset="0"/>
                <a:cs typeface="Arial" panose="020B0604020202020204" pitchFamily="34" charset="0"/>
              </a:rPr>
              <a:t>Mediante proyectos elaborados respondiendo a las necesidades de las comunidades, los cuales deberán ser presentados por escrito donde se incluya la necesidad detectada en la comunidad, el planteamiento del problema, la justificación, los objetivos y el enfoque metodológico. </a:t>
            </a:r>
            <a:r>
              <a:rPr lang="es-VE" altLang="es-VE" sz="2400" i="1" dirty="0">
                <a:latin typeface="Arial" panose="020B0604020202020204" pitchFamily="34" charset="0"/>
                <a:cs typeface="Arial" panose="020B0604020202020204" pitchFamily="34" charset="0"/>
              </a:rPr>
              <a:t>(articulo 23)</a:t>
            </a:r>
          </a:p>
        </p:txBody>
      </p:sp>
      <p:pic>
        <p:nvPicPr>
          <p:cNvPr id="6" name="Picture 27" descr="C:\Users\Ana Julia\AppData\Local\Microsoft\Windows\Temporary Internet Files\Content.IE5\VV8HGZ5D\MPj0439394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2542888"/>
            <a:ext cx="18669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3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84500" y="1223073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229801"/>
            <a:ext cx="2447925" cy="1524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82700" y="2268667"/>
            <a:ext cx="94361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VE" altLang="es-V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Director Nacional.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DR. Wilfredo Illas Ramírez.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VE" altLang="es-V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Coordinadora de la Extensión Acarigua.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MSC. Milexa Gutiérrez de Castillo.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VE" altLang="es-V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Coordinadora de la Especialidad Análisis de Sistema.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ING. Eglee Rivas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VE" altLang="es-VE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11455" y="1940936"/>
            <a:ext cx="22579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es-VE" altLang="es-VE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9689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02144" y="1402834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Sistematización del Problema</a:t>
            </a:r>
            <a:endParaRPr lang="es-V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6144" y="2136001"/>
            <a:ext cx="1013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La sistematización </a:t>
            </a:r>
            <a:r>
              <a:rPr lang="en-US" altLang="es-V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 entendido como un proceso que pretende ordenar una serie de elementos, pasos, etapas, con el fin de otorgar jerarquías a los diferentes elementos. </a:t>
            </a:r>
          </a:p>
          <a:p>
            <a:r>
              <a:rPr lang="en-US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Sirve para formular preguntas que se derivan del problema planteado.</a:t>
            </a:r>
            <a:endParaRPr lang="en-US" altLang="es-VE" sz="20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6" name="Picture 3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942"/>
            <a:ext cx="25923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0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07001" y="1293167"/>
            <a:ext cx="339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altLang="ko-KR" sz="2400" b="1" dirty="0">
                <a:solidFill>
                  <a:srgbClr val="C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Árbol del Problema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4500" y="2143036"/>
            <a:ext cx="6096000" cy="12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VE" altLang="es-VE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E</a:t>
            </a:r>
            <a:r>
              <a:rPr lang="ru-RU" altLang="es-VE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s una técnica que se emplea para identificar una situación negativa (problema central), la cual se intenta solucionar mediante la intervención del proyecto utilizando una relación de tipo causa-efecto. </a:t>
            </a:r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754832"/>
            <a:ext cx="39243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44500" y="396240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just">
              <a:spcAft>
                <a:spcPts val="1200"/>
              </a:spcAft>
              <a:buClr>
                <a:srgbClr val="8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s-VE" altLang="es-VE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Es una </a:t>
            </a:r>
            <a:r>
              <a:rPr lang="es-VE" altLang="es-VE" sz="20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situación</a:t>
            </a:r>
            <a:r>
              <a:rPr lang="es-VE" altLang="es-VE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insatisfactoria que puede modificarse.</a:t>
            </a:r>
          </a:p>
          <a:p>
            <a:pPr marL="263525" indent="-263525" algn="just">
              <a:spcAft>
                <a:spcPts val="1200"/>
              </a:spcAft>
              <a:buClr>
                <a:srgbClr val="8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s-VE" altLang="es-VE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Realidad cuyos efectos son insatisfactorios, en un momento determinado. </a:t>
            </a:r>
          </a:p>
        </p:txBody>
      </p:sp>
    </p:spTree>
    <p:extLst>
      <p:ext uri="{BB962C8B-B14F-4D97-AF65-F5344CB8AC3E}">
        <p14:creationId xmlns:p14="http://schemas.microsoft.com/office/powerpoint/2010/main" val="208353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00066" y="1220788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VE" altLang="ko-KR" sz="2000" b="1" dirty="0">
                <a:solidFill>
                  <a:srgbClr val="C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Árbol del Problema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83899" y="1708666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8875" indent="-1158875" algn="ctr" defTabSz="1158875">
              <a:tabLst>
                <a:tab pos="1158875" algn="l"/>
              </a:tabLst>
              <a:defRPr/>
            </a:pPr>
            <a:r>
              <a:rPr lang="es-ES_tradnl" b="1" dirty="0">
                <a:solidFill>
                  <a:srgbClr val="5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ea typeface="굴림" pitchFamily="34" charset="-127"/>
              </a:rPr>
              <a:t>¿Cómo se redacta el problema?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1935" y="2438955"/>
            <a:ext cx="1871662" cy="1368425"/>
          </a:xfrm>
          <a:prstGeom prst="ellipse">
            <a:avLst/>
          </a:prstGeom>
          <a:gradFill rotWithShape="1">
            <a:gsLst>
              <a:gs pos="0">
                <a:srgbClr val="FFB78E"/>
              </a:gs>
              <a:gs pos="35001">
                <a:srgbClr val="FFCBAF"/>
              </a:gs>
              <a:gs pos="100000">
                <a:srgbClr val="FFE9DD"/>
              </a:gs>
            </a:gsLst>
            <a:lin ang="16200000" scaled="1"/>
          </a:gradFill>
          <a:ln w="57150" algn="ctr">
            <a:solidFill>
              <a:srgbClr val="FD946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VE" altLang="es-VE" sz="2200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  <a:t>No hay pesticidas </a:t>
            </a:r>
            <a:br>
              <a:rPr lang="es-VE" altLang="es-VE" sz="2200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</a:br>
            <a:endParaRPr lang="es-VE" altLang="es-VE" sz="2200" dirty="0">
              <a:solidFill>
                <a:srgbClr val="560000"/>
              </a:solidFill>
              <a:latin typeface="Berlin Sans FB" panose="020E0602020502020306" pitchFamily="34" charset="0"/>
              <a:ea typeface="굴림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435224" y="2539126"/>
            <a:ext cx="2392363" cy="1368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 algn="ctr">
            <a:solidFill>
              <a:srgbClr val="FD946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VE" altLang="es-VE" sz="1800" dirty="0">
                <a:solidFill>
                  <a:srgbClr val="560000"/>
                </a:solidFill>
                <a:latin typeface="Berlin Sans FB" panose="020E0602020502020306" pitchFamily="34" charset="0"/>
                <a:ea typeface="굴림" panose="020B0600000101010101" pitchFamily="34" charset="-127"/>
              </a:rPr>
              <a:t> </a:t>
            </a:r>
            <a:br>
              <a:rPr lang="es-VE" altLang="es-VE" sz="1800" dirty="0">
                <a:solidFill>
                  <a:srgbClr val="560000"/>
                </a:solidFill>
                <a:latin typeface="Berlin Sans FB" panose="020E0602020502020306" pitchFamily="34" charset="0"/>
                <a:ea typeface="굴림" panose="020B0600000101010101" pitchFamily="34" charset="-127"/>
              </a:rPr>
            </a:br>
            <a:r>
              <a:rPr lang="es-VE" altLang="es-VE" sz="1800" dirty="0">
                <a:solidFill>
                  <a:srgbClr val="560000"/>
                </a:solidFill>
                <a:latin typeface="Berlin Sans FB" panose="020E0602020502020306" pitchFamily="34" charset="0"/>
                <a:ea typeface="굴림" panose="020B0600000101010101" pitchFamily="34" charset="-127"/>
              </a:rPr>
              <a:t>Falta de motivación en los artesano comunidad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00174" y="3986011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VE" b="1" dirty="0">
                <a:solidFill>
                  <a:srgbClr val="800000"/>
                </a:solidFill>
                <a:latin typeface="Maiandra GD" panose="020E0502030308020204" pitchFamily="34" charset="0"/>
                <a:ea typeface="MS PGothic" panose="020B0600070205080204" pitchFamily="34" charset="-128"/>
              </a:rPr>
              <a:t>INCORRECTO</a:t>
            </a:r>
          </a:p>
        </p:txBody>
      </p:sp>
      <p:pic>
        <p:nvPicPr>
          <p:cNvPr id="10" name="Picture 12" descr="C:\Users\Ana Julia\AppData\Local\Microsoft\Windows\Temporary Internet Files\Content.IE5\2JPI32D1\MCj042446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7" y="4353579"/>
            <a:ext cx="70167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11963" y="2537182"/>
            <a:ext cx="1963737" cy="1223962"/>
          </a:xfrm>
          <a:prstGeom prst="ellipse">
            <a:avLst/>
          </a:prstGeom>
          <a:gradFill rotWithShape="1">
            <a:gsLst>
              <a:gs pos="0">
                <a:srgbClr val="FFB78E"/>
              </a:gs>
              <a:gs pos="35001">
                <a:srgbClr val="FFCBAF"/>
              </a:gs>
              <a:gs pos="100000">
                <a:srgbClr val="FFE9DD"/>
              </a:gs>
            </a:gsLst>
            <a:lin ang="16200000" scaled="1"/>
          </a:gradFill>
          <a:ln w="57150" algn="ctr">
            <a:solidFill>
              <a:srgbClr val="FD946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VE" altLang="es-VE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  <a:t>La cosecha es </a:t>
            </a:r>
          </a:p>
          <a:p>
            <a:pPr algn="ctr"/>
            <a:r>
              <a:rPr lang="es-VE" altLang="es-VE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  <a:t>destruida por plagas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9266239" y="2300843"/>
            <a:ext cx="2609850" cy="1644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 algn="ctr">
            <a:solidFill>
              <a:srgbClr val="FD946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s-VE" altLang="es-VE" dirty="0">
                <a:solidFill>
                  <a:srgbClr val="560000"/>
                </a:solidFill>
                <a:latin typeface="Berlin Sans FB" panose="020E0602020502020306" pitchFamily="34" charset="0"/>
                <a:ea typeface="굴림" panose="020B0600000101010101" pitchFamily="34" charset="-127"/>
              </a:rPr>
              <a:t>Desconocimiento de las herramientas  de emprendimiento 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397952" y="401947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VE" b="1" dirty="0">
                <a:solidFill>
                  <a:srgbClr val="800000"/>
                </a:solidFill>
                <a:latin typeface="Maiandra GD" panose="020E0502030308020204" pitchFamily="34" charset="0"/>
                <a:ea typeface="MS PGothic" panose="020B0600070205080204" pitchFamily="34" charset="-128"/>
              </a:rPr>
              <a:t>CORRECTO</a:t>
            </a:r>
          </a:p>
        </p:txBody>
      </p:sp>
      <p:pic>
        <p:nvPicPr>
          <p:cNvPr id="14" name="Picture 11" descr="C:\Users\Ana Julia\AppData\Local\Microsoft\Windows\Temporary Internet Files\Content.IE5\RDXFV505\MCj0428065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39" y="4404677"/>
            <a:ext cx="1058661" cy="7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135036" y="5258392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8875" indent="-1158875" algn="ctr" defTabSz="1158875">
              <a:tabLst>
                <a:tab pos="1158875" algn="l"/>
              </a:tabLst>
              <a:defRPr/>
            </a:pP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ea typeface="굴림" pitchFamily="34" charset="-127"/>
              </a:rPr>
              <a:t>¿Qué se debe considerar?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00989" y="5713271"/>
            <a:ext cx="10261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VE" sz="2000" b="1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  <a:t>Un problema NO ES un tema, un sector, una solución, ausencia de solución o un área. Es una situación insatisfactoria</a:t>
            </a:r>
            <a:r>
              <a:rPr lang="es-ES_tradnl" altLang="es-VE" dirty="0">
                <a:solidFill>
                  <a:srgbClr val="560000"/>
                </a:solidFill>
                <a:latin typeface="Berlin Sans FB" panose="020E0602020502020306" pitchFamily="34" charset="0"/>
                <a:ea typeface="굴림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2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981200"/>
            <a:ext cx="73437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50385" y="13134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VE" altLang="ko-KR" b="1" dirty="0">
                <a:solidFill>
                  <a:srgbClr val="C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Árbol del Problema</a:t>
            </a:r>
          </a:p>
        </p:txBody>
      </p:sp>
    </p:spTree>
    <p:extLst>
      <p:ext uri="{BB962C8B-B14F-4D97-AF65-F5344CB8AC3E}">
        <p14:creationId xmlns:p14="http://schemas.microsoft.com/office/powerpoint/2010/main" val="294330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5125"/>
            <a:ext cx="7797799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91685" y="126579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VE" altLang="ko-KR" b="1" dirty="0">
                <a:solidFill>
                  <a:srgbClr val="C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Árbol del Problema</a:t>
            </a:r>
          </a:p>
        </p:txBody>
      </p:sp>
    </p:spTree>
    <p:extLst>
      <p:ext uri="{BB962C8B-B14F-4D97-AF65-F5344CB8AC3E}">
        <p14:creationId xmlns:p14="http://schemas.microsoft.com/office/powerpoint/2010/main" val="425647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81300" y="1524000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ESTUDIANTES </a:t>
            </a:r>
          </a:p>
          <a:p>
            <a:pPr algn="ctr">
              <a:spcBef>
                <a:spcPct val="20000"/>
              </a:spcBef>
            </a:pPr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DISTANCIA</a:t>
            </a:r>
            <a:endParaRPr lang="es-ES" altLang="es-V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94455" y="2541345"/>
            <a:ext cx="128208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25"/>
              </a:lnSpc>
              <a:spcBef>
                <a:spcPts val="200"/>
              </a:spcBef>
            </a:pPr>
            <a:r>
              <a:rPr lang="es-VE" altLang="es-VE" dirty="0">
                <a:solidFill>
                  <a:srgbClr val="160B2B"/>
                </a:solidFill>
                <a:latin typeface="Impact" panose="020B0806030902050204" pitchFamily="34" charset="0"/>
              </a:rPr>
              <a:t>Aula Virtual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812745" y="2755900"/>
            <a:ext cx="212910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25"/>
              </a:lnSpc>
              <a:spcBef>
                <a:spcPts val="200"/>
              </a:spcBef>
            </a:pPr>
            <a:r>
              <a:rPr lang="es-VE" altLang="es-VE" dirty="0">
                <a:solidFill>
                  <a:srgbClr val="160B2B"/>
                </a:solidFill>
                <a:latin typeface="Impact" panose="020B0806030902050204" pitchFamily="34" charset="0"/>
              </a:rPr>
              <a:t>Correo  Institucional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3295650"/>
            <a:ext cx="23161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95650"/>
            <a:ext cx="3230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38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33672" y="1428234"/>
            <a:ext cx="6692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VE" altLang="es-V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 Modalidad a Distancia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17575" y="2952234"/>
            <a:ext cx="6000750" cy="117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25"/>
              </a:lnSpc>
              <a:spcBef>
                <a:spcPts val="200"/>
              </a:spcBef>
            </a:pPr>
            <a:r>
              <a:rPr lang="es-VE" altLang="es-VE" sz="2400" b="1" dirty="0">
                <a:solidFill>
                  <a:srgbClr val="160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trabajar individual o también en equipo de mínimo 2 personas máximo 3, con participación en la misma ciudad.</a:t>
            </a:r>
          </a:p>
        </p:txBody>
      </p:sp>
      <p:pic>
        <p:nvPicPr>
          <p:cNvPr id="12" name="Picture 13" descr="Resultado de imagen para Mapa de Venezu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186302"/>
            <a:ext cx="2438007" cy="18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5178425" y="4526410"/>
            <a:ext cx="57308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V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Seguimiento de sus Actividades del Taller </a:t>
            </a:r>
            <a:r>
              <a:rPr lang="es-ES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será exclusivamente por aulas virtual. Y es necesario tomar en cuenta las instrucciones en el aula virtual al momento de cada entrega</a:t>
            </a:r>
            <a:r>
              <a:rPr lang="es-ES" altLang="es-V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V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8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pic>
        <p:nvPicPr>
          <p:cNvPr id="6" name="Picture 9" descr="Resultado de imagen para Ciclo de Preguntas y Respue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806575"/>
            <a:ext cx="41338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Resultado de imagen para pREGU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098675"/>
            <a:ext cx="31670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93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18410" y="1524000"/>
            <a:ext cx="5904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Formatos  a utilizar en el servicio comunitarios</a:t>
            </a:r>
            <a:endParaRPr lang="es-VE" sz="2000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0" y="231677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21059" y="3108482"/>
            <a:ext cx="1093761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25"/>
              </a:lnSpc>
              <a:spcBef>
                <a:spcPts val="200"/>
              </a:spcBef>
            </a:pPr>
            <a:r>
              <a:rPr lang="es-VE" altLang="es-VE" sz="9600" b="1" dirty="0">
                <a:solidFill>
                  <a:srgbClr val="C00000"/>
                </a:solidFill>
                <a:latin typeface="Goudy Stout" panose="0202090407030B020401" pitchFamily="18" charset="0"/>
              </a:rPr>
              <a:t>GRACIAS </a:t>
            </a:r>
            <a:r>
              <a:rPr lang="es-VE" altLang="es-VE" dirty="0">
                <a:solidFill>
                  <a:srgbClr val="160B2B"/>
                </a:solidFill>
                <a:latin typeface="Impact" panose="020B080603090205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8127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92400" y="1569135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229801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67866" y="2418834"/>
            <a:ext cx="539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b="1" i="1" u="sng" dirty="0">
                <a:solidFill>
                  <a:srgbClr val="C00000"/>
                </a:solidFill>
                <a:latin typeface="Arial" panose="020B0604020202020204" pitchFamily="34" charset="0"/>
              </a:rPr>
              <a:t>RESPONSABLE</a:t>
            </a:r>
            <a:r>
              <a:rPr lang="es-VE" altLang="es-VE" b="1" u="sng" dirty="0">
                <a:solidFill>
                  <a:srgbClr val="C00000"/>
                </a:solidFill>
                <a:latin typeface="Arial" panose="020B0604020202020204" pitchFamily="34" charset="0"/>
              </a:rPr>
              <a:t> DEL SERVICIO COMUNITARIO </a:t>
            </a:r>
            <a:endParaRPr lang="es-VE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7900" y="35424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VE" altLang="es-VE" dirty="0">
                <a:latin typeface="Arial" panose="020B0604020202020204" pitchFamily="34" charset="0"/>
              </a:rPr>
              <a:t>Abg. y </a:t>
            </a:r>
            <a:r>
              <a:rPr lang="es-VE" altLang="es-VE" dirty="0" err="1">
                <a:latin typeface="Arial" panose="020B0604020202020204" pitchFamily="34" charset="0"/>
              </a:rPr>
              <a:t>Psic</a:t>
            </a:r>
            <a:r>
              <a:rPr lang="es-VE" altLang="es-VE" dirty="0">
                <a:latin typeface="Arial" panose="020B0604020202020204" pitchFamily="34" charset="0"/>
              </a:rPr>
              <a:t>. Naida Aguirre de Linares</a:t>
            </a:r>
          </a:p>
          <a:p>
            <a:pPr>
              <a:spcBef>
                <a:spcPct val="0"/>
              </a:spcBef>
            </a:pPr>
            <a:endParaRPr lang="es-VE" altLang="es-VE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VE" altLang="es-VE" u="sng" dirty="0">
                <a:latin typeface="Arial" panose="020B0604020202020204" pitchFamily="34" charset="0"/>
              </a:rPr>
              <a:t>Correo: </a:t>
            </a:r>
            <a:r>
              <a:rPr lang="es-VE" altLang="es-VE" u="sng" dirty="0" err="1">
                <a:latin typeface="Arial" panose="020B0604020202020204" pitchFamily="34" charset="0"/>
              </a:rPr>
              <a:t>naidaguirreb</a:t>
            </a:r>
            <a:r>
              <a:rPr lang="es-VE" altLang="es-VE" u="sng" dirty="0">
                <a:latin typeface="Arial" panose="020B0604020202020204" pitchFamily="34" charset="0"/>
              </a:rPr>
              <a:t>@ </a:t>
            </a:r>
            <a:r>
              <a:rPr lang="es-VE" altLang="es-VE" u="sng" dirty="0" err="1">
                <a:latin typeface="Arial" panose="020B0604020202020204" pitchFamily="34" charset="0"/>
              </a:rPr>
              <a:t>Hotmail,com</a:t>
            </a:r>
            <a:endParaRPr lang="es-VE" altLang="es-VE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VE" altLang="es-VE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VE" altLang="es-VE" u="sng" dirty="0">
                <a:latin typeface="Arial" panose="020B0604020202020204" pitchFamily="34" charset="0"/>
              </a:rPr>
              <a:t>Teléfono:</a:t>
            </a:r>
          </a:p>
          <a:p>
            <a:pPr>
              <a:spcBef>
                <a:spcPct val="0"/>
              </a:spcBef>
            </a:pPr>
            <a:r>
              <a:rPr lang="es-VE" altLang="es-VE" dirty="0">
                <a:latin typeface="Arial" panose="020B0604020202020204" pitchFamily="34" charset="0"/>
              </a:rPr>
              <a:t>0255-0414-5012445</a:t>
            </a:r>
          </a:p>
        </p:txBody>
      </p:sp>
    </p:spTree>
    <p:extLst>
      <p:ext uri="{BB962C8B-B14F-4D97-AF65-F5344CB8AC3E}">
        <p14:creationId xmlns:p14="http://schemas.microsoft.com/office/powerpoint/2010/main" val="380590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07777"/>
              </p:ext>
            </p:extLst>
          </p:nvPr>
        </p:nvGraphicFramePr>
        <p:xfrm>
          <a:off x="558800" y="1524000"/>
          <a:ext cx="10680700" cy="509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6140">
                  <a:extLst>
                    <a:ext uri="{9D8B030D-6E8A-4147-A177-3AD203B41FA5}">
                      <a16:colId xmlns:a16="http://schemas.microsoft.com/office/drawing/2014/main" val="2995575656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3514777464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3449815728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783629147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1341881900"/>
                    </a:ext>
                  </a:extLst>
                </a:gridCol>
              </a:tblGrid>
              <a:tr h="217323">
                <a:tc>
                  <a:txBody>
                    <a:bodyPr/>
                    <a:lstStyle/>
                    <a:p>
                      <a:r>
                        <a:rPr lang="es-VE" dirty="0">
                          <a:solidFill>
                            <a:schemeClr val="tx1"/>
                          </a:solidFill>
                        </a:rPr>
                        <a:t>SEMANA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>
                          <a:solidFill>
                            <a:schemeClr val="tx1"/>
                          </a:solidFill>
                        </a:rPr>
                        <a:t>SEMANA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>
                          <a:solidFill>
                            <a:schemeClr val="tx1"/>
                          </a:solidFill>
                        </a:rPr>
                        <a:t>SEMANA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>
                          <a:solidFill>
                            <a:schemeClr val="tx1"/>
                          </a:solidFill>
                        </a:rPr>
                        <a:t>SEMANA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>
                          <a:solidFill>
                            <a:schemeClr val="tx1"/>
                          </a:solidFill>
                        </a:rPr>
                        <a:t>SEMANA 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82624"/>
                  </a:ext>
                </a:extLst>
              </a:tr>
              <a:tr h="3554577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  Encuentro</a:t>
                      </a:r>
                      <a:endParaRPr lang="es-ES_tradnl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VE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Conociendo sobre el </a:t>
                      </a:r>
                      <a:r>
                        <a:rPr lang="es-VE" sz="18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  de Servicio Comunitario.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VE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</a:t>
                      </a:r>
                      <a:r>
                        <a:rPr lang="es-VE" sz="18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VE" sz="1800" b="1" i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Trabajo.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VE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Instrumentos:  </a:t>
                      </a:r>
                      <a:r>
                        <a:rPr lang="es-VE" sz="18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Diagnóstico, Sistematización del Problema </a:t>
                      </a:r>
                      <a:r>
                        <a:rPr lang="es-VE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(Problema-Necesidad) y Árbol del Problema.</a:t>
                      </a:r>
                    </a:p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VE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Validación formal del Escenario de Trabajo.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VE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 y Entrega de la Carta de Postulación al Responsable del Servicio Comunitario por Facultad.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Encuentro</a:t>
                      </a:r>
                      <a:r>
                        <a:rPr lang="es-VE" sz="18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“Plan de </a:t>
                      </a:r>
                      <a:r>
                        <a:rPr lang="es-VE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del </a:t>
                      </a:r>
                      <a:r>
                        <a:rPr lang="es-VE" sz="18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proyecto: </a:t>
                      </a:r>
                      <a:r>
                        <a:rPr lang="es-VE" sz="1800" b="1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Población, Muestra,  Justificación y Objetivos/Propósitos Contextualización del Problema</a:t>
                      </a:r>
                      <a:endParaRPr lang="es-VE" dirty="0"/>
                    </a:p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Comienzo del Servicio Comunitario,</a:t>
                      </a:r>
                    </a:p>
                    <a:p>
                      <a:endParaRPr lang="es-V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V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</a:t>
                      </a:r>
                      <a:r>
                        <a:rPr lang="es-V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informe, en las siguiente semanas, así como seguimiento de la ejecución del servicio comunitario.</a:t>
                      </a:r>
                      <a:endParaRPr lang="es-V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Culminación del Servicio Comunitario.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5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3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81300" y="1429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VE" dirty="0">
                <a:latin typeface="Impact" panose="020B0806030902050204" pitchFamily="34" charset="0"/>
              </a:rPr>
              <a:t>ASPECTOS LEGALES DEL </a:t>
            </a:r>
          </a:p>
          <a:p>
            <a:pPr algn="ctr"/>
            <a:r>
              <a:rPr lang="es-ES" altLang="es-VE" dirty="0">
                <a:latin typeface="Impact" panose="020B0806030902050204" pitchFamily="34" charset="0"/>
              </a:rPr>
              <a:t>SERVICIO COMUNITARIO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113088"/>
            <a:ext cx="29670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/>
          </p:cNvSpPr>
          <p:nvPr/>
        </p:nvSpPr>
        <p:spPr bwMode="auto">
          <a:xfrm>
            <a:off x="3862388" y="2373869"/>
            <a:ext cx="649287" cy="3457575"/>
          </a:xfrm>
          <a:prstGeom prst="leftBrace">
            <a:avLst>
              <a:gd name="adj1" fmla="val 4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8" name="Proceso alternativo 7"/>
          <p:cNvSpPr/>
          <p:nvPr/>
        </p:nvSpPr>
        <p:spPr>
          <a:xfrm>
            <a:off x="4613275" y="2288103"/>
            <a:ext cx="4076700" cy="612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s-ES" altLang="es-V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CONSTITUCIÓN DE LA REPÚBLICA BOLIVARIANA DE VENEZUELA</a:t>
            </a:r>
          </a:p>
        </p:txBody>
      </p:sp>
      <p:sp>
        <p:nvSpPr>
          <p:cNvPr id="9" name="Proceso alternativo 8"/>
          <p:cNvSpPr/>
          <p:nvPr/>
        </p:nvSpPr>
        <p:spPr>
          <a:xfrm>
            <a:off x="4613275" y="3241996"/>
            <a:ext cx="4076700" cy="612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s-ES_tradnl" altLang="es-V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DECLARACIÓN DE LOS DERECHOS HUMANOS</a:t>
            </a:r>
            <a:endParaRPr lang="es-ES" altLang="es-V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Proceso alternativo 9"/>
          <p:cNvSpPr/>
          <p:nvPr/>
        </p:nvSpPr>
        <p:spPr>
          <a:xfrm>
            <a:off x="4613275" y="4195890"/>
            <a:ext cx="4076700" cy="612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V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LEY DE SERVICIO COMUNITARIO DEL ESTUDIANTE DE EDUCACIÓN SUPERIOR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Proceso alternativo 10"/>
          <p:cNvSpPr/>
          <p:nvPr/>
        </p:nvSpPr>
        <p:spPr>
          <a:xfrm>
            <a:off x="4613275" y="5149784"/>
            <a:ext cx="4076700" cy="612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V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LEY DE SERVICIO COMUNITARIO DEL ESTUDIANTE DE EDUCACIÓN SUPERIOR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8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89014" y="1524000"/>
            <a:ext cx="3451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altLang="es-VE" dirty="0">
                <a:solidFill>
                  <a:srgbClr val="C00000"/>
                </a:solidFill>
                <a:latin typeface="Impact" panose="020B0806030902050204" pitchFamily="34" charset="0"/>
              </a:rPr>
              <a:t>¿QUÉ ES EL SERVICIO COMUNITARIO?</a:t>
            </a:r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2666999" y="24502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altLang="es-VE" dirty="0">
                <a:latin typeface="Berlin Sans FB" panose="020E0602020502020306" pitchFamily="34" charset="0"/>
              </a:rPr>
              <a:t>Es una actividad mediante la cual los estudiantes de educación superior </a:t>
            </a:r>
            <a:r>
              <a:rPr lang="es-VE" altLang="es-VE" u="sng" dirty="0">
                <a:latin typeface="Berlin Sans FB" panose="020E0602020502020306" pitchFamily="34" charset="0"/>
              </a:rPr>
              <a:t>aplican en las comunidades los conocimientos</a:t>
            </a:r>
            <a:r>
              <a:rPr lang="es-VE" altLang="es-VE" dirty="0">
                <a:latin typeface="Berlin Sans FB" panose="020E0602020502020306" pitchFamily="34" charset="0"/>
              </a:rPr>
              <a:t> científicos, técnicos, culturales y humanísticos </a:t>
            </a:r>
            <a:r>
              <a:rPr lang="es-VE" altLang="es-VE" u="sng" dirty="0">
                <a:latin typeface="Berlin Sans FB" panose="020E0602020502020306" pitchFamily="34" charset="0"/>
              </a:rPr>
              <a:t>adquiridos</a:t>
            </a:r>
            <a:r>
              <a:rPr lang="es-VE" altLang="es-VE" dirty="0">
                <a:latin typeface="Berlin Sans FB" panose="020E0602020502020306" pitchFamily="34" charset="0"/>
              </a:rPr>
              <a:t> durante su formación académica, para cooperar con su participación en el desarrollo y mejoramiento de la calidad de vida de las comunidades </a:t>
            </a:r>
            <a:r>
              <a:rPr lang="es-VE" altLang="es-VE" i="1" dirty="0">
                <a:latin typeface="Berlin Sans FB" panose="020E0602020502020306" pitchFamily="34" charset="0"/>
              </a:rPr>
              <a:t>(LSCEES artículo 4)</a:t>
            </a:r>
          </a:p>
        </p:txBody>
      </p:sp>
      <p:sp>
        <p:nvSpPr>
          <p:cNvPr id="6" name="AutoShape 2" descr="Grupo de trabajo fotos de stock, imágenes de Grupo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2323">
            <a:off x="9348786" y="1550432"/>
            <a:ext cx="2028825" cy="140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2986">
            <a:off x="375256" y="2243372"/>
            <a:ext cx="1959955" cy="14650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14" y="4475718"/>
            <a:ext cx="3110285" cy="18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03700" y="2618398"/>
            <a:ext cx="6096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es-VE" altLang="es-VE" dirty="0">
                <a:latin typeface="Berlin Sans FB" panose="020E0602020502020306" pitchFamily="34" charset="0"/>
              </a:rPr>
              <a:t>Los profesionales y técnico Superior están exentos del requisito de Ley.				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es-VE" altLang="es-VE" dirty="0">
                <a:latin typeface="Berlin Sans FB" panose="020E0602020502020306" pitchFamily="34" charset="0"/>
              </a:rPr>
              <a:t>Deben presentar antes de la Semana 8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es-VE" altLang="es-VE" dirty="0">
                <a:latin typeface="Berlin Sans FB" panose="020E0602020502020306" pitchFamily="34" charset="0"/>
              </a:rPr>
              <a:t>el fondo negro autenticado (papel fotográfico), ante el Departamento de Admisión y Control de Estudios </a:t>
            </a:r>
            <a:endParaRPr lang="es-VE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20272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7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300" y="762000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7925" cy="152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52500" y="3244334"/>
            <a:ext cx="499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altLang="es-VE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endParaRPr lang="es-VE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endParaRPr lang="es-VE" dirty="0"/>
          </a:p>
        </p:txBody>
      </p:sp>
      <p:sp>
        <p:nvSpPr>
          <p:cNvPr id="6" name="Rectángulo 5"/>
          <p:cNvSpPr/>
          <p:nvPr/>
        </p:nvSpPr>
        <p:spPr>
          <a:xfrm>
            <a:off x="3689350" y="1310670"/>
            <a:ext cx="450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sz="32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¿ES OBLIGATORIO O NO?</a:t>
            </a:r>
            <a:endParaRPr lang="es-VE" sz="3200" dirty="0">
              <a:latin typeface="Franklin Gothic Demi Cond" panose="020B07060304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0081" y="2798058"/>
            <a:ext cx="6078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altLang="es-VE" sz="2800" dirty="0"/>
              <a:t>El Servicio Comunitario del estudiante es un requisito para la obtención del título de pre-grado en la Educación Superior, por lo tanto es </a:t>
            </a:r>
            <a:r>
              <a:rPr lang="es-VE" altLang="es-VE" sz="2800" b="1" dirty="0"/>
              <a:t>obligatorio</a:t>
            </a:r>
            <a:r>
              <a:rPr lang="es-VE" altLang="es-VE" sz="2800" dirty="0"/>
              <a:t>. </a:t>
            </a:r>
            <a:r>
              <a:rPr lang="es-VE" altLang="es-VE" sz="2800" i="1" dirty="0">
                <a:latin typeface="Berlin Sans FB" panose="020E0602020502020306" pitchFamily="34" charset="0"/>
              </a:rPr>
              <a:t>(artículo 1)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491561"/>
            <a:ext cx="381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7927" y="1095744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>
                <a:latin typeface="Arial" panose="020B0604020202020204" pitchFamily="34" charset="0"/>
              </a:rPr>
              <a:t> Instituto Universitario de Tecnología para la Informática</a:t>
            </a:r>
            <a:endParaRPr lang="es-V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0"/>
            <a:ext cx="2447925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4200" y="1854200"/>
            <a:ext cx="1092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¿SI REALIZÓ O REALICÉ TRABAJO VOLUNTARIADO SE CONSIDERA SERVICIO COMUNITARIO?</a:t>
            </a:r>
            <a:endParaRPr lang="es-V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97200" y="251558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altLang="es-VE" sz="2800" dirty="0">
                <a:latin typeface="Arial" panose="020B0604020202020204" pitchFamily="34" charset="0"/>
                <a:cs typeface="Arial" panose="020B0604020202020204" pitchFamily="34" charset="0"/>
              </a:rPr>
              <a:t>NO. Es fundamental que el estudiante pueda ejecutar el servicio comunitario de acuerdo a su </a:t>
            </a:r>
            <a:r>
              <a:rPr lang="es-VE" altLang="es-VE" sz="2800" u="sng" dirty="0">
                <a:latin typeface="Arial" panose="020B0604020202020204" pitchFamily="34" charset="0"/>
                <a:cs typeface="Arial" panose="020B0604020202020204" pitchFamily="34" charset="0"/>
              </a:rPr>
              <a:t>perfil académico</a:t>
            </a:r>
            <a:r>
              <a:rPr lang="es-VE" altLang="es-VE" sz="2800" dirty="0">
                <a:latin typeface="Arial" panose="020B0604020202020204" pitchFamily="34" charset="0"/>
                <a:cs typeface="Arial" panose="020B0604020202020204" pitchFamily="34" charset="0"/>
              </a:rPr>
              <a:t> de la carrera que cursa.</a:t>
            </a:r>
          </a:p>
        </p:txBody>
      </p:sp>
      <p:sp>
        <p:nvSpPr>
          <p:cNvPr id="6" name="Rectángulo 5"/>
          <p:cNvSpPr/>
          <p:nvPr/>
        </p:nvSpPr>
        <p:spPr>
          <a:xfrm rot="20646137">
            <a:off x="239548" y="474037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SISTEMA</a:t>
            </a:r>
            <a:endParaRPr lang="es-VE" b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rot="1207535">
            <a:off x="8870215" y="4780237"/>
            <a:ext cx="19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 </a:t>
            </a:r>
            <a:endParaRPr lang="es-VE" b="1" dirty="0">
              <a:solidFill>
                <a:srgbClr val="00B0F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22217" y="4740378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INDUSTRIAL </a:t>
            </a:r>
            <a:endParaRPr lang="es-VE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F:\ingenier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7917" y="5109710"/>
            <a:ext cx="2046664" cy="138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F:\dfg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6994">
            <a:off x="1083036" y="5127568"/>
            <a:ext cx="1952747" cy="1286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AutoShape 2" descr="Electrónica fotos de stock, imágenes de Electrónica s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3336">
            <a:off x="8497865" y="5099634"/>
            <a:ext cx="1990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847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306</TotalTime>
  <Words>1435</Words>
  <Application>Microsoft Office PowerPoint</Application>
  <PresentationFormat>Panorámica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Berlin Sans FB</vt:lpstr>
      <vt:lpstr>Franklin Gothic Demi Cond</vt:lpstr>
      <vt:lpstr>Goudy Stout</vt:lpstr>
      <vt:lpstr>Impact</vt:lpstr>
      <vt:lpstr>Maiandra GD</vt:lpstr>
      <vt:lpstr>Palatino Linotype</vt:lpstr>
      <vt:lpstr>Tw Cen MT</vt:lpstr>
      <vt:lpstr>Wingdings</vt:lpstr>
      <vt:lpstr>Gota</vt:lpstr>
      <vt:lpstr>Taller 1er. Encuentro SERVICIO COMUNITARIO 2026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1er. Encuentro</dc:title>
  <dc:creator>Rafael Linarez</dc:creator>
  <cp:lastModifiedBy>USUARIO</cp:lastModifiedBy>
  <cp:revision>66</cp:revision>
  <dcterms:created xsi:type="dcterms:W3CDTF">2024-07-15T16:03:52Z</dcterms:created>
  <dcterms:modified xsi:type="dcterms:W3CDTF">2026-02-28T18:14:18Z</dcterms:modified>
</cp:coreProperties>
</file>