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7" r:id="rId2"/>
    <p:sldId id="258" r:id="rId3"/>
    <p:sldId id="260" r:id="rId4"/>
    <p:sldId id="261" r:id="rId5"/>
    <p:sldId id="281" r:id="rId6"/>
    <p:sldId id="282" r:id="rId7"/>
    <p:sldId id="283" r:id="rId8"/>
    <p:sldId id="284" r:id="rId9"/>
    <p:sldId id="291" r:id="rId10"/>
    <p:sldId id="271" r:id="rId11"/>
    <p:sldId id="272" r:id="rId12"/>
    <p:sldId id="287" r:id="rId13"/>
    <p:sldId id="292" r:id="rId14"/>
    <p:sldId id="293" r:id="rId15"/>
    <p:sldId id="273" r:id="rId16"/>
    <p:sldId id="274" r:id="rId17"/>
    <p:sldId id="275" r:id="rId18"/>
    <p:sldId id="288" r:id="rId19"/>
    <p:sldId id="294" r:id="rId20"/>
    <p:sldId id="276" r:id="rId21"/>
    <p:sldId id="290" r:id="rId22"/>
    <p:sldId id="295" r:id="rId23"/>
    <p:sldId id="277" r:id="rId24"/>
    <p:sldId id="289" r:id="rId25"/>
    <p:sldId id="266" r:id="rId26"/>
    <p:sldId id="267" r:id="rId27"/>
    <p:sldId id="269" r:id="rId28"/>
    <p:sldId id="270" r:id="rId29"/>
    <p:sldId id="285" r:id="rId30"/>
    <p:sldId id="286" r:id="rId31"/>
  </p:sldIdLst>
  <p:sldSz cx="9144000" cy="6858000" type="screen4x3"/>
  <p:notesSz cx="6858000" cy="9144000"/>
  <p:defaultTextStyle>
    <a:defPPr>
      <a:defRPr lang="es-CO"/>
    </a:defPPr>
    <a:lvl1pPr algn="l" rtl="0" eaLnBrk="0" fontAlgn="base" hangingPunct="0">
      <a:spcBef>
        <a:spcPct val="0"/>
      </a:spcBef>
      <a:spcAft>
        <a:spcPct val="0"/>
      </a:spcAft>
      <a:defRPr kern="1200">
        <a:solidFill>
          <a:schemeClr val="tx1"/>
        </a:solidFill>
        <a:latin typeface="Gill Sans MT"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Gill Sans MT"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Gill Sans MT"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Gill Sans MT"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Gill Sans MT" pitchFamily="34" charset="0"/>
        <a:ea typeface="+mn-ea"/>
        <a:cs typeface="Arial" charset="0"/>
      </a:defRPr>
    </a:lvl5pPr>
    <a:lvl6pPr marL="2286000" algn="l" defTabSz="914400" rtl="0" eaLnBrk="1" latinLnBrk="0" hangingPunct="1">
      <a:defRPr kern="1200">
        <a:solidFill>
          <a:schemeClr val="tx1"/>
        </a:solidFill>
        <a:latin typeface="Gill Sans MT" pitchFamily="34" charset="0"/>
        <a:ea typeface="+mn-ea"/>
        <a:cs typeface="Arial" charset="0"/>
      </a:defRPr>
    </a:lvl6pPr>
    <a:lvl7pPr marL="2743200" algn="l" defTabSz="914400" rtl="0" eaLnBrk="1" latinLnBrk="0" hangingPunct="1">
      <a:defRPr kern="1200">
        <a:solidFill>
          <a:schemeClr val="tx1"/>
        </a:solidFill>
        <a:latin typeface="Gill Sans MT" pitchFamily="34" charset="0"/>
        <a:ea typeface="+mn-ea"/>
        <a:cs typeface="Arial" charset="0"/>
      </a:defRPr>
    </a:lvl7pPr>
    <a:lvl8pPr marL="3200400" algn="l" defTabSz="914400" rtl="0" eaLnBrk="1" latinLnBrk="0" hangingPunct="1">
      <a:defRPr kern="1200">
        <a:solidFill>
          <a:schemeClr val="tx1"/>
        </a:solidFill>
        <a:latin typeface="Gill Sans MT" pitchFamily="34" charset="0"/>
        <a:ea typeface="+mn-ea"/>
        <a:cs typeface="Arial" charset="0"/>
      </a:defRPr>
    </a:lvl8pPr>
    <a:lvl9pPr marL="3657600" algn="l" defTabSz="914400" rtl="0" eaLnBrk="1" latinLnBrk="0" hangingPunct="1">
      <a:defRPr kern="1200">
        <a:solidFill>
          <a:schemeClr val="tx1"/>
        </a:solidFill>
        <a:latin typeface="Gill Sans MT"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226EC8D-21A6-4430-81EE-6E64F57C388F}" type="datetimeFigureOut">
              <a:rPr lang="es-CO"/>
              <a:pPr>
                <a:defRPr/>
              </a:pPr>
              <a:t>7/08/2024</a:t>
            </a:fld>
            <a:endParaRPr lang="es-CO"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O" noProof="0"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44ED8673-369D-42B3-B0B0-A3913E7184E9}" type="slidenum">
              <a:rPr lang="es-CO"/>
              <a:pPr>
                <a:defRPr/>
              </a:pPr>
              <a:t>‹Nº›</a:t>
            </a:fld>
            <a:endParaRPr lang="es-CO"/>
          </a:p>
        </p:txBody>
      </p:sp>
    </p:spTree>
    <p:extLst>
      <p:ext uri="{BB962C8B-B14F-4D97-AF65-F5344CB8AC3E}">
        <p14:creationId xmlns:p14="http://schemas.microsoft.com/office/powerpoint/2010/main" val="6976320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3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5" name="4 Elipse"/>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14" name="13 Título"/>
          <p:cNvSpPr>
            <a:spLocks noGrp="1"/>
          </p:cNvSpPr>
          <p:nvPr>
            <p:ph type="ctrTitle"/>
          </p:nvPr>
        </p:nvSpPr>
        <p:spPr>
          <a:xfrm>
            <a:off x="1432560" y="359898"/>
            <a:ext cx="7406640" cy="1472184"/>
          </a:xfrm>
        </p:spPr>
        <p:txBody>
          <a:bodyPr anchor="b"/>
          <a:lstStyle>
            <a:lvl1pPr algn="l">
              <a:defRPr/>
            </a:lvl1pPr>
            <a:extLst/>
          </a:lstStyle>
          <a:p>
            <a:r>
              <a:rPr lang="es-ES"/>
              <a:t>Haga clic para modificar el estilo de título del patrón</a:t>
            </a:r>
            <a:endParaRPr lang="en-US"/>
          </a:p>
        </p:txBody>
      </p:sp>
      <p:sp>
        <p:nvSpPr>
          <p:cNvPr id="22" name="21 Subtítulo"/>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
              <a:t>Haga clic para modificar el estilo de subtítulo del patrón</a:t>
            </a:r>
            <a:endParaRPr lang="en-US"/>
          </a:p>
        </p:txBody>
      </p:sp>
      <p:sp>
        <p:nvSpPr>
          <p:cNvPr id="6" name="6 Marcador de fecha"/>
          <p:cNvSpPr>
            <a:spLocks noGrp="1"/>
          </p:cNvSpPr>
          <p:nvPr>
            <p:ph type="dt" sz="half" idx="10"/>
          </p:nvPr>
        </p:nvSpPr>
        <p:spPr/>
        <p:txBody>
          <a:bodyPr/>
          <a:lstStyle>
            <a:lvl1pPr>
              <a:defRPr/>
            </a:lvl1pPr>
            <a:extLst/>
          </a:lstStyle>
          <a:p>
            <a:pPr>
              <a:defRPr/>
            </a:pPr>
            <a:fld id="{C95FF3E9-8AD8-4A03-8AD2-E3BBF30ACDA2}" type="datetime1">
              <a:rPr lang="es-CO"/>
              <a:pPr>
                <a:defRPr/>
              </a:pPr>
              <a:t>7/08/2024</a:t>
            </a:fld>
            <a:endParaRPr lang="es-CO" dirty="0"/>
          </a:p>
        </p:txBody>
      </p:sp>
      <p:sp>
        <p:nvSpPr>
          <p:cNvPr id="7" name="19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8" name="9 Marcador de número de diapositiva"/>
          <p:cNvSpPr>
            <a:spLocks noGrp="1"/>
          </p:cNvSpPr>
          <p:nvPr>
            <p:ph type="sldNum" sz="quarter" idx="12"/>
          </p:nvPr>
        </p:nvSpPr>
        <p:spPr/>
        <p:txBody>
          <a:bodyPr/>
          <a:lstStyle>
            <a:lvl1pPr>
              <a:defRPr smtClean="0"/>
            </a:lvl1pPr>
          </a:lstStyle>
          <a:p>
            <a:pPr>
              <a:defRPr/>
            </a:pPr>
            <a:fld id="{78FD629E-176F-40CF-A880-4263C906ABEF}" type="slidenum">
              <a:rPr lang="es-CO"/>
              <a:pPr>
                <a:defRPr/>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23 Marcador de fecha"/>
          <p:cNvSpPr>
            <a:spLocks noGrp="1"/>
          </p:cNvSpPr>
          <p:nvPr>
            <p:ph type="dt" sz="half" idx="10"/>
          </p:nvPr>
        </p:nvSpPr>
        <p:spPr/>
        <p:txBody>
          <a:bodyPr/>
          <a:lstStyle>
            <a:lvl1pPr>
              <a:defRPr/>
            </a:lvl1pPr>
          </a:lstStyle>
          <a:p>
            <a:pPr>
              <a:defRPr/>
            </a:pPr>
            <a:fld id="{F4F1FD16-2E33-4F16-A5B3-801E32704145}" type="datetime1">
              <a:rPr lang="es-CO"/>
              <a:pPr>
                <a:defRPr/>
              </a:pPr>
              <a:t>7/08/2024</a:t>
            </a:fld>
            <a:endParaRPr lang="es-CO" dirty="0"/>
          </a:p>
        </p:txBody>
      </p:sp>
      <p:sp>
        <p:nvSpPr>
          <p:cNvPr id="5" name="9 Marcador de pie de página"/>
          <p:cNvSpPr>
            <a:spLocks noGrp="1"/>
          </p:cNvSpPr>
          <p:nvPr>
            <p:ph type="ftr" sz="quarter" idx="11"/>
          </p:nvPr>
        </p:nvSpPr>
        <p:spPr/>
        <p:txBody>
          <a:bodyPr/>
          <a:lstStyle>
            <a:lvl1pPr>
              <a:defRPr/>
            </a:lvl1pPr>
          </a:lstStyle>
          <a:p>
            <a:pPr>
              <a:defRPr/>
            </a:pPr>
            <a:r>
              <a:rPr lang="es-CO"/>
              <a:t>Estudio del Trabajo - ITM 2013</a:t>
            </a:r>
          </a:p>
        </p:txBody>
      </p:sp>
      <p:sp>
        <p:nvSpPr>
          <p:cNvPr id="6" name="21 Marcador de número de diapositiva"/>
          <p:cNvSpPr>
            <a:spLocks noGrp="1"/>
          </p:cNvSpPr>
          <p:nvPr>
            <p:ph type="sldNum" sz="quarter" idx="12"/>
          </p:nvPr>
        </p:nvSpPr>
        <p:spPr/>
        <p:txBody>
          <a:bodyPr/>
          <a:lstStyle>
            <a:lvl1pPr>
              <a:defRPr/>
            </a:lvl1pPr>
          </a:lstStyle>
          <a:p>
            <a:pPr>
              <a:defRPr/>
            </a:pPr>
            <a:fld id="{46F82556-F49E-4B18-A822-7454DB8A7049}" type="slidenum">
              <a:rPr lang="es-CO"/>
              <a:pPr>
                <a:defRPr/>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274640"/>
            <a:ext cx="18288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1143000" y="274641"/>
            <a:ext cx="55626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23 Marcador de fecha"/>
          <p:cNvSpPr>
            <a:spLocks noGrp="1"/>
          </p:cNvSpPr>
          <p:nvPr>
            <p:ph type="dt" sz="half" idx="10"/>
          </p:nvPr>
        </p:nvSpPr>
        <p:spPr/>
        <p:txBody>
          <a:bodyPr/>
          <a:lstStyle>
            <a:lvl1pPr>
              <a:defRPr/>
            </a:lvl1pPr>
          </a:lstStyle>
          <a:p>
            <a:pPr>
              <a:defRPr/>
            </a:pPr>
            <a:fld id="{FAF2426F-10C5-4FA1-976C-E5A54CCD052D}" type="datetime1">
              <a:rPr lang="es-CO"/>
              <a:pPr>
                <a:defRPr/>
              </a:pPr>
              <a:t>7/08/2024</a:t>
            </a:fld>
            <a:endParaRPr lang="es-CO" dirty="0"/>
          </a:p>
        </p:txBody>
      </p:sp>
      <p:sp>
        <p:nvSpPr>
          <p:cNvPr id="5" name="9 Marcador de pie de página"/>
          <p:cNvSpPr>
            <a:spLocks noGrp="1"/>
          </p:cNvSpPr>
          <p:nvPr>
            <p:ph type="ftr" sz="quarter" idx="11"/>
          </p:nvPr>
        </p:nvSpPr>
        <p:spPr/>
        <p:txBody>
          <a:bodyPr/>
          <a:lstStyle>
            <a:lvl1pPr>
              <a:defRPr/>
            </a:lvl1pPr>
          </a:lstStyle>
          <a:p>
            <a:pPr>
              <a:defRPr/>
            </a:pPr>
            <a:r>
              <a:rPr lang="es-CO"/>
              <a:t>Estudio del Trabajo - ITM 2013</a:t>
            </a:r>
          </a:p>
        </p:txBody>
      </p:sp>
      <p:sp>
        <p:nvSpPr>
          <p:cNvPr id="6" name="21 Marcador de número de diapositiva"/>
          <p:cNvSpPr>
            <a:spLocks noGrp="1"/>
          </p:cNvSpPr>
          <p:nvPr>
            <p:ph type="sldNum" sz="quarter" idx="12"/>
          </p:nvPr>
        </p:nvSpPr>
        <p:spPr/>
        <p:txBody>
          <a:bodyPr/>
          <a:lstStyle>
            <a:lvl1pPr>
              <a:defRPr/>
            </a:lvl1pPr>
          </a:lstStyle>
          <a:p>
            <a:pPr>
              <a:defRPr/>
            </a:pPr>
            <a:fld id="{6CEEB92E-1110-44E2-9C70-16F2C2740CDC}" type="slidenum">
              <a:rPr lang="es-CO"/>
              <a:pPr>
                <a:defRPr/>
              </a:pPr>
              <a:t>‹Nº›</a:t>
            </a:fld>
            <a:endParaRPr lang="es-C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endParaRPr lang="es-VE"/>
          </a:p>
        </p:txBody>
      </p:sp>
      <p:sp>
        <p:nvSpPr>
          <p:cNvPr id="3" name="2 Marcador de gráfico"/>
          <p:cNvSpPr>
            <a:spLocks noGrp="1"/>
          </p:cNvSpPr>
          <p:nvPr>
            <p:ph type="chart" idx="1"/>
          </p:nvPr>
        </p:nvSpPr>
        <p:spPr>
          <a:xfrm>
            <a:off x="685800" y="1981200"/>
            <a:ext cx="7772400" cy="4114800"/>
          </a:xfrm>
        </p:spPr>
        <p:txBody>
          <a:bodyPr rtlCol="0">
            <a:normAutofit/>
          </a:bodyPr>
          <a:lstStyle/>
          <a:p>
            <a:pPr lvl="0"/>
            <a:endParaRPr lang="es-VE" noProof="0"/>
          </a:p>
        </p:txBody>
      </p:sp>
      <p:sp>
        <p:nvSpPr>
          <p:cNvPr id="4" name="3 Marcador de fecha"/>
          <p:cNvSpPr>
            <a:spLocks noGrp="1"/>
          </p:cNvSpPr>
          <p:nvPr>
            <p:ph type="dt" sz="half" idx="10"/>
          </p:nvPr>
        </p:nvSpPr>
        <p:spPr>
          <a:xfrm>
            <a:off x="685800" y="6248400"/>
            <a:ext cx="1905000" cy="457200"/>
          </a:xfrm>
        </p:spPr>
        <p:txBody>
          <a:bodyPr/>
          <a:lstStyle>
            <a:lvl1pPr>
              <a:defRPr/>
            </a:lvl1pPr>
          </a:lstStyle>
          <a:p>
            <a:pPr>
              <a:defRPr/>
            </a:pPr>
            <a:endParaRPr lang="es-ES"/>
          </a:p>
        </p:txBody>
      </p:sp>
      <p:sp>
        <p:nvSpPr>
          <p:cNvPr id="5" name="4 Marcador de pie de página"/>
          <p:cNvSpPr>
            <a:spLocks noGrp="1"/>
          </p:cNvSpPr>
          <p:nvPr>
            <p:ph type="ftr" sz="quarter" idx="11"/>
          </p:nvPr>
        </p:nvSpPr>
        <p:spPr>
          <a:xfrm>
            <a:off x="3124200" y="6248400"/>
            <a:ext cx="2895600" cy="457200"/>
          </a:xfrm>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a:xfrm>
            <a:off x="6553200" y="6248400"/>
            <a:ext cx="1905000" cy="457200"/>
          </a:xfrm>
        </p:spPr>
        <p:txBody>
          <a:bodyPr/>
          <a:lstStyle>
            <a:lvl1pPr>
              <a:defRPr/>
            </a:lvl1pPr>
          </a:lstStyle>
          <a:p>
            <a:pPr>
              <a:defRPr/>
            </a:pPr>
            <a:fld id="{E2932316-C878-4B67-B73A-6316BA237573}" type="slidenum">
              <a:rPr lang="es-ES"/>
              <a:pPr>
                <a:defRPr/>
              </a:pPr>
              <a:t>‹Nº›</a:t>
            </a:fld>
            <a:endParaRPr lang="es-ES"/>
          </a:p>
        </p:txBody>
      </p:sp>
    </p:spTree>
    <p:extLst>
      <p:ext uri="{BB962C8B-B14F-4D97-AF65-F5344CB8AC3E}">
        <p14:creationId xmlns:p14="http://schemas.microsoft.com/office/powerpoint/2010/main" val="267655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23 Marcador de fecha"/>
          <p:cNvSpPr>
            <a:spLocks noGrp="1"/>
          </p:cNvSpPr>
          <p:nvPr>
            <p:ph type="dt" sz="half" idx="10"/>
          </p:nvPr>
        </p:nvSpPr>
        <p:spPr/>
        <p:txBody>
          <a:bodyPr/>
          <a:lstStyle>
            <a:lvl1pPr>
              <a:defRPr/>
            </a:lvl1pPr>
          </a:lstStyle>
          <a:p>
            <a:pPr>
              <a:defRPr/>
            </a:pPr>
            <a:fld id="{54AAC245-8E30-4652-A59F-935475C3B96C}" type="datetime1">
              <a:rPr lang="es-CO"/>
              <a:pPr>
                <a:defRPr/>
              </a:pPr>
              <a:t>7/08/2024</a:t>
            </a:fld>
            <a:endParaRPr lang="es-CO" dirty="0"/>
          </a:p>
        </p:txBody>
      </p:sp>
      <p:sp>
        <p:nvSpPr>
          <p:cNvPr id="5" name="9 Marcador de pie de página"/>
          <p:cNvSpPr>
            <a:spLocks noGrp="1"/>
          </p:cNvSpPr>
          <p:nvPr>
            <p:ph type="ftr" sz="quarter" idx="11"/>
          </p:nvPr>
        </p:nvSpPr>
        <p:spPr/>
        <p:txBody>
          <a:bodyPr/>
          <a:lstStyle>
            <a:lvl1pPr>
              <a:defRPr/>
            </a:lvl1pPr>
          </a:lstStyle>
          <a:p>
            <a:pPr>
              <a:defRPr/>
            </a:pPr>
            <a:r>
              <a:rPr lang="es-CO"/>
              <a:t>Estudio del Trabajo - ITM 2013</a:t>
            </a:r>
          </a:p>
        </p:txBody>
      </p:sp>
      <p:sp>
        <p:nvSpPr>
          <p:cNvPr id="6" name="21 Marcador de número de diapositiva"/>
          <p:cNvSpPr>
            <a:spLocks noGrp="1"/>
          </p:cNvSpPr>
          <p:nvPr>
            <p:ph type="sldNum" sz="quarter" idx="12"/>
          </p:nvPr>
        </p:nvSpPr>
        <p:spPr/>
        <p:txBody>
          <a:bodyPr/>
          <a:lstStyle>
            <a:lvl1pPr>
              <a:defRPr/>
            </a:lvl1pPr>
          </a:lstStyle>
          <a:p>
            <a:pPr>
              <a:defRPr/>
            </a:pPr>
            <a:fld id="{36257179-206A-46C3-9F29-1B2F0FD558B2}" type="slidenum">
              <a:rPr lang="es-CO"/>
              <a:pPr>
                <a:defRPr/>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3 Rectángulo"/>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4 Rectángulo"/>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5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7" name="6 Elipse"/>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2" name="1 Título"/>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s-ES"/>
              <a:t>Haga clic para modificar el estilo de título del patrón</a:t>
            </a:r>
            <a:endParaRPr lang="en-US"/>
          </a:p>
        </p:txBody>
      </p:sp>
      <p:sp>
        <p:nvSpPr>
          <p:cNvPr id="3" name="2 Marcador de texto"/>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
              <a:t>Haga clic para modificar el estilo de texto del patrón</a:t>
            </a:r>
          </a:p>
        </p:txBody>
      </p:sp>
      <p:sp>
        <p:nvSpPr>
          <p:cNvPr id="8" name="3 Marcador de fecha"/>
          <p:cNvSpPr>
            <a:spLocks noGrp="1"/>
          </p:cNvSpPr>
          <p:nvPr>
            <p:ph type="dt" sz="half" idx="10"/>
          </p:nvPr>
        </p:nvSpPr>
        <p:spPr/>
        <p:txBody>
          <a:bodyPr/>
          <a:lstStyle>
            <a:lvl1pPr>
              <a:defRPr/>
            </a:lvl1pPr>
            <a:extLst/>
          </a:lstStyle>
          <a:p>
            <a:pPr>
              <a:defRPr/>
            </a:pPr>
            <a:fld id="{8A6A2517-EDAA-444F-865F-EDAD0B221A11}" type="datetime1">
              <a:rPr lang="es-CO"/>
              <a:pPr>
                <a:defRPr/>
              </a:pPr>
              <a:t>7/08/2024</a:t>
            </a:fld>
            <a:endParaRPr lang="es-CO" dirty="0"/>
          </a:p>
        </p:txBody>
      </p:sp>
      <p:sp>
        <p:nvSpPr>
          <p:cNvPr id="9" name="4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10" name="5 Marcador de número de diapositiva"/>
          <p:cNvSpPr>
            <a:spLocks noGrp="1"/>
          </p:cNvSpPr>
          <p:nvPr>
            <p:ph type="sldNum" sz="quarter" idx="12"/>
          </p:nvPr>
        </p:nvSpPr>
        <p:spPr/>
        <p:txBody>
          <a:bodyPr/>
          <a:lstStyle>
            <a:lvl1pPr>
              <a:defRPr smtClean="0"/>
            </a:lvl1pPr>
          </a:lstStyle>
          <a:p>
            <a:pPr>
              <a:defRPr/>
            </a:pPr>
            <a:fld id="{407CDFD9-A113-4426-9309-E92B4FA936B1}" type="slidenum">
              <a:rPr lang="es-CO"/>
              <a:pPr>
                <a:defRPr/>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23 Marcador de fecha"/>
          <p:cNvSpPr>
            <a:spLocks noGrp="1"/>
          </p:cNvSpPr>
          <p:nvPr>
            <p:ph type="dt" sz="half" idx="10"/>
          </p:nvPr>
        </p:nvSpPr>
        <p:spPr/>
        <p:txBody>
          <a:bodyPr/>
          <a:lstStyle>
            <a:lvl1pPr>
              <a:defRPr/>
            </a:lvl1pPr>
          </a:lstStyle>
          <a:p>
            <a:pPr>
              <a:defRPr/>
            </a:pPr>
            <a:fld id="{026B7600-5219-4891-B976-17D0F07E7CA6}" type="datetime1">
              <a:rPr lang="es-CO"/>
              <a:pPr>
                <a:defRPr/>
              </a:pPr>
              <a:t>7/08/2024</a:t>
            </a:fld>
            <a:endParaRPr lang="es-CO" dirty="0"/>
          </a:p>
        </p:txBody>
      </p:sp>
      <p:sp>
        <p:nvSpPr>
          <p:cNvPr id="6" name="9 Marcador de pie de página"/>
          <p:cNvSpPr>
            <a:spLocks noGrp="1"/>
          </p:cNvSpPr>
          <p:nvPr>
            <p:ph type="ftr" sz="quarter" idx="11"/>
          </p:nvPr>
        </p:nvSpPr>
        <p:spPr/>
        <p:txBody>
          <a:bodyPr/>
          <a:lstStyle>
            <a:lvl1pPr>
              <a:defRPr/>
            </a:lvl1pPr>
          </a:lstStyle>
          <a:p>
            <a:pPr>
              <a:defRPr/>
            </a:pPr>
            <a:r>
              <a:rPr lang="es-CO"/>
              <a:t>Estudio del Trabajo - ITM 2013</a:t>
            </a:r>
          </a:p>
        </p:txBody>
      </p:sp>
      <p:sp>
        <p:nvSpPr>
          <p:cNvPr id="7" name="21 Marcador de número de diapositiva"/>
          <p:cNvSpPr>
            <a:spLocks noGrp="1"/>
          </p:cNvSpPr>
          <p:nvPr>
            <p:ph type="sldNum" sz="quarter" idx="12"/>
          </p:nvPr>
        </p:nvSpPr>
        <p:spPr/>
        <p:txBody>
          <a:bodyPr/>
          <a:lstStyle>
            <a:lvl1pPr>
              <a:defRPr/>
            </a:lvl1pPr>
          </a:lstStyle>
          <a:p>
            <a:pPr>
              <a:defRPr/>
            </a:pPr>
            <a:fld id="{3C7AF80A-A8EE-4965-9AC3-368903B48485}" type="slidenum">
              <a:rPr lang="es-CO"/>
              <a:pPr>
                <a:defRPr/>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60336"/>
            <a:ext cx="8229600" cy="1143000"/>
          </a:xfrm>
        </p:spPr>
        <p:txBody>
          <a:bodyPr/>
          <a:lstStyle>
            <a:lvl1pPr algn="ctr">
              <a:defRPr sz="4500" b="1" cap="none" baseline="0"/>
            </a:lvl1pPr>
            <a:extLst/>
          </a:lstStyle>
          <a:p>
            <a:r>
              <a:rPr lang="es-ES"/>
              <a:t>Haga clic para modificar el estilo de título del patrón</a:t>
            </a:r>
            <a:endParaRPr lang="en-US"/>
          </a:p>
        </p:txBody>
      </p:sp>
      <p:sp>
        <p:nvSpPr>
          <p:cNvPr id="3" name="2 Marcador de texto"/>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
              <a:t>Haga clic para modificar el estilo de texto del patrón</a:t>
            </a:r>
          </a:p>
        </p:txBody>
      </p:sp>
      <p:sp>
        <p:nvSpPr>
          <p:cNvPr id="4" name="3 Marcador de texto"/>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
              <a:t>Haga clic para modificar el estilo de texto del patrón</a:t>
            </a:r>
          </a:p>
        </p:txBody>
      </p:sp>
      <p:sp>
        <p:nvSpPr>
          <p:cNvPr id="5" name="4 Marcador de contenido"/>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contenido"/>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6 Marcador de fecha"/>
          <p:cNvSpPr>
            <a:spLocks noGrp="1"/>
          </p:cNvSpPr>
          <p:nvPr>
            <p:ph type="dt" sz="half" idx="10"/>
          </p:nvPr>
        </p:nvSpPr>
        <p:spPr/>
        <p:txBody>
          <a:bodyPr/>
          <a:lstStyle>
            <a:lvl1pPr>
              <a:defRPr/>
            </a:lvl1pPr>
            <a:extLst/>
          </a:lstStyle>
          <a:p>
            <a:pPr>
              <a:defRPr/>
            </a:pPr>
            <a:fld id="{5E6018C8-2B2B-4FB3-B17D-6D3C6FFBD442}" type="datetime1">
              <a:rPr lang="es-CO"/>
              <a:pPr>
                <a:defRPr/>
              </a:pPr>
              <a:t>7/08/2024</a:t>
            </a:fld>
            <a:endParaRPr lang="es-CO" dirty="0"/>
          </a:p>
        </p:txBody>
      </p:sp>
      <p:sp>
        <p:nvSpPr>
          <p:cNvPr id="8" name="7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9" name="8 Marcador de número de diapositiva"/>
          <p:cNvSpPr>
            <a:spLocks noGrp="1"/>
          </p:cNvSpPr>
          <p:nvPr>
            <p:ph type="sldNum" sz="quarter" idx="12"/>
          </p:nvPr>
        </p:nvSpPr>
        <p:spPr/>
        <p:txBody>
          <a:bodyPr/>
          <a:lstStyle>
            <a:lvl1pPr>
              <a:defRPr smtClean="0"/>
            </a:lvl1pPr>
          </a:lstStyle>
          <a:p>
            <a:pPr>
              <a:defRPr/>
            </a:pPr>
            <a:fld id="{AC2850B9-E1AD-44B5-8FEF-9DCAEA3A5152}" type="slidenum">
              <a:rPr lang="es-CO"/>
              <a:pPr>
                <a:defRPr/>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p>
            <a:r>
              <a:rPr lang="es-ES"/>
              <a:t>Haga clic para modificar el estilo de título del patrón</a:t>
            </a:r>
            <a:endParaRPr lang="en-US"/>
          </a:p>
        </p:txBody>
      </p:sp>
      <p:sp>
        <p:nvSpPr>
          <p:cNvPr id="3" name="23 Marcador de fecha"/>
          <p:cNvSpPr>
            <a:spLocks noGrp="1"/>
          </p:cNvSpPr>
          <p:nvPr>
            <p:ph type="dt" sz="half" idx="10"/>
          </p:nvPr>
        </p:nvSpPr>
        <p:spPr/>
        <p:txBody>
          <a:bodyPr/>
          <a:lstStyle>
            <a:lvl1pPr>
              <a:defRPr/>
            </a:lvl1pPr>
          </a:lstStyle>
          <a:p>
            <a:pPr>
              <a:defRPr/>
            </a:pPr>
            <a:fld id="{D18E0826-D35D-489A-9F07-F2C41AC54062}" type="datetime1">
              <a:rPr lang="es-CO"/>
              <a:pPr>
                <a:defRPr/>
              </a:pPr>
              <a:t>7/08/2024</a:t>
            </a:fld>
            <a:endParaRPr lang="es-CO" dirty="0"/>
          </a:p>
        </p:txBody>
      </p:sp>
      <p:sp>
        <p:nvSpPr>
          <p:cNvPr id="4" name="9 Marcador de pie de página"/>
          <p:cNvSpPr>
            <a:spLocks noGrp="1"/>
          </p:cNvSpPr>
          <p:nvPr>
            <p:ph type="ftr" sz="quarter" idx="11"/>
          </p:nvPr>
        </p:nvSpPr>
        <p:spPr/>
        <p:txBody>
          <a:bodyPr/>
          <a:lstStyle>
            <a:lvl1pPr>
              <a:defRPr/>
            </a:lvl1pPr>
          </a:lstStyle>
          <a:p>
            <a:pPr>
              <a:defRPr/>
            </a:pPr>
            <a:r>
              <a:rPr lang="es-CO"/>
              <a:t>Estudio del Trabajo - ITM 2013</a:t>
            </a:r>
          </a:p>
        </p:txBody>
      </p:sp>
      <p:sp>
        <p:nvSpPr>
          <p:cNvPr id="5" name="21 Marcador de número de diapositiva"/>
          <p:cNvSpPr>
            <a:spLocks noGrp="1"/>
          </p:cNvSpPr>
          <p:nvPr>
            <p:ph type="sldNum" sz="quarter" idx="12"/>
          </p:nvPr>
        </p:nvSpPr>
        <p:spPr/>
        <p:txBody>
          <a:bodyPr/>
          <a:lstStyle>
            <a:lvl1pPr>
              <a:defRPr/>
            </a:lvl1pPr>
          </a:lstStyle>
          <a:p>
            <a:pPr>
              <a:defRPr/>
            </a:pPr>
            <a:fld id="{7E084431-79F2-4051-ADB1-686F2A2073D8}" type="slidenum">
              <a:rPr lang="es-CO"/>
              <a:pPr>
                <a:defRPr/>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Rectángulo"/>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2 Rectángulo"/>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1 Marcador de fecha"/>
          <p:cNvSpPr>
            <a:spLocks noGrp="1"/>
          </p:cNvSpPr>
          <p:nvPr>
            <p:ph type="dt" sz="half" idx="10"/>
          </p:nvPr>
        </p:nvSpPr>
        <p:spPr/>
        <p:txBody>
          <a:bodyPr/>
          <a:lstStyle>
            <a:lvl1pPr>
              <a:defRPr/>
            </a:lvl1pPr>
            <a:extLst/>
          </a:lstStyle>
          <a:p>
            <a:pPr>
              <a:defRPr/>
            </a:pPr>
            <a:fld id="{EF0F3A1C-31F6-494D-9C4A-7E51671FAB93}" type="datetime1">
              <a:rPr lang="es-CO"/>
              <a:pPr>
                <a:defRPr/>
              </a:pPr>
              <a:t>7/08/2024</a:t>
            </a:fld>
            <a:endParaRPr lang="es-CO" dirty="0"/>
          </a:p>
        </p:txBody>
      </p:sp>
      <p:sp>
        <p:nvSpPr>
          <p:cNvPr id="5" name="2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6" name="3 Marcador de número de diapositiva"/>
          <p:cNvSpPr>
            <a:spLocks noGrp="1"/>
          </p:cNvSpPr>
          <p:nvPr>
            <p:ph type="sldNum" sz="quarter" idx="12"/>
          </p:nvPr>
        </p:nvSpPr>
        <p:spPr/>
        <p:txBody>
          <a:bodyPr/>
          <a:lstStyle>
            <a:lvl1pPr>
              <a:defRPr smtClean="0"/>
            </a:lvl1pPr>
          </a:lstStyle>
          <a:p>
            <a:pPr>
              <a:defRPr/>
            </a:pPr>
            <a:fld id="{5D33C2F7-4A39-4C64-AA14-BD140A05CFD8}" type="slidenum">
              <a:rPr lang="es-CO"/>
              <a:pPr>
                <a:defRPr/>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s-ES"/>
              <a:t>Haga clic para modificar el estilo de título del patrón</a:t>
            </a:r>
            <a:endParaRPr lang="en-US"/>
          </a:p>
        </p:txBody>
      </p:sp>
      <p:sp>
        <p:nvSpPr>
          <p:cNvPr id="3" name="2 Marcador de texto"/>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s-ES"/>
              <a:t>Haga clic para modificar el estilo de texto del patrón</a:t>
            </a:r>
          </a:p>
        </p:txBody>
      </p:sp>
      <p:sp>
        <p:nvSpPr>
          <p:cNvPr id="4" name="3 Marcador de contenido"/>
          <p:cNvSpPr>
            <a:spLocks noGrp="1"/>
          </p:cNvSpPr>
          <p:nvPr>
            <p:ph sz="half" idx="1"/>
          </p:nvPr>
        </p:nvSpPr>
        <p:spPr>
          <a:xfrm>
            <a:off x="457200" y="2133601"/>
            <a:ext cx="8153400" cy="3992563"/>
          </a:xfrm>
        </p:spPr>
        <p:txBody>
          <a:bodyPr/>
          <a:lstStyle>
            <a:lvl1pPr>
              <a:defRPr sz="3200"/>
            </a:lvl1pPr>
            <a:lvl2pPr>
              <a:defRPr sz="2800"/>
            </a:lvl2pPr>
            <a:lvl3pPr>
              <a:defRPr sz="2400"/>
            </a:lvl3pPr>
            <a:lvl4pPr>
              <a:defRPr sz="2000"/>
            </a:lvl4pPr>
            <a:lvl5pPr>
              <a:defRPr sz="2000"/>
            </a:lvl5pPr>
            <a:extLs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fecha"/>
          <p:cNvSpPr>
            <a:spLocks noGrp="1"/>
          </p:cNvSpPr>
          <p:nvPr>
            <p:ph type="dt" sz="half" idx="10"/>
          </p:nvPr>
        </p:nvSpPr>
        <p:spPr/>
        <p:txBody>
          <a:bodyPr/>
          <a:lstStyle>
            <a:lvl1pPr>
              <a:defRPr/>
            </a:lvl1pPr>
            <a:extLst/>
          </a:lstStyle>
          <a:p>
            <a:pPr>
              <a:defRPr/>
            </a:pPr>
            <a:fld id="{5065EF36-CC56-4E69-BDF7-F71612EDAE76}" type="datetime1">
              <a:rPr lang="es-CO"/>
              <a:pPr>
                <a:defRPr/>
              </a:pPr>
              <a:t>7/08/2024</a:t>
            </a:fld>
            <a:endParaRPr lang="es-CO" dirty="0"/>
          </a:p>
        </p:txBody>
      </p:sp>
      <p:sp>
        <p:nvSpPr>
          <p:cNvPr id="6" name="5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7" name="6 Marcador de número de diapositiva"/>
          <p:cNvSpPr>
            <a:spLocks noGrp="1"/>
          </p:cNvSpPr>
          <p:nvPr>
            <p:ph type="sldNum" sz="quarter" idx="12"/>
          </p:nvPr>
        </p:nvSpPr>
        <p:spPr/>
        <p:txBody>
          <a:bodyPr/>
          <a:lstStyle>
            <a:lvl1pPr>
              <a:defRPr smtClean="0"/>
            </a:lvl1pPr>
          </a:lstStyle>
          <a:p>
            <a:pPr>
              <a:defRPr/>
            </a:pPr>
            <a:fld id="{C001AEC9-4D42-4E0D-B1AC-D8669A735064}" type="slidenum">
              <a:rPr lang="es-CO"/>
              <a:pPr>
                <a:defRPr/>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4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eaLnBrk="1" fontAlgn="auto" hangingPunct="1">
              <a:lnSpc>
                <a:spcPts val="3000"/>
              </a:lnSpc>
              <a:spcBef>
                <a:spcPts val="600"/>
              </a:spcBef>
              <a:spcAft>
                <a:spcPts val="0"/>
              </a:spcAft>
              <a:buClr>
                <a:schemeClr val="accent1"/>
              </a:buClr>
              <a:buSzPct val="80000"/>
              <a:buFont typeface="Wingdings 2"/>
              <a:buNone/>
              <a:defRPr/>
            </a:pPr>
            <a:endParaRPr lang="en-US" sz="3200" dirty="0">
              <a:latin typeface="+mn-lt"/>
              <a:cs typeface="+mn-cs"/>
            </a:endParaRPr>
          </a:p>
        </p:txBody>
      </p:sp>
      <p:sp>
        <p:nvSpPr>
          <p:cNvPr id="6" name="5 Proceso"/>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6 Proceso"/>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1 Título"/>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838200" y="1143004"/>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s-ES" noProof="0" dirty="0"/>
              <a:t>Haga clic en el icono para agregar una imagen</a:t>
            </a:r>
            <a:endParaRPr lang="en-US" noProof="0" dirty="0"/>
          </a:p>
        </p:txBody>
      </p:sp>
      <p:sp>
        <p:nvSpPr>
          <p:cNvPr id="4" name="3 Marcador de texto"/>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s-ES"/>
              <a:t>Haga clic para modificar el estilo de texto del patrón</a:t>
            </a:r>
          </a:p>
        </p:txBody>
      </p:sp>
      <p:sp>
        <p:nvSpPr>
          <p:cNvPr id="8" name="4 Marcador de fecha"/>
          <p:cNvSpPr>
            <a:spLocks noGrp="1"/>
          </p:cNvSpPr>
          <p:nvPr>
            <p:ph type="dt" sz="half" idx="10"/>
          </p:nvPr>
        </p:nvSpPr>
        <p:spPr/>
        <p:txBody>
          <a:bodyPr/>
          <a:lstStyle>
            <a:lvl1pPr>
              <a:defRPr/>
            </a:lvl1pPr>
            <a:extLst/>
          </a:lstStyle>
          <a:p>
            <a:pPr>
              <a:defRPr/>
            </a:pPr>
            <a:fld id="{C9BF3968-24E6-4968-A0AE-A34916026EB1}" type="datetime1">
              <a:rPr lang="es-CO"/>
              <a:pPr>
                <a:defRPr/>
              </a:pPr>
              <a:t>7/08/2024</a:t>
            </a:fld>
            <a:endParaRPr lang="es-CO" dirty="0"/>
          </a:p>
        </p:txBody>
      </p:sp>
      <p:sp>
        <p:nvSpPr>
          <p:cNvPr id="9" name="5 Marcador de pie de página"/>
          <p:cNvSpPr>
            <a:spLocks noGrp="1"/>
          </p:cNvSpPr>
          <p:nvPr>
            <p:ph type="ftr" sz="quarter" idx="11"/>
          </p:nvPr>
        </p:nvSpPr>
        <p:spPr/>
        <p:txBody>
          <a:bodyPr/>
          <a:lstStyle>
            <a:lvl1pPr>
              <a:defRPr/>
            </a:lvl1pPr>
            <a:extLst/>
          </a:lstStyle>
          <a:p>
            <a:pPr>
              <a:defRPr/>
            </a:pPr>
            <a:r>
              <a:rPr lang="es-CO"/>
              <a:t>Estudio del Trabajo - ITM 2013</a:t>
            </a:r>
          </a:p>
        </p:txBody>
      </p:sp>
      <p:sp>
        <p:nvSpPr>
          <p:cNvPr id="10" name="6 Marcador de número de diapositiva"/>
          <p:cNvSpPr>
            <a:spLocks noGrp="1"/>
          </p:cNvSpPr>
          <p:nvPr>
            <p:ph type="sldNum" sz="quarter" idx="12"/>
          </p:nvPr>
        </p:nvSpPr>
        <p:spPr/>
        <p:txBody>
          <a:bodyPr/>
          <a:lstStyle>
            <a:lvl1pPr>
              <a:defRPr smtClean="0"/>
            </a:lvl1pPr>
          </a:lstStyle>
          <a:p>
            <a:pPr>
              <a:defRPr/>
            </a:pPr>
            <a:fld id="{4160F2E5-73C0-471C-92AA-E679CA73BB1F}" type="slidenum">
              <a:rPr lang="es-CO"/>
              <a:pPr>
                <a:defRPr/>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7 Elipse"/>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10 Anillo"/>
          <p:cNvSpPr/>
          <p:nvPr/>
        </p:nvSpPr>
        <p:spPr>
          <a:xfrm rot="2315675">
            <a:off x="182882" y="1055078"/>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11 Rectángulo"/>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4 Marcador de título"/>
          <p:cNvSpPr>
            <a:spLocks noGrp="1"/>
          </p:cNvSpPr>
          <p:nvPr>
            <p:ph type="title"/>
          </p:nvPr>
        </p:nvSpPr>
        <p:spPr>
          <a:xfrm>
            <a:off x="1435100" y="274638"/>
            <a:ext cx="7499350" cy="1143000"/>
          </a:xfrm>
          <a:prstGeom prst="rect">
            <a:avLst/>
          </a:prstGeom>
        </p:spPr>
        <p:txBody>
          <a:bodyPr anchor="ctr">
            <a:normAutofit/>
          </a:bodyPr>
          <a:lstStyle/>
          <a:p>
            <a:r>
              <a:rPr lang="es-ES"/>
              <a:t>Haga clic para modificar el estilo de título del patrón</a:t>
            </a:r>
            <a:endParaRPr lang="en-US"/>
          </a:p>
        </p:txBody>
      </p:sp>
      <p:sp>
        <p:nvSpPr>
          <p:cNvPr id="1033" name="8 Marcador de texto"/>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24" name="23 Marcador de fecha"/>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CE45832D-0D4A-42CD-BD23-D817177776CF}" type="datetime1">
              <a:rPr lang="es-CO"/>
              <a:pPr>
                <a:defRPr/>
              </a:pPr>
              <a:t>7/08/2024</a:t>
            </a:fld>
            <a:endParaRPr lang="es-CO" dirty="0"/>
          </a:p>
        </p:txBody>
      </p:sp>
      <p:sp>
        <p:nvSpPr>
          <p:cNvPr id="10" name="9 Marcador de pie de página"/>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r>
              <a:rPr lang="es-CO"/>
              <a:t>Estudio del Trabajo - ITM 2013</a:t>
            </a:r>
          </a:p>
        </p:txBody>
      </p:sp>
      <p:sp>
        <p:nvSpPr>
          <p:cNvPr id="22" name="21 Marcador de número de diapositiva"/>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smtClean="0">
                <a:solidFill>
                  <a:srgbClr val="B5A788"/>
                </a:solidFill>
              </a:defRPr>
            </a:lvl1pPr>
          </a:lstStyle>
          <a:p>
            <a:pPr>
              <a:defRPr/>
            </a:pPr>
            <a:fld id="{05AAD270-C7CB-41A8-8E66-95734C7D2C9C}" type="slidenum">
              <a:rPr lang="es-CO"/>
              <a:pPr>
                <a:defRPr/>
              </a:pPr>
              <a:t>‹Nº›</a:t>
            </a:fld>
            <a:endParaRPr lang="es-CO"/>
          </a:p>
        </p:txBody>
      </p:sp>
      <p:sp>
        <p:nvSpPr>
          <p:cNvPr id="15" name="14 Rectángulo"/>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85" r:id="rId1"/>
    <p:sldLayoutId id="2147483780" r:id="rId2"/>
    <p:sldLayoutId id="2147483786" r:id="rId3"/>
    <p:sldLayoutId id="2147483781" r:id="rId4"/>
    <p:sldLayoutId id="2147483787" r:id="rId5"/>
    <p:sldLayoutId id="2147483782" r:id="rId6"/>
    <p:sldLayoutId id="2147483788" r:id="rId7"/>
    <p:sldLayoutId id="2147483789" r:id="rId8"/>
    <p:sldLayoutId id="2147483790" r:id="rId9"/>
    <p:sldLayoutId id="2147483783" r:id="rId10"/>
    <p:sldLayoutId id="2147483784" r:id="rId11"/>
    <p:sldLayoutId id="2147483791" r:id="rId12"/>
  </p:sldLayoutIdLst>
  <p:hf sldNum="0" hd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a:spLocks noChangeArrowheads="1"/>
          </p:cNvSpPr>
          <p:nvPr/>
        </p:nvSpPr>
        <p:spPr bwMode="auto">
          <a:xfrm>
            <a:off x="1279525" y="476250"/>
            <a:ext cx="6408738" cy="769938"/>
          </a:xfrm>
          <a:prstGeom prst="rect">
            <a:avLst/>
          </a:prstGeom>
          <a:noFill/>
          <a:ln w="9525">
            <a:noFill/>
            <a:miter lim="800000"/>
            <a:headEnd/>
            <a:tailEnd/>
          </a:ln>
        </p:spPr>
        <p:txBody>
          <a:bodyPr>
            <a:spAutoFit/>
          </a:bodyPr>
          <a:lstStyle/>
          <a:p>
            <a:pPr algn="ctr" eaLnBrk="1" hangingPunct="1"/>
            <a:r>
              <a:rPr lang="es-ES" sz="4400" b="1">
                <a:latin typeface="Book Antiqua" pitchFamily="18" charset="0"/>
              </a:rPr>
              <a:t>Diagrama de Flujo</a:t>
            </a:r>
            <a:endParaRPr lang="es-CO" sz="4400" b="1">
              <a:latin typeface="Book Antiqua" pitchFamily="18" charset="0"/>
            </a:endParaRPr>
          </a:p>
        </p:txBody>
      </p:sp>
      <p:sp>
        <p:nvSpPr>
          <p:cNvPr id="4" name="3 Rectángulo"/>
          <p:cNvSpPr/>
          <p:nvPr/>
        </p:nvSpPr>
        <p:spPr>
          <a:xfrm>
            <a:off x="1246188" y="1341438"/>
            <a:ext cx="7265987" cy="2676525"/>
          </a:xfrm>
          <a:prstGeom prst="rect">
            <a:avLst/>
          </a:prstGeom>
        </p:spPr>
        <p:txBody>
          <a:bodyPr>
            <a:spAutoFit/>
          </a:bodyPr>
          <a:lstStyle/>
          <a:p>
            <a:pPr marL="457200" indent="-457200" algn="just" eaLnBrk="1" fontAlgn="auto" hangingPunct="1">
              <a:spcBef>
                <a:spcPts val="0"/>
              </a:spcBef>
              <a:spcAft>
                <a:spcPts val="0"/>
              </a:spcAft>
              <a:buFont typeface="Arial" pitchFamily="34" charset="0"/>
              <a:buChar char="•"/>
              <a:defRPr/>
            </a:pPr>
            <a:r>
              <a:rPr lang="es-ES" sz="2800" b="1" dirty="0">
                <a:solidFill>
                  <a:srgbClr val="00B050"/>
                </a:solidFill>
                <a:latin typeface="Book Antiqua" pitchFamily="18" charset="0"/>
                <a:cs typeface="+mn-cs"/>
              </a:rPr>
              <a:t>Un diagrama de flujo es una representación gráfica de los pasos que seguimos para realizar un proceso, actividad o una tarea ; partiendo de una entrada, y después de realizar una serie de acciones, llegamos a una salida</a:t>
            </a:r>
            <a:endParaRPr lang="es-ES" sz="2800" b="1" i="1" dirty="0">
              <a:solidFill>
                <a:srgbClr val="00B050"/>
              </a:solidFill>
              <a:effectLst>
                <a:outerShdw blurRad="38100" dist="38100" dir="2700000" algn="tl">
                  <a:srgbClr val="000000"/>
                </a:outerShdw>
              </a:effectLst>
              <a:latin typeface="Book Antiqua" pitchFamily="18" charset="0"/>
              <a:cs typeface="+mn-cs"/>
            </a:endParaRPr>
          </a:p>
        </p:txBody>
      </p:sp>
      <p:pic>
        <p:nvPicPr>
          <p:cNvPr id="1028" name="Picture 4" descr="http://us.123rf.com/400wm/400/400/michaeldb/michaeldb1009/michaeldb100900022/7794502-personas-en-un-diagrama-de-flujo-de-negocio-equipo-proceso-de-gestion.jpg"/>
          <p:cNvPicPr>
            <a:picLocks noChangeAspect="1" noChangeArrowheads="1"/>
          </p:cNvPicPr>
          <p:nvPr/>
        </p:nvPicPr>
        <p:blipFill>
          <a:blip r:embed="rId2" cstate="email">
            <a:extLst/>
          </a:blip>
          <a:srcRect/>
          <a:stretch>
            <a:fillRect/>
          </a:stretch>
        </p:blipFill>
        <p:spPr bwMode="auto">
          <a:xfrm>
            <a:off x="2444552" y="4018424"/>
            <a:ext cx="3810000" cy="26193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 calcmode="lin" valueType="num">
                                      <p:cBhvr additive="base">
                                        <p:cTn id="16" dur="500" fill="hold"/>
                                        <p:tgtEl>
                                          <p:spTgt spid="1028"/>
                                        </p:tgtEl>
                                        <p:attrNameLst>
                                          <p:attrName>ppt_x</p:attrName>
                                        </p:attrNameLst>
                                      </p:cBhvr>
                                      <p:tavLst>
                                        <p:tav tm="0">
                                          <p:val>
                                            <p:strVal val="#ppt_x"/>
                                          </p:val>
                                        </p:tav>
                                        <p:tav tm="100000">
                                          <p:val>
                                            <p:strVal val="#ppt_x"/>
                                          </p:val>
                                        </p:tav>
                                      </p:tavLst>
                                    </p:anim>
                                    <p:anim calcmode="lin" valueType="num">
                                      <p:cBhvr additive="base">
                                        <p:cTn id="17"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62000" y="152400"/>
            <a:ext cx="7772400" cy="1143000"/>
          </a:xfrm>
        </p:spPr>
        <p:txBody>
          <a:bodyPr/>
          <a:lstStyle/>
          <a:p>
            <a:pPr eaLnBrk="1" hangingPunct="1"/>
            <a:r>
              <a:rPr lang="es-MX" sz="2800">
                <a:latin typeface="Arial Black" pitchFamily="34" charset="0"/>
              </a:rPr>
              <a:t>SÍMBOLOS DE LA NORMA ASME PARA ELABORAR DIAGRAMAS DE FLUJO</a:t>
            </a:r>
            <a:endParaRPr lang="es-ES" sz="2800">
              <a:latin typeface="Arial Black" pitchFamily="34" charset="0"/>
            </a:endParaRPr>
          </a:p>
        </p:txBody>
      </p:sp>
      <p:grpSp>
        <p:nvGrpSpPr>
          <p:cNvPr id="2" name="Group 54"/>
          <p:cNvGrpSpPr>
            <a:grpSpLocks/>
          </p:cNvGrpSpPr>
          <p:nvPr/>
        </p:nvGrpSpPr>
        <p:grpSpPr bwMode="auto">
          <a:xfrm>
            <a:off x="838200" y="1397000"/>
            <a:ext cx="7315200" cy="4699000"/>
            <a:chOff x="528" y="880"/>
            <a:chExt cx="4608" cy="2960"/>
          </a:xfrm>
        </p:grpSpPr>
        <p:sp>
          <p:nvSpPr>
            <p:cNvPr id="18436" name="Rectangle 18"/>
            <p:cNvSpPr>
              <a:spLocks noChangeArrowheads="1"/>
            </p:cNvSpPr>
            <p:nvPr/>
          </p:nvSpPr>
          <p:spPr bwMode="auto">
            <a:xfrm>
              <a:off x="1296" y="3312"/>
              <a:ext cx="384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b="1" i="1">
                  <a:latin typeface="Arial Narrow" pitchFamily="34" charset="0"/>
                </a:rPr>
                <a:t>Almacenamiento permanente</a:t>
              </a:r>
              <a:r>
                <a:rPr lang="es-MX" sz="1200" i="1">
                  <a:latin typeface="Arial Narrow" pitchFamily="34" charset="0"/>
                </a:rPr>
                <a:t>. </a:t>
              </a:r>
              <a:r>
                <a:rPr lang="es-MX" sz="1200">
                  <a:latin typeface="Arial Narrow" pitchFamily="34" charset="0"/>
                </a:rPr>
                <a:t>Indica el depósito de un documento o información dentro de un archivo, o de un objeto cualquiera en un almacén.</a:t>
              </a:r>
              <a:endParaRPr lang="es-ES" sz="1200" i="1">
                <a:latin typeface="Arial Narrow" pitchFamily="34" charset="0"/>
              </a:endParaRPr>
            </a:p>
          </p:txBody>
        </p:sp>
        <p:sp>
          <p:nvSpPr>
            <p:cNvPr id="18437" name="Rectangle 17"/>
            <p:cNvSpPr>
              <a:spLocks noChangeArrowheads="1"/>
            </p:cNvSpPr>
            <p:nvPr/>
          </p:nvSpPr>
          <p:spPr bwMode="auto">
            <a:xfrm>
              <a:off x="528" y="3312"/>
              <a:ext cx="76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8438" name="Rectangle 16"/>
            <p:cNvSpPr>
              <a:spLocks noChangeArrowheads="1"/>
            </p:cNvSpPr>
            <p:nvPr/>
          </p:nvSpPr>
          <p:spPr bwMode="auto">
            <a:xfrm>
              <a:off x="1296" y="2784"/>
              <a:ext cx="384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b="1" i="1">
                  <a:latin typeface="Arial Narrow" pitchFamily="34" charset="0"/>
                </a:rPr>
                <a:t>Depósito provisional o espera</a:t>
              </a:r>
              <a:r>
                <a:rPr lang="es-MX" sz="1200" i="1">
                  <a:latin typeface="Arial Narrow" pitchFamily="34" charset="0"/>
                </a:rPr>
                <a:t>. </a:t>
              </a:r>
              <a:r>
                <a:rPr lang="es-MX" sz="1200">
                  <a:latin typeface="Arial Narrow" pitchFamily="34" charset="0"/>
                </a:rPr>
                <a:t>Indica demora en el desarrollo de los hechos.</a:t>
              </a:r>
            </a:p>
            <a:p>
              <a:pPr>
                <a:spcBef>
                  <a:spcPct val="20000"/>
                </a:spcBef>
                <a:spcAft>
                  <a:spcPct val="0"/>
                </a:spcAft>
              </a:pPr>
              <a:endParaRPr lang="es-ES" sz="1200" i="1">
                <a:latin typeface="Arial Narrow" pitchFamily="34" charset="0"/>
              </a:endParaRPr>
            </a:p>
          </p:txBody>
        </p:sp>
        <p:sp>
          <p:nvSpPr>
            <p:cNvPr id="18439" name="Rectangle 15"/>
            <p:cNvSpPr>
              <a:spLocks noChangeArrowheads="1"/>
            </p:cNvSpPr>
            <p:nvPr/>
          </p:nvSpPr>
          <p:spPr bwMode="auto">
            <a:xfrm>
              <a:off x="528" y="2784"/>
              <a:ext cx="76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8440" name="Rectangle 14"/>
            <p:cNvSpPr>
              <a:spLocks noChangeArrowheads="1"/>
            </p:cNvSpPr>
            <p:nvPr/>
          </p:nvSpPr>
          <p:spPr bwMode="auto">
            <a:xfrm>
              <a:off x="1296" y="2304"/>
              <a:ext cx="384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i="1">
                <a:latin typeface="Arial Narrow" pitchFamily="34" charset="0"/>
              </a:endParaRPr>
            </a:p>
            <a:p>
              <a:pPr>
                <a:spcBef>
                  <a:spcPct val="20000"/>
                </a:spcBef>
                <a:spcAft>
                  <a:spcPct val="0"/>
                </a:spcAft>
              </a:pPr>
              <a:r>
                <a:rPr lang="es-MX" sz="1200" b="1" i="1">
                  <a:latin typeface="Arial Narrow" pitchFamily="34" charset="0"/>
                </a:rPr>
                <a:t>Desplazamiento o transporte</a:t>
              </a:r>
              <a:r>
                <a:rPr lang="es-MX" sz="1200" i="1">
                  <a:latin typeface="Arial Narrow" pitchFamily="34" charset="0"/>
                </a:rPr>
                <a:t>. </a:t>
              </a:r>
              <a:r>
                <a:rPr lang="es-MX" sz="1200">
                  <a:latin typeface="Arial Narrow" pitchFamily="34" charset="0"/>
                </a:rPr>
                <a:t>Indica el movimiento de los empleados, material y equipo de un lugar a otro.</a:t>
              </a:r>
              <a:endParaRPr lang="es-ES" sz="1200" i="1">
                <a:latin typeface="Arial Narrow" pitchFamily="34" charset="0"/>
              </a:endParaRPr>
            </a:p>
          </p:txBody>
        </p:sp>
        <p:sp>
          <p:nvSpPr>
            <p:cNvPr id="18441" name="Rectangle 13"/>
            <p:cNvSpPr>
              <a:spLocks noChangeArrowheads="1"/>
            </p:cNvSpPr>
            <p:nvPr/>
          </p:nvSpPr>
          <p:spPr bwMode="auto">
            <a:xfrm>
              <a:off x="528" y="2304"/>
              <a:ext cx="768"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8442" name="Rectangle 12"/>
            <p:cNvSpPr>
              <a:spLocks noChangeArrowheads="1"/>
            </p:cNvSpPr>
            <p:nvPr/>
          </p:nvSpPr>
          <p:spPr bwMode="auto">
            <a:xfrm>
              <a:off x="1296" y="1824"/>
              <a:ext cx="384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b="1" i="1">
                  <a:latin typeface="Arial Narrow" pitchFamily="34" charset="0"/>
                </a:rPr>
                <a:t>Inspección</a:t>
              </a:r>
              <a:r>
                <a:rPr lang="es-MX" sz="1200" i="1">
                  <a:latin typeface="Arial Narrow" pitchFamily="34" charset="0"/>
                </a:rPr>
                <a:t>. </a:t>
              </a:r>
              <a:r>
                <a:rPr lang="es-MX" sz="1200">
                  <a:latin typeface="Arial Narrow" pitchFamily="34" charset="0"/>
                </a:rPr>
                <a:t>Indica que se verifica la calidad y/o cantidad de algo.</a:t>
              </a:r>
              <a:endParaRPr lang="es-ES" sz="1200" i="1">
                <a:latin typeface="Arial Narrow" pitchFamily="34" charset="0"/>
              </a:endParaRPr>
            </a:p>
          </p:txBody>
        </p:sp>
        <p:sp>
          <p:nvSpPr>
            <p:cNvPr id="18443" name="Rectangle 11"/>
            <p:cNvSpPr>
              <a:spLocks noChangeArrowheads="1"/>
            </p:cNvSpPr>
            <p:nvPr/>
          </p:nvSpPr>
          <p:spPr bwMode="auto">
            <a:xfrm>
              <a:off x="528" y="1824"/>
              <a:ext cx="768"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8444" name="Rectangle 10"/>
            <p:cNvSpPr>
              <a:spLocks noChangeArrowheads="1"/>
            </p:cNvSpPr>
            <p:nvPr/>
          </p:nvSpPr>
          <p:spPr bwMode="auto">
            <a:xfrm>
              <a:off x="1296" y="1321"/>
              <a:ext cx="3840"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i="1">
                <a:latin typeface="Arial Narrow" pitchFamily="34" charset="0"/>
              </a:endParaRPr>
            </a:p>
            <a:p>
              <a:pPr>
                <a:spcBef>
                  <a:spcPct val="20000"/>
                </a:spcBef>
                <a:spcAft>
                  <a:spcPct val="0"/>
                </a:spcAft>
              </a:pPr>
              <a:r>
                <a:rPr lang="es-MX" sz="1200" b="1" i="1">
                  <a:latin typeface="Arial Narrow" pitchFamily="34" charset="0"/>
                </a:rPr>
                <a:t>Operación.</a:t>
              </a:r>
              <a:r>
                <a:rPr lang="es-MX" sz="1200" i="1">
                  <a:latin typeface="Arial Narrow" pitchFamily="34" charset="0"/>
                </a:rPr>
                <a:t> </a:t>
              </a:r>
              <a:r>
                <a:rPr lang="es-MX" sz="1200">
                  <a:latin typeface="Arial Narrow" pitchFamily="34" charset="0"/>
                </a:rPr>
                <a:t>Indica las principales fases del proceso, método o procedimiento.</a:t>
              </a:r>
              <a:endParaRPr lang="es-ES" sz="1200" i="1">
                <a:latin typeface="Arial Narrow" pitchFamily="34" charset="0"/>
              </a:endParaRPr>
            </a:p>
          </p:txBody>
        </p:sp>
        <p:sp>
          <p:nvSpPr>
            <p:cNvPr id="18445" name="Rectangle 9"/>
            <p:cNvSpPr>
              <a:spLocks noChangeArrowheads="1"/>
            </p:cNvSpPr>
            <p:nvPr/>
          </p:nvSpPr>
          <p:spPr bwMode="auto">
            <a:xfrm>
              <a:off x="528" y="1321"/>
              <a:ext cx="768"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8446" name="Rectangle 8"/>
            <p:cNvSpPr>
              <a:spLocks noChangeArrowheads="1"/>
            </p:cNvSpPr>
            <p:nvPr/>
          </p:nvSpPr>
          <p:spPr bwMode="auto">
            <a:xfrm>
              <a:off x="1296" y="1110"/>
              <a:ext cx="3840"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600" b="1">
                  <a:latin typeface="Arial Narrow" pitchFamily="34" charset="0"/>
                </a:rPr>
                <a:t>REPRESENTA</a:t>
              </a:r>
              <a:endParaRPr lang="es-ES" sz="1600" b="1">
                <a:latin typeface="Arial Narrow" pitchFamily="34" charset="0"/>
              </a:endParaRPr>
            </a:p>
          </p:txBody>
        </p:sp>
        <p:sp>
          <p:nvSpPr>
            <p:cNvPr id="18447" name="Rectangle 7"/>
            <p:cNvSpPr>
              <a:spLocks noChangeArrowheads="1"/>
            </p:cNvSpPr>
            <p:nvPr/>
          </p:nvSpPr>
          <p:spPr bwMode="auto">
            <a:xfrm>
              <a:off x="528" y="1110"/>
              <a:ext cx="768"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600" b="1">
                  <a:latin typeface="Arial Narrow" pitchFamily="34" charset="0"/>
                </a:rPr>
                <a:t>SIMBOLO</a:t>
              </a:r>
              <a:endParaRPr lang="es-ES" sz="1600" b="1">
                <a:latin typeface="Arial Narrow" pitchFamily="34" charset="0"/>
              </a:endParaRPr>
            </a:p>
          </p:txBody>
        </p:sp>
        <p:sp>
          <p:nvSpPr>
            <p:cNvPr id="18448" name="Rectangle 5"/>
            <p:cNvSpPr>
              <a:spLocks noChangeArrowheads="1"/>
            </p:cNvSpPr>
            <p:nvPr/>
          </p:nvSpPr>
          <p:spPr bwMode="auto">
            <a:xfrm>
              <a:off x="528" y="880"/>
              <a:ext cx="4608" cy="23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2000" b="1">
                  <a:latin typeface="Arial Narrow" pitchFamily="34" charset="0"/>
                </a:rPr>
                <a:t>S   I   M   P  L  E  S</a:t>
              </a:r>
              <a:endParaRPr lang="es-ES" sz="2000" b="1">
                <a:latin typeface="Arial Narrow" pitchFamily="34" charset="0"/>
              </a:endParaRPr>
            </a:p>
          </p:txBody>
        </p:sp>
        <p:sp>
          <p:nvSpPr>
            <p:cNvPr id="18449" name="Line 19"/>
            <p:cNvSpPr>
              <a:spLocks noChangeShapeType="1"/>
            </p:cNvSpPr>
            <p:nvPr/>
          </p:nvSpPr>
          <p:spPr bwMode="auto">
            <a:xfrm>
              <a:off x="528" y="880"/>
              <a:ext cx="460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0" name="Line 20"/>
            <p:cNvSpPr>
              <a:spLocks noChangeShapeType="1"/>
            </p:cNvSpPr>
            <p:nvPr/>
          </p:nvSpPr>
          <p:spPr bwMode="auto">
            <a:xfrm>
              <a:off x="528" y="1110"/>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1" name="Line 21"/>
            <p:cNvSpPr>
              <a:spLocks noChangeShapeType="1"/>
            </p:cNvSpPr>
            <p:nvPr/>
          </p:nvSpPr>
          <p:spPr bwMode="auto">
            <a:xfrm>
              <a:off x="528" y="1321"/>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2" name="Line 22"/>
            <p:cNvSpPr>
              <a:spLocks noChangeShapeType="1"/>
            </p:cNvSpPr>
            <p:nvPr/>
          </p:nvSpPr>
          <p:spPr bwMode="auto">
            <a:xfrm>
              <a:off x="528" y="1824"/>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3" name="Line 23"/>
            <p:cNvSpPr>
              <a:spLocks noChangeShapeType="1"/>
            </p:cNvSpPr>
            <p:nvPr/>
          </p:nvSpPr>
          <p:spPr bwMode="auto">
            <a:xfrm>
              <a:off x="528" y="2304"/>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4" name="Line 24"/>
            <p:cNvSpPr>
              <a:spLocks noChangeShapeType="1"/>
            </p:cNvSpPr>
            <p:nvPr/>
          </p:nvSpPr>
          <p:spPr bwMode="auto">
            <a:xfrm>
              <a:off x="528" y="2784"/>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5" name="Line 25"/>
            <p:cNvSpPr>
              <a:spLocks noChangeShapeType="1"/>
            </p:cNvSpPr>
            <p:nvPr/>
          </p:nvSpPr>
          <p:spPr bwMode="auto">
            <a:xfrm>
              <a:off x="528" y="3312"/>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6" name="Line 26"/>
            <p:cNvSpPr>
              <a:spLocks noChangeShapeType="1"/>
            </p:cNvSpPr>
            <p:nvPr/>
          </p:nvSpPr>
          <p:spPr bwMode="auto">
            <a:xfrm>
              <a:off x="528" y="3840"/>
              <a:ext cx="460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7" name="Line 27"/>
            <p:cNvSpPr>
              <a:spLocks noChangeShapeType="1"/>
            </p:cNvSpPr>
            <p:nvPr/>
          </p:nvSpPr>
          <p:spPr bwMode="auto">
            <a:xfrm>
              <a:off x="528" y="880"/>
              <a:ext cx="0" cy="296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8" name="Line 29"/>
            <p:cNvSpPr>
              <a:spLocks noChangeShapeType="1"/>
            </p:cNvSpPr>
            <p:nvPr/>
          </p:nvSpPr>
          <p:spPr bwMode="auto">
            <a:xfrm>
              <a:off x="5136" y="880"/>
              <a:ext cx="0" cy="296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59" name="Line 31"/>
            <p:cNvSpPr>
              <a:spLocks noChangeShapeType="1"/>
            </p:cNvSpPr>
            <p:nvPr/>
          </p:nvSpPr>
          <p:spPr bwMode="auto">
            <a:xfrm>
              <a:off x="1296" y="1110"/>
              <a:ext cx="0" cy="273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8460" name="Oval 46"/>
            <p:cNvSpPr>
              <a:spLocks noChangeArrowheads="1"/>
            </p:cNvSpPr>
            <p:nvPr/>
          </p:nvSpPr>
          <p:spPr bwMode="auto">
            <a:xfrm>
              <a:off x="720" y="1392"/>
              <a:ext cx="432" cy="384"/>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8461" name="Rectangle 49"/>
            <p:cNvSpPr>
              <a:spLocks noChangeArrowheads="1"/>
            </p:cNvSpPr>
            <p:nvPr/>
          </p:nvSpPr>
          <p:spPr bwMode="auto">
            <a:xfrm>
              <a:off x="720" y="1872"/>
              <a:ext cx="432" cy="38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8462" name="AutoShape 50"/>
            <p:cNvSpPr>
              <a:spLocks noChangeArrowheads="1"/>
            </p:cNvSpPr>
            <p:nvPr/>
          </p:nvSpPr>
          <p:spPr bwMode="auto">
            <a:xfrm>
              <a:off x="720" y="2352"/>
              <a:ext cx="432" cy="384"/>
            </a:xfrm>
            <a:prstGeom prst="rightArrow">
              <a:avLst>
                <a:gd name="adj1" fmla="val 50000"/>
                <a:gd name="adj2" fmla="val 28125"/>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8463" name="AutoShape 51"/>
            <p:cNvSpPr>
              <a:spLocks noChangeArrowheads="1"/>
            </p:cNvSpPr>
            <p:nvPr/>
          </p:nvSpPr>
          <p:spPr bwMode="auto">
            <a:xfrm>
              <a:off x="720" y="2880"/>
              <a:ext cx="432" cy="384"/>
            </a:xfrm>
            <a:prstGeom prst="flowChartDelay">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8464" name="AutoShape 52"/>
            <p:cNvSpPr>
              <a:spLocks noChangeArrowheads="1"/>
            </p:cNvSpPr>
            <p:nvPr/>
          </p:nvSpPr>
          <p:spPr bwMode="auto">
            <a:xfrm rot="10784270">
              <a:off x="720" y="3408"/>
              <a:ext cx="480" cy="384"/>
            </a:xfrm>
            <a:prstGeom prst="triangle">
              <a:avLst>
                <a:gd name="adj" fmla="val 50000"/>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grpSp>
    </p:spTree>
    <p:extLst>
      <p:ext uri="{BB962C8B-B14F-4D97-AF65-F5344CB8AC3E}">
        <p14:creationId xmlns:p14="http://schemas.microsoft.com/office/powerpoint/2010/main" val="4009331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ssolve">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152400"/>
            <a:ext cx="7772400" cy="1143000"/>
          </a:xfrm>
        </p:spPr>
        <p:txBody>
          <a:bodyPr/>
          <a:lstStyle/>
          <a:p>
            <a:pPr eaLnBrk="1" hangingPunct="1"/>
            <a:r>
              <a:rPr lang="es-MX" sz="2800">
                <a:latin typeface="Arial Black" pitchFamily="34" charset="0"/>
              </a:rPr>
              <a:t>SÍMBOLOS DE LA NORMA ASME PARA ELABORAR DIAGRAMAS DE FLUJO</a:t>
            </a:r>
            <a:endParaRPr lang="es-ES" sz="2800">
              <a:latin typeface="Arial Black" pitchFamily="34" charset="0"/>
            </a:endParaRPr>
          </a:p>
        </p:txBody>
      </p:sp>
      <p:grpSp>
        <p:nvGrpSpPr>
          <p:cNvPr id="2" name="Group 47"/>
          <p:cNvGrpSpPr>
            <a:grpSpLocks/>
          </p:cNvGrpSpPr>
          <p:nvPr/>
        </p:nvGrpSpPr>
        <p:grpSpPr bwMode="auto">
          <a:xfrm>
            <a:off x="838200" y="1524000"/>
            <a:ext cx="7620000" cy="3860800"/>
            <a:chOff x="528" y="960"/>
            <a:chExt cx="4800" cy="2432"/>
          </a:xfrm>
        </p:grpSpPr>
        <p:sp>
          <p:nvSpPr>
            <p:cNvPr id="19460" name="Rectangle 6"/>
            <p:cNvSpPr>
              <a:spLocks noChangeArrowheads="1"/>
            </p:cNvSpPr>
            <p:nvPr/>
          </p:nvSpPr>
          <p:spPr bwMode="auto">
            <a:xfrm>
              <a:off x="1344" y="2864"/>
              <a:ext cx="3984"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b="1" i="1">
                  <a:latin typeface="Arial Narrow" pitchFamily="34" charset="0"/>
                </a:rPr>
                <a:t>Destrucción de un documento</a:t>
              </a:r>
              <a:r>
                <a:rPr lang="es-MX" sz="1200" i="1">
                  <a:latin typeface="Arial Narrow" pitchFamily="34" charset="0"/>
                </a:rPr>
                <a:t>. </a:t>
              </a:r>
              <a:r>
                <a:rPr lang="es-MX" sz="1200">
                  <a:latin typeface="Arial Narrow" pitchFamily="34" charset="0"/>
                </a:rPr>
                <a:t>Indica el hecho de destruir un documento o tanto de él o bien la existencia de un archivo muerto.</a:t>
              </a:r>
              <a:endParaRPr lang="es-ES" sz="1200" i="1">
                <a:latin typeface="Arial Narrow" pitchFamily="34" charset="0"/>
              </a:endParaRPr>
            </a:p>
          </p:txBody>
        </p:sp>
        <p:sp>
          <p:nvSpPr>
            <p:cNvPr id="19461" name="Rectangle 7"/>
            <p:cNvSpPr>
              <a:spLocks noChangeArrowheads="1"/>
            </p:cNvSpPr>
            <p:nvPr/>
          </p:nvSpPr>
          <p:spPr bwMode="auto">
            <a:xfrm>
              <a:off x="528" y="2864"/>
              <a:ext cx="816"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9462" name="Rectangle 10"/>
            <p:cNvSpPr>
              <a:spLocks noChangeArrowheads="1"/>
            </p:cNvSpPr>
            <p:nvPr/>
          </p:nvSpPr>
          <p:spPr bwMode="auto">
            <a:xfrm>
              <a:off x="1344" y="2384"/>
              <a:ext cx="3984"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i="1">
                <a:latin typeface="Arial Narrow" pitchFamily="34" charset="0"/>
              </a:endParaRPr>
            </a:p>
            <a:p>
              <a:pPr>
                <a:spcBef>
                  <a:spcPct val="20000"/>
                </a:spcBef>
                <a:spcAft>
                  <a:spcPct val="0"/>
                </a:spcAft>
              </a:pPr>
              <a:r>
                <a:rPr lang="es-MX" sz="1200" b="1" i="1">
                  <a:latin typeface="Arial Narrow" pitchFamily="34" charset="0"/>
                </a:rPr>
                <a:t>Entrevistas</a:t>
              </a:r>
              <a:r>
                <a:rPr lang="es-MX" sz="1200" i="1">
                  <a:latin typeface="Arial Narrow" pitchFamily="34" charset="0"/>
                </a:rPr>
                <a:t>. </a:t>
              </a:r>
              <a:r>
                <a:rPr lang="es-MX" sz="1200">
                  <a:latin typeface="Arial Narrow" pitchFamily="34" charset="0"/>
                </a:rPr>
                <a:t>Indica el desarrollo de una entrevista entre dos o más personas.</a:t>
              </a:r>
              <a:endParaRPr lang="es-ES" sz="1200" i="1">
                <a:latin typeface="Arial Narrow" pitchFamily="34" charset="0"/>
              </a:endParaRPr>
            </a:p>
          </p:txBody>
        </p:sp>
        <p:sp>
          <p:nvSpPr>
            <p:cNvPr id="19463" name="Rectangle 11"/>
            <p:cNvSpPr>
              <a:spLocks noChangeArrowheads="1"/>
            </p:cNvSpPr>
            <p:nvPr/>
          </p:nvSpPr>
          <p:spPr bwMode="auto">
            <a:xfrm>
              <a:off x="528" y="2384"/>
              <a:ext cx="816"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9464" name="Rectangle 12"/>
            <p:cNvSpPr>
              <a:spLocks noChangeArrowheads="1"/>
            </p:cNvSpPr>
            <p:nvPr/>
          </p:nvSpPr>
          <p:spPr bwMode="auto">
            <a:xfrm>
              <a:off x="1344" y="1904"/>
              <a:ext cx="3984"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b="1" i="1">
                  <a:latin typeface="Arial Narrow" pitchFamily="34" charset="0"/>
                </a:rPr>
                <a:t>Decisión o automatización de un documento</a:t>
              </a:r>
              <a:r>
                <a:rPr lang="es-MX" sz="1200" i="1">
                  <a:latin typeface="Arial Narrow" pitchFamily="34" charset="0"/>
                </a:rPr>
                <a:t>. </a:t>
              </a:r>
              <a:r>
                <a:rPr lang="es-MX" sz="1200">
                  <a:latin typeface="Arial Narrow" pitchFamily="34" charset="0"/>
                </a:rPr>
                <a:t>Representa el acto de tomar una decisión o bien de efectuar una autorización.</a:t>
              </a:r>
              <a:endParaRPr lang="es-ES" sz="1200" i="1">
                <a:latin typeface="Arial Narrow" pitchFamily="34" charset="0"/>
              </a:endParaRPr>
            </a:p>
          </p:txBody>
        </p:sp>
        <p:sp>
          <p:nvSpPr>
            <p:cNvPr id="19465" name="Rectangle 13"/>
            <p:cNvSpPr>
              <a:spLocks noChangeArrowheads="1"/>
            </p:cNvSpPr>
            <p:nvPr/>
          </p:nvSpPr>
          <p:spPr bwMode="auto">
            <a:xfrm>
              <a:off x="528" y="1904"/>
              <a:ext cx="816"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9466" name="Rectangle 14"/>
            <p:cNvSpPr>
              <a:spLocks noChangeArrowheads="1"/>
            </p:cNvSpPr>
            <p:nvPr/>
          </p:nvSpPr>
          <p:spPr bwMode="auto">
            <a:xfrm>
              <a:off x="1344" y="1401"/>
              <a:ext cx="3984"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i="1" dirty="0">
                <a:latin typeface="Arial Narrow" pitchFamily="34" charset="0"/>
              </a:endParaRPr>
            </a:p>
            <a:p>
              <a:pPr>
                <a:spcBef>
                  <a:spcPct val="20000"/>
                </a:spcBef>
                <a:spcAft>
                  <a:spcPct val="0"/>
                </a:spcAft>
              </a:pPr>
              <a:r>
                <a:rPr lang="es-MX" sz="1200" b="1" i="1" dirty="0">
                  <a:latin typeface="Arial Narrow" pitchFamily="34" charset="0"/>
                </a:rPr>
                <a:t>Origen de una forma o documento.</a:t>
              </a:r>
              <a:r>
                <a:rPr lang="es-MX" sz="1200" i="1" dirty="0">
                  <a:latin typeface="Arial Narrow" pitchFamily="34" charset="0"/>
                </a:rPr>
                <a:t> </a:t>
              </a:r>
              <a:r>
                <a:rPr lang="es-MX" sz="1200" dirty="0">
                  <a:latin typeface="Arial Narrow" pitchFamily="34" charset="0"/>
                </a:rPr>
                <a:t>Indica el hecho de formular una forma o producir un informe.</a:t>
              </a:r>
              <a:endParaRPr lang="es-ES" sz="1200" i="1" dirty="0">
                <a:latin typeface="Arial Narrow" pitchFamily="34" charset="0"/>
              </a:endParaRPr>
            </a:p>
          </p:txBody>
        </p:sp>
        <p:sp>
          <p:nvSpPr>
            <p:cNvPr id="19467" name="Rectangle 15"/>
            <p:cNvSpPr>
              <a:spLocks noChangeArrowheads="1"/>
            </p:cNvSpPr>
            <p:nvPr/>
          </p:nvSpPr>
          <p:spPr bwMode="auto">
            <a:xfrm>
              <a:off x="528" y="1392"/>
              <a:ext cx="816"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19468" name="Rectangle 16"/>
            <p:cNvSpPr>
              <a:spLocks noChangeArrowheads="1"/>
            </p:cNvSpPr>
            <p:nvPr/>
          </p:nvSpPr>
          <p:spPr bwMode="auto">
            <a:xfrm>
              <a:off x="1344" y="1190"/>
              <a:ext cx="3984"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600" b="1">
                  <a:latin typeface="Arial Narrow" pitchFamily="34" charset="0"/>
                </a:rPr>
                <a:t>REPRESENTA</a:t>
              </a:r>
              <a:endParaRPr lang="es-ES" sz="1600" b="1">
                <a:latin typeface="Arial Narrow" pitchFamily="34" charset="0"/>
              </a:endParaRPr>
            </a:p>
          </p:txBody>
        </p:sp>
        <p:sp>
          <p:nvSpPr>
            <p:cNvPr id="19469" name="Rectangle 17"/>
            <p:cNvSpPr>
              <a:spLocks noChangeArrowheads="1"/>
            </p:cNvSpPr>
            <p:nvPr/>
          </p:nvSpPr>
          <p:spPr bwMode="auto">
            <a:xfrm>
              <a:off x="528" y="1190"/>
              <a:ext cx="816"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600" b="1">
                  <a:latin typeface="Arial Narrow" pitchFamily="34" charset="0"/>
                </a:rPr>
                <a:t>SIMBOLO</a:t>
              </a:r>
              <a:endParaRPr lang="es-ES" sz="1600" b="1">
                <a:latin typeface="Arial Narrow" pitchFamily="34" charset="0"/>
              </a:endParaRPr>
            </a:p>
          </p:txBody>
        </p:sp>
        <p:sp>
          <p:nvSpPr>
            <p:cNvPr id="19470" name="Rectangle 18"/>
            <p:cNvSpPr>
              <a:spLocks noChangeArrowheads="1"/>
            </p:cNvSpPr>
            <p:nvPr/>
          </p:nvSpPr>
          <p:spPr bwMode="auto">
            <a:xfrm>
              <a:off x="528" y="960"/>
              <a:ext cx="4800" cy="23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2000" b="1">
                  <a:latin typeface="Arial Narrow" pitchFamily="34" charset="0"/>
                </a:rPr>
                <a:t>C O M B I N A D O S</a:t>
              </a:r>
              <a:endParaRPr lang="es-ES" sz="2000" b="1">
                <a:latin typeface="Arial Narrow" pitchFamily="34" charset="0"/>
              </a:endParaRPr>
            </a:p>
          </p:txBody>
        </p:sp>
        <p:sp>
          <p:nvSpPr>
            <p:cNvPr id="19471" name="Line 19"/>
            <p:cNvSpPr>
              <a:spLocks noChangeShapeType="1"/>
            </p:cNvSpPr>
            <p:nvPr/>
          </p:nvSpPr>
          <p:spPr bwMode="auto">
            <a:xfrm>
              <a:off x="528" y="960"/>
              <a:ext cx="4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2" name="Line 20"/>
            <p:cNvSpPr>
              <a:spLocks noChangeShapeType="1"/>
            </p:cNvSpPr>
            <p:nvPr/>
          </p:nvSpPr>
          <p:spPr bwMode="auto">
            <a:xfrm>
              <a:off x="528" y="1190"/>
              <a:ext cx="4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3" name="Line 21"/>
            <p:cNvSpPr>
              <a:spLocks noChangeShapeType="1"/>
            </p:cNvSpPr>
            <p:nvPr/>
          </p:nvSpPr>
          <p:spPr bwMode="auto">
            <a:xfrm>
              <a:off x="528" y="1401"/>
              <a:ext cx="4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4" name="Line 22"/>
            <p:cNvSpPr>
              <a:spLocks noChangeShapeType="1"/>
            </p:cNvSpPr>
            <p:nvPr/>
          </p:nvSpPr>
          <p:spPr bwMode="auto">
            <a:xfrm>
              <a:off x="528" y="1904"/>
              <a:ext cx="4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5" name="Line 23"/>
            <p:cNvSpPr>
              <a:spLocks noChangeShapeType="1"/>
            </p:cNvSpPr>
            <p:nvPr/>
          </p:nvSpPr>
          <p:spPr bwMode="auto">
            <a:xfrm>
              <a:off x="528" y="2384"/>
              <a:ext cx="4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6" name="Line 24"/>
            <p:cNvSpPr>
              <a:spLocks noChangeShapeType="1"/>
            </p:cNvSpPr>
            <p:nvPr/>
          </p:nvSpPr>
          <p:spPr bwMode="auto">
            <a:xfrm>
              <a:off x="528" y="2864"/>
              <a:ext cx="48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7" name="Line 26"/>
            <p:cNvSpPr>
              <a:spLocks noChangeShapeType="1"/>
            </p:cNvSpPr>
            <p:nvPr/>
          </p:nvSpPr>
          <p:spPr bwMode="auto">
            <a:xfrm>
              <a:off x="528" y="3392"/>
              <a:ext cx="4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8" name="Line 27"/>
            <p:cNvSpPr>
              <a:spLocks noChangeShapeType="1"/>
            </p:cNvSpPr>
            <p:nvPr/>
          </p:nvSpPr>
          <p:spPr bwMode="auto">
            <a:xfrm>
              <a:off x="528" y="960"/>
              <a:ext cx="0" cy="243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79" name="Line 28"/>
            <p:cNvSpPr>
              <a:spLocks noChangeShapeType="1"/>
            </p:cNvSpPr>
            <p:nvPr/>
          </p:nvSpPr>
          <p:spPr bwMode="auto">
            <a:xfrm>
              <a:off x="5328" y="960"/>
              <a:ext cx="0" cy="243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80" name="Line 29"/>
            <p:cNvSpPr>
              <a:spLocks noChangeShapeType="1"/>
            </p:cNvSpPr>
            <p:nvPr/>
          </p:nvSpPr>
          <p:spPr bwMode="auto">
            <a:xfrm>
              <a:off x="1344" y="1190"/>
              <a:ext cx="0" cy="220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19481" name="AutoShape 36"/>
            <p:cNvSpPr>
              <a:spLocks noChangeArrowheads="1"/>
            </p:cNvSpPr>
            <p:nvPr/>
          </p:nvSpPr>
          <p:spPr bwMode="auto">
            <a:xfrm rot="10784270">
              <a:off x="720" y="2928"/>
              <a:ext cx="480" cy="384"/>
            </a:xfrm>
            <a:prstGeom prst="triangle">
              <a:avLst>
                <a:gd name="adj" fmla="val 50000"/>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2" name="Oval 37"/>
            <p:cNvSpPr>
              <a:spLocks noChangeArrowheads="1"/>
            </p:cNvSpPr>
            <p:nvPr/>
          </p:nvSpPr>
          <p:spPr bwMode="auto">
            <a:xfrm>
              <a:off x="768" y="1440"/>
              <a:ext cx="432" cy="384"/>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3" name="Oval 38"/>
            <p:cNvSpPr>
              <a:spLocks noChangeArrowheads="1"/>
            </p:cNvSpPr>
            <p:nvPr/>
          </p:nvSpPr>
          <p:spPr bwMode="auto">
            <a:xfrm>
              <a:off x="768" y="2448"/>
              <a:ext cx="432" cy="384"/>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4" name="Oval 39"/>
            <p:cNvSpPr>
              <a:spLocks noChangeArrowheads="1"/>
            </p:cNvSpPr>
            <p:nvPr/>
          </p:nvSpPr>
          <p:spPr bwMode="auto">
            <a:xfrm>
              <a:off x="768" y="1968"/>
              <a:ext cx="432" cy="384"/>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5" name="Rectangle 40"/>
            <p:cNvSpPr>
              <a:spLocks noChangeArrowheads="1"/>
            </p:cNvSpPr>
            <p:nvPr/>
          </p:nvSpPr>
          <p:spPr bwMode="auto">
            <a:xfrm>
              <a:off x="768" y="1968"/>
              <a:ext cx="432" cy="38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6" name="Rectangle 41"/>
            <p:cNvSpPr>
              <a:spLocks noChangeArrowheads="1"/>
            </p:cNvSpPr>
            <p:nvPr/>
          </p:nvSpPr>
          <p:spPr bwMode="auto">
            <a:xfrm>
              <a:off x="768" y="1440"/>
              <a:ext cx="432" cy="38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7" name="AutoShape 42"/>
            <p:cNvSpPr>
              <a:spLocks noChangeArrowheads="1"/>
            </p:cNvSpPr>
            <p:nvPr/>
          </p:nvSpPr>
          <p:spPr bwMode="auto">
            <a:xfrm>
              <a:off x="816" y="2496"/>
              <a:ext cx="288" cy="288"/>
            </a:xfrm>
            <a:prstGeom prst="rightArrow">
              <a:avLst>
                <a:gd name="adj1" fmla="val 50000"/>
                <a:gd name="adj2" fmla="val 25000"/>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19488" name="Oval 43"/>
            <p:cNvSpPr>
              <a:spLocks noChangeArrowheads="1"/>
            </p:cNvSpPr>
            <p:nvPr/>
          </p:nvSpPr>
          <p:spPr bwMode="auto">
            <a:xfrm>
              <a:off x="912" y="1536"/>
              <a:ext cx="144" cy="192"/>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grpSp>
    </p:spTree>
    <p:extLst>
      <p:ext uri="{BB962C8B-B14F-4D97-AF65-F5344CB8AC3E}">
        <p14:creationId xmlns:p14="http://schemas.microsoft.com/office/powerpoint/2010/main" val="875227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ssolve">
                                      <p:cBhvr>
                                        <p:cTn id="7" dur="5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E51D84FA-0A86-4EA0-8D65-A801EFFBF56B}"/>
              </a:ext>
            </a:extLst>
          </p:cNvPr>
          <p:cNvSpPr>
            <a:spLocks noGrp="1"/>
          </p:cNvSpPr>
          <p:nvPr>
            <p:ph type="ftr" sz="quarter" idx="11"/>
          </p:nvPr>
        </p:nvSpPr>
        <p:spPr/>
        <p:txBody>
          <a:bodyPr/>
          <a:lstStyle/>
          <a:p>
            <a:pPr>
              <a:defRPr/>
            </a:pPr>
            <a:endParaRPr lang="es-ES"/>
          </a:p>
        </p:txBody>
      </p:sp>
      <p:pic>
        <p:nvPicPr>
          <p:cNvPr id="1034" name="Picture 10" descr="Diagrama de flujo de proceso empleando la simbología ASME , XYZ - YouTube">
            <a:extLst>
              <a:ext uri="{FF2B5EF4-FFF2-40B4-BE49-F238E27FC236}">
                <a16:creationId xmlns:a16="http://schemas.microsoft.com/office/drawing/2014/main" id="{BC331713-2339-46E5-B102-16C4FF167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8640"/>
            <a:ext cx="7920880" cy="659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76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941D6F82-1779-4137-8DC1-4908C1DE99F8}"/>
              </a:ext>
            </a:extLst>
          </p:cNvPr>
          <p:cNvSpPr>
            <a:spLocks noGrp="1"/>
          </p:cNvSpPr>
          <p:nvPr>
            <p:ph type="ftr" sz="quarter" idx="11"/>
          </p:nvPr>
        </p:nvSpPr>
        <p:spPr/>
        <p:txBody>
          <a:bodyPr/>
          <a:lstStyle/>
          <a:p>
            <a:pPr>
              <a:defRPr/>
            </a:pPr>
            <a:r>
              <a:rPr lang="es-CO"/>
              <a:t>Estudio del Trabajo - ITM 2013</a:t>
            </a:r>
          </a:p>
        </p:txBody>
      </p:sp>
      <p:pic>
        <p:nvPicPr>
          <p:cNvPr id="2052" name="Picture 4" descr="https://www.diagramadeflujo.net/wp-content/uploads/2023/02/diagrama-de-flujo-galletas.jpg">
            <a:extLst>
              <a:ext uri="{FF2B5EF4-FFF2-40B4-BE49-F238E27FC236}">
                <a16:creationId xmlns:a16="http://schemas.microsoft.com/office/drawing/2014/main" id="{E9BF6C0F-E2F8-4574-B3D3-A94BFA596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32656"/>
            <a:ext cx="5832648"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763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4F9760-A7CD-4435-BB1B-B08C088926E3}"/>
              </a:ext>
            </a:extLst>
          </p:cNvPr>
          <p:cNvSpPr/>
          <p:nvPr/>
        </p:nvSpPr>
        <p:spPr>
          <a:xfrm>
            <a:off x="1187624" y="1217240"/>
            <a:ext cx="7632848" cy="730200"/>
          </a:xfrm>
          <a:prstGeom prst="rect">
            <a:avLst/>
          </a:prstGeom>
        </p:spPr>
        <p:txBody>
          <a:bodyPr wrap="square">
            <a:spAutoFit/>
          </a:bodyPr>
          <a:lstStyle/>
          <a:p>
            <a:pPr algn="just">
              <a:lnSpc>
                <a:spcPct val="200000"/>
              </a:lnSpc>
            </a:pPr>
            <a:endParaRPr lang="es-VE" sz="2400" dirty="0">
              <a:latin typeface="Book Antiqua" panose="02040602050305030304" pitchFamily="18" charset="0"/>
            </a:endParaRPr>
          </a:p>
        </p:txBody>
      </p:sp>
      <p:sp>
        <p:nvSpPr>
          <p:cNvPr id="4" name="Rectángulo 3">
            <a:extLst>
              <a:ext uri="{FF2B5EF4-FFF2-40B4-BE49-F238E27FC236}">
                <a16:creationId xmlns:a16="http://schemas.microsoft.com/office/drawing/2014/main" id="{C3945369-3F9B-4EA5-8853-C4296115CFBC}"/>
              </a:ext>
            </a:extLst>
          </p:cNvPr>
          <p:cNvSpPr/>
          <p:nvPr/>
        </p:nvSpPr>
        <p:spPr>
          <a:xfrm>
            <a:off x="2987824" y="367784"/>
            <a:ext cx="2880320" cy="584775"/>
          </a:xfrm>
          <a:prstGeom prst="rect">
            <a:avLst/>
          </a:prstGeom>
        </p:spPr>
        <p:txBody>
          <a:bodyPr wrap="square">
            <a:spAutoFit/>
          </a:bodyPr>
          <a:lstStyle/>
          <a:p>
            <a:pPr algn="ctr"/>
            <a:r>
              <a:rPr lang="es-MX" sz="3200" b="1" dirty="0">
                <a:solidFill>
                  <a:srgbClr val="444444"/>
                </a:solidFill>
                <a:latin typeface="Roboto"/>
              </a:rPr>
              <a:t>ANSI</a:t>
            </a:r>
            <a:r>
              <a:rPr lang="es-MX" dirty="0">
                <a:solidFill>
                  <a:srgbClr val="444444"/>
                </a:solidFill>
                <a:latin typeface="Roboto"/>
              </a:rPr>
              <a:t> </a:t>
            </a:r>
            <a:endParaRPr lang="es-VE" dirty="0"/>
          </a:p>
        </p:txBody>
      </p:sp>
      <p:sp>
        <p:nvSpPr>
          <p:cNvPr id="5" name="Rectángulo 4">
            <a:extLst>
              <a:ext uri="{FF2B5EF4-FFF2-40B4-BE49-F238E27FC236}">
                <a16:creationId xmlns:a16="http://schemas.microsoft.com/office/drawing/2014/main" id="{59BB0221-C93A-4E25-B992-D20FE909ECC1}"/>
              </a:ext>
            </a:extLst>
          </p:cNvPr>
          <p:cNvSpPr/>
          <p:nvPr/>
        </p:nvSpPr>
        <p:spPr>
          <a:xfrm>
            <a:off x="1475656" y="4517375"/>
            <a:ext cx="7344816" cy="2246769"/>
          </a:xfrm>
          <a:prstGeom prst="rect">
            <a:avLst/>
          </a:prstGeom>
        </p:spPr>
        <p:txBody>
          <a:bodyPr wrap="square">
            <a:spAutoFit/>
          </a:bodyPr>
          <a:lstStyle/>
          <a:p>
            <a:pPr algn="just"/>
            <a:r>
              <a:rPr lang="es-MX" sz="2800" dirty="0">
                <a:latin typeface="Ubuntu"/>
              </a:rPr>
              <a:t>La simbología ANSI es utilizado en los flujos de información de  procesamiento electrónico de datos. Así mismo algunos símbolos son utilizados en Diagramas de Flujo de enfoque administrativo.</a:t>
            </a:r>
            <a:endParaRPr lang="es-VE" sz="2800" dirty="0"/>
          </a:p>
        </p:txBody>
      </p:sp>
      <p:sp>
        <p:nvSpPr>
          <p:cNvPr id="6" name="Rectángulo 5">
            <a:extLst>
              <a:ext uri="{FF2B5EF4-FFF2-40B4-BE49-F238E27FC236}">
                <a16:creationId xmlns:a16="http://schemas.microsoft.com/office/drawing/2014/main" id="{51BF6733-C8BF-403A-A394-074E937B8AB9}"/>
              </a:ext>
            </a:extLst>
          </p:cNvPr>
          <p:cNvSpPr/>
          <p:nvPr/>
        </p:nvSpPr>
        <p:spPr>
          <a:xfrm>
            <a:off x="1475656" y="940243"/>
            <a:ext cx="7488832" cy="3539430"/>
          </a:xfrm>
          <a:prstGeom prst="rect">
            <a:avLst/>
          </a:prstGeom>
        </p:spPr>
        <p:txBody>
          <a:bodyPr wrap="square">
            <a:spAutoFit/>
          </a:bodyPr>
          <a:lstStyle/>
          <a:p>
            <a:pPr algn="just"/>
            <a:r>
              <a:rPr lang="es-MX" sz="2800" dirty="0">
                <a:latin typeface="Ubuntu"/>
              </a:rPr>
              <a:t>American </a:t>
            </a:r>
            <a:r>
              <a:rPr lang="es-MX" sz="2800" dirty="0" err="1">
                <a:latin typeface="Ubuntu"/>
              </a:rPr>
              <a:t>National</a:t>
            </a:r>
            <a:r>
              <a:rPr lang="es-MX" sz="2800" dirty="0">
                <a:latin typeface="Ubuntu"/>
              </a:rPr>
              <a:t> Standard </a:t>
            </a:r>
            <a:r>
              <a:rPr lang="es-MX" sz="2800" dirty="0" err="1">
                <a:latin typeface="Ubuntu"/>
              </a:rPr>
              <a:t>Institute</a:t>
            </a:r>
            <a:r>
              <a:rPr lang="es-MX" sz="2800" dirty="0">
                <a:latin typeface="Ubuntu"/>
              </a:rPr>
              <a:t> (ANSI) ha desarrollado una simbología  para que sea empleada en el procedimiento electrónico de datos con el propósito de representar los flujos de información, de la cual se han adoptado ampliamente algunos símbolos para la elaboración de los diagramas de flujo dentro del trabajo de diagramación administrativa, </a:t>
            </a:r>
            <a:endParaRPr lang="es-VE" sz="2800" dirty="0">
              <a:latin typeface="Ubuntu"/>
            </a:endParaRPr>
          </a:p>
        </p:txBody>
      </p:sp>
    </p:spTree>
    <p:extLst>
      <p:ext uri="{BB962C8B-B14F-4D97-AF65-F5344CB8AC3E}">
        <p14:creationId xmlns:p14="http://schemas.microsoft.com/office/powerpoint/2010/main" val="2525149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152400"/>
            <a:ext cx="7772400" cy="1143000"/>
          </a:xfrm>
        </p:spPr>
        <p:txBody>
          <a:bodyPr rtlCol="0">
            <a:normAutofit fontScale="90000"/>
          </a:bodyPr>
          <a:lstStyle/>
          <a:p>
            <a:pPr eaLnBrk="1" fontAlgn="auto" hangingPunct="1">
              <a:spcAft>
                <a:spcPts val="0"/>
              </a:spcAft>
              <a:defRPr/>
            </a:pPr>
            <a:r>
              <a:rPr lang="es-MX" sz="2800">
                <a:latin typeface="Arial Black" pitchFamily="34" charset="0"/>
              </a:rPr>
              <a:t>SÍMBOLOS DE LA NORMA ANSI PARA ELABORAR DIAGRAMAS DE FLUJO I </a:t>
            </a:r>
            <a:r>
              <a:rPr lang="es-MX" sz="2000">
                <a:latin typeface="Arial Black" pitchFamily="34" charset="0"/>
              </a:rPr>
              <a:t>(Procesamiento electrónico de datos)</a:t>
            </a:r>
            <a:endParaRPr lang="es-ES" sz="2000">
              <a:latin typeface="Arial Black" pitchFamily="34" charset="0"/>
            </a:endParaRPr>
          </a:p>
        </p:txBody>
      </p:sp>
      <p:grpSp>
        <p:nvGrpSpPr>
          <p:cNvPr id="2" name="Group 89"/>
          <p:cNvGrpSpPr>
            <a:grpSpLocks/>
          </p:cNvGrpSpPr>
          <p:nvPr/>
        </p:nvGrpSpPr>
        <p:grpSpPr bwMode="auto">
          <a:xfrm>
            <a:off x="914400" y="1524000"/>
            <a:ext cx="7391400" cy="4429125"/>
            <a:chOff x="576" y="960"/>
            <a:chExt cx="4656" cy="2790"/>
          </a:xfrm>
        </p:grpSpPr>
        <p:sp>
          <p:nvSpPr>
            <p:cNvPr id="20484" name="Rectangle 69"/>
            <p:cNvSpPr>
              <a:spLocks noChangeArrowheads="1"/>
            </p:cNvSpPr>
            <p:nvPr/>
          </p:nvSpPr>
          <p:spPr bwMode="auto">
            <a:xfrm>
              <a:off x="3888" y="2693"/>
              <a:ext cx="1344"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Conector de página. Representa una conexión o enlace con otra hoja dife-rente, en la que continúa el diagrama de flujo.</a:t>
              </a:r>
              <a:endParaRPr lang="es-ES" sz="1200">
                <a:latin typeface="Arial Narrow" pitchFamily="34" charset="0"/>
              </a:endParaRPr>
            </a:p>
          </p:txBody>
        </p:sp>
        <p:sp>
          <p:nvSpPr>
            <p:cNvPr id="20485" name="Rectangle 67"/>
            <p:cNvSpPr>
              <a:spLocks noChangeArrowheads="1"/>
            </p:cNvSpPr>
            <p:nvPr/>
          </p:nvSpPr>
          <p:spPr bwMode="auto">
            <a:xfrm>
              <a:off x="2880" y="2693"/>
              <a:ext cx="1008"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86" name="Rectangle 65"/>
            <p:cNvSpPr>
              <a:spLocks noChangeArrowheads="1"/>
            </p:cNvSpPr>
            <p:nvPr/>
          </p:nvSpPr>
          <p:spPr bwMode="auto">
            <a:xfrm>
              <a:off x="1488" y="2693"/>
              <a:ext cx="1392"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Decisión o alternativa. Indica un punto dentro del flujo en que son posibles varios caminos alternativos.</a:t>
              </a:r>
              <a:endParaRPr lang="es-ES" sz="1200">
                <a:latin typeface="Arial Narrow" pitchFamily="34" charset="0"/>
              </a:endParaRPr>
            </a:p>
            <a:p>
              <a:pPr>
                <a:spcBef>
                  <a:spcPct val="20000"/>
                </a:spcBef>
                <a:spcAft>
                  <a:spcPct val="0"/>
                </a:spcAft>
              </a:pPr>
              <a:endParaRPr lang="es-ES" sz="1200">
                <a:latin typeface="Arial Narrow" pitchFamily="34" charset="0"/>
              </a:endParaRPr>
            </a:p>
          </p:txBody>
        </p:sp>
        <p:sp>
          <p:nvSpPr>
            <p:cNvPr id="20487" name="Rectangle 63"/>
            <p:cNvSpPr>
              <a:spLocks noChangeArrowheads="1"/>
            </p:cNvSpPr>
            <p:nvPr/>
          </p:nvSpPr>
          <p:spPr bwMode="auto">
            <a:xfrm>
              <a:off x="576" y="2693"/>
              <a:ext cx="912"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88" name="Rectangle 24"/>
            <p:cNvSpPr>
              <a:spLocks noChangeArrowheads="1"/>
            </p:cNvSpPr>
            <p:nvPr/>
          </p:nvSpPr>
          <p:spPr bwMode="auto">
            <a:xfrm>
              <a:off x="3888" y="3233"/>
              <a:ext cx="1344"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dirty="0">
                  <a:latin typeface="Arial Narrow" pitchFamily="34" charset="0"/>
                </a:rPr>
                <a:t>Línea de comunicación. Proporciona la transmisión de información de un lugar a otro mediante ?</a:t>
              </a:r>
              <a:endParaRPr lang="es-ES" sz="1200" dirty="0">
                <a:latin typeface="Arial Narrow" pitchFamily="34" charset="0"/>
              </a:endParaRPr>
            </a:p>
          </p:txBody>
        </p:sp>
        <p:sp>
          <p:nvSpPr>
            <p:cNvPr id="20489" name="Rectangle 23"/>
            <p:cNvSpPr>
              <a:spLocks noChangeArrowheads="1"/>
            </p:cNvSpPr>
            <p:nvPr/>
          </p:nvSpPr>
          <p:spPr bwMode="auto">
            <a:xfrm>
              <a:off x="2880" y="3233"/>
              <a:ext cx="1008"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90" name="Rectangle 22"/>
            <p:cNvSpPr>
              <a:spLocks noChangeArrowheads="1"/>
            </p:cNvSpPr>
            <p:nvPr/>
          </p:nvSpPr>
          <p:spPr bwMode="auto">
            <a:xfrm>
              <a:off x="1488" y="3233"/>
              <a:ext cx="139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Nota aclaratoria. No forma parte del diagrama de flujo, es un elemento que se  adiciona a una operacion o actividad para dar una explicación.</a:t>
              </a:r>
              <a:endParaRPr lang="es-ES" sz="1200">
                <a:latin typeface="Arial Narrow" pitchFamily="34" charset="0"/>
              </a:endParaRPr>
            </a:p>
          </p:txBody>
        </p:sp>
        <p:sp>
          <p:nvSpPr>
            <p:cNvPr id="20491" name="Rectangle 21"/>
            <p:cNvSpPr>
              <a:spLocks noChangeArrowheads="1"/>
            </p:cNvSpPr>
            <p:nvPr/>
          </p:nvSpPr>
          <p:spPr bwMode="auto">
            <a:xfrm>
              <a:off x="576" y="3233"/>
              <a:ext cx="91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92" name="Rectangle 20"/>
            <p:cNvSpPr>
              <a:spLocks noChangeArrowheads="1"/>
            </p:cNvSpPr>
            <p:nvPr/>
          </p:nvSpPr>
          <p:spPr bwMode="auto">
            <a:xfrm>
              <a:off x="3888" y="2181"/>
              <a:ext cx="13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Conector. Representa una conexión o enlace de una parte del diagrama de flujo con otra parte lejana del mismo.</a:t>
              </a:r>
              <a:endParaRPr lang="es-ES" sz="1200">
                <a:latin typeface="Arial Narrow" pitchFamily="34" charset="0"/>
              </a:endParaRPr>
            </a:p>
          </p:txBody>
        </p:sp>
        <p:sp>
          <p:nvSpPr>
            <p:cNvPr id="20493" name="Rectangle 19"/>
            <p:cNvSpPr>
              <a:spLocks noChangeArrowheads="1"/>
            </p:cNvSpPr>
            <p:nvPr/>
          </p:nvSpPr>
          <p:spPr bwMode="auto">
            <a:xfrm>
              <a:off x="2880" y="2181"/>
              <a:ext cx="1008"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94" name="Rectangle 18"/>
            <p:cNvSpPr>
              <a:spLocks noChangeArrowheads="1"/>
            </p:cNvSpPr>
            <p:nvPr/>
          </p:nvSpPr>
          <p:spPr bwMode="auto">
            <a:xfrm>
              <a:off x="1488" y="2181"/>
              <a:ext cx="139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Operación. Representa la realización de una operación o actividad relativas a un procedimiento.</a:t>
              </a:r>
              <a:endParaRPr lang="es-ES" sz="1200">
                <a:latin typeface="Arial Narrow" pitchFamily="34" charset="0"/>
              </a:endParaRPr>
            </a:p>
          </p:txBody>
        </p:sp>
        <p:sp>
          <p:nvSpPr>
            <p:cNvPr id="20495" name="Rectangle 17"/>
            <p:cNvSpPr>
              <a:spLocks noChangeArrowheads="1"/>
            </p:cNvSpPr>
            <p:nvPr/>
          </p:nvSpPr>
          <p:spPr bwMode="auto">
            <a:xfrm>
              <a:off x="576" y="2181"/>
              <a:ext cx="9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96" name="Rectangle 16"/>
            <p:cNvSpPr>
              <a:spLocks noChangeArrowheads="1"/>
            </p:cNvSpPr>
            <p:nvPr/>
          </p:nvSpPr>
          <p:spPr bwMode="auto">
            <a:xfrm>
              <a:off x="3888" y="1664"/>
              <a:ext cx="1344"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Archivo. Representa un archivo común y corriente de oficina.</a:t>
              </a:r>
              <a:endParaRPr lang="es-ES" sz="1200">
                <a:latin typeface="Arial Narrow" pitchFamily="34" charset="0"/>
              </a:endParaRPr>
            </a:p>
          </p:txBody>
        </p:sp>
        <p:sp>
          <p:nvSpPr>
            <p:cNvPr id="20497" name="Rectangle 15"/>
            <p:cNvSpPr>
              <a:spLocks noChangeArrowheads="1"/>
            </p:cNvSpPr>
            <p:nvPr/>
          </p:nvSpPr>
          <p:spPr bwMode="auto">
            <a:xfrm>
              <a:off x="2880" y="1664"/>
              <a:ext cx="1008"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498" name="Rectangle 14"/>
            <p:cNvSpPr>
              <a:spLocks noChangeArrowheads="1"/>
            </p:cNvSpPr>
            <p:nvPr/>
          </p:nvSpPr>
          <p:spPr bwMode="auto">
            <a:xfrm>
              <a:off x="1488" y="1664"/>
              <a:ext cx="139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Disparador. Indica el inicio de un procedimiento, contiene el nombre de éste o el nombre de la unidad administrativa donde se da inicio</a:t>
              </a:r>
              <a:endParaRPr lang="es-ES" sz="1200">
                <a:latin typeface="Arial Narrow" pitchFamily="34" charset="0"/>
              </a:endParaRPr>
            </a:p>
          </p:txBody>
        </p:sp>
        <p:sp>
          <p:nvSpPr>
            <p:cNvPr id="20499" name="Rectangle 13"/>
            <p:cNvSpPr>
              <a:spLocks noChangeArrowheads="1"/>
            </p:cNvSpPr>
            <p:nvPr/>
          </p:nvSpPr>
          <p:spPr bwMode="auto">
            <a:xfrm>
              <a:off x="576" y="1664"/>
              <a:ext cx="91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500" name="Rectangle 12"/>
            <p:cNvSpPr>
              <a:spLocks noChangeArrowheads="1"/>
            </p:cNvSpPr>
            <p:nvPr/>
          </p:nvSpPr>
          <p:spPr bwMode="auto">
            <a:xfrm>
              <a:off x="3888" y="1152"/>
              <a:ext cx="13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Documento. Representa cualquier tipo de documento que entra, se utilice, se genere o salga del procedimiento.</a:t>
              </a:r>
              <a:endParaRPr lang="es-ES" sz="1200">
                <a:latin typeface="Arial Narrow" pitchFamily="34" charset="0"/>
              </a:endParaRPr>
            </a:p>
          </p:txBody>
        </p:sp>
        <p:sp>
          <p:nvSpPr>
            <p:cNvPr id="20501" name="Rectangle 11"/>
            <p:cNvSpPr>
              <a:spLocks noChangeArrowheads="1"/>
            </p:cNvSpPr>
            <p:nvPr/>
          </p:nvSpPr>
          <p:spPr bwMode="auto">
            <a:xfrm>
              <a:off x="2880" y="1152"/>
              <a:ext cx="1008"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502" name="Rectangle 10"/>
            <p:cNvSpPr>
              <a:spLocks noChangeArrowheads="1"/>
            </p:cNvSpPr>
            <p:nvPr/>
          </p:nvSpPr>
          <p:spPr bwMode="auto">
            <a:xfrm>
              <a:off x="1488" y="1152"/>
              <a:ext cx="139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000">
                  <a:latin typeface="Arial Narrow" pitchFamily="34" charset="0"/>
                </a:rPr>
                <a:t>Terminal. Indica el inicio o la terminación del fjulo, puede ser acción o lugar; además se usa para indicar una unidad administrativa o persona que recibe o proporciona información.</a:t>
              </a:r>
              <a:endParaRPr lang="es-ES" sz="1000">
                <a:latin typeface="Arial Narrow" pitchFamily="34" charset="0"/>
              </a:endParaRPr>
            </a:p>
          </p:txBody>
        </p:sp>
        <p:sp>
          <p:nvSpPr>
            <p:cNvPr id="20503" name="Rectangle 9"/>
            <p:cNvSpPr>
              <a:spLocks noChangeArrowheads="1"/>
            </p:cNvSpPr>
            <p:nvPr/>
          </p:nvSpPr>
          <p:spPr bwMode="auto">
            <a:xfrm>
              <a:off x="576" y="1152"/>
              <a:ext cx="9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0504" name="Rectangle 8"/>
            <p:cNvSpPr>
              <a:spLocks noChangeArrowheads="1"/>
            </p:cNvSpPr>
            <p:nvPr/>
          </p:nvSpPr>
          <p:spPr bwMode="auto">
            <a:xfrm>
              <a:off x="3888" y="960"/>
              <a:ext cx="1344"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REPRESENTA</a:t>
              </a:r>
              <a:endParaRPr lang="es-ES" sz="1400" b="1">
                <a:latin typeface="Arial Narrow" pitchFamily="34" charset="0"/>
              </a:endParaRPr>
            </a:p>
          </p:txBody>
        </p:sp>
        <p:sp>
          <p:nvSpPr>
            <p:cNvPr id="20505" name="Rectangle 7"/>
            <p:cNvSpPr>
              <a:spLocks noChangeArrowheads="1"/>
            </p:cNvSpPr>
            <p:nvPr/>
          </p:nvSpPr>
          <p:spPr bwMode="auto">
            <a:xfrm>
              <a:off x="2880" y="960"/>
              <a:ext cx="1008"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SIMBOLO</a:t>
              </a:r>
              <a:endParaRPr lang="es-ES" sz="1400" b="1">
                <a:latin typeface="Arial Narrow" pitchFamily="34" charset="0"/>
              </a:endParaRPr>
            </a:p>
          </p:txBody>
        </p:sp>
        <p:sp>
          <p:nvSpPr>
            <p:cNvPr id="20506" name="Rectangle 6"/>
            <p:cNvSpPr>
              <a:spLocks noChangeArrowheads="1"/>
            </p:cNvSpPr>
            <p:nvPr/>
          </p:nvSpPr>
          <p:spPr bwMode="auto">
            <a:xfrm>
              <a:off x="1488" y="960"/>
              <a:ext cx="1392"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REPRESENTA</a:t>
              </a:r>
              <a:endParaRPr lang="es-ES" sz="1400" b="1">
                <a:latin typeface="Arial Narrow" pitchFamily="34" charset="0"/>
              </a:endParaRPr>
            </a:p>
          </p:txBody>
        </p:sp>
        <p:sp>
          <p:nvSpPr>
            <p:cNvPr id="20507" name="Rectangle 5"/>
            <p:cNvSpPr>
              <a:spLocks noChangeArrowheads="1"/>
            </p:cNvSpPr>
            <p:nvPr/>
          </p:nvSpPr>
          <p:spPr bwMode="auto">
            <a:xfrm>
              <a:off x="576" y="960"/>
              <a:ext cx="912"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SIMBOLO</a:t>
              </a:r>
              <a:endParaRPr lang="es-ES" sz="1400" b="1">
                <a:latin typeface="Arial Narrow" pitchFamily="34" charset="0"/>
              </a:endParaRPr>
            </a:p>
          </p:txBody>
        </p:sp>
        <p:sp>
          <p:nvSpPr>
            <p:cNvPr id="20508" name="Line 25"/>
            <p:cNvSpPr>
              <a:spLocks noChangeShapeType="1"/>
            </p:cNvSpPr>
            <p:nvPr/>
          </p:nvSpPr>
          <p:spPr bwMode="auto">
            <a:xfrm>
              <a:off x="576" y="960"/>
              <a:ext cx="465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09" name="Line 26"/>
            <p:cNvSpPr>
              <a:spLocks noChangeShapeType="1"/>
            </p:cNvSpPr>
            <p:nvPr/>
          </p:nvSpPr>
          <p:spPr bwMode="auto">
            <a:xfrm>
              <a:off x="576" y="1152"/>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0" name="Line 27"/>
            <p:cNvSpPr>
              <a:spLocks noChangeShapeType="1"/>
            </p:cNvSpPr>
            <p:nvPr/>
          </p:nvSpPr>
          <p:spPr bwMode="auto">
            <a:xfrm>
              <a:off x="576" y="1664"/>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1" name="Line 28"/>
            <p:cNvSpPr>
              <a:spLocks noChangeShapeType="1"/>
            </p:cNvSpPr>
            <p:nvPr/>
          </p:nvSpPr>
          <p:spPr bwMode="auto">
            <a:xfrm>
              <a:off x="576" y="2181"/>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2" name="Line 29"/>
            <p:cNvSpPr>
              <a:spLocks noChangeShapeType="1"/>
            </p:cNvSpPr>
            <p:nvPr/>
          </p:nvSpPr>
          <p:spPr bwMode="auto">
            <a:xfrm>
              <a:off x="576" y="2693"/>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3" name="Line 30"/>
            <p:cNvSpPr>
              <a:spLocks noChangeShapeType="1"/>
            </p:cNvSpPr>
            <p:nvPr/>
          </p:nvSpPr>
          <p:spPr bwMode="auto">
            <a:xfrm>
              <a:off x="576" y="3750"/>
              <a:ext cx="465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4" name="Line 32"/>
            <p:cNvSpPr>
              <a:spLocks noChangeShapeType="1"/>
            </p:cNvSpPr>
            <p:nvPr/>
          </p:nvSpPr>
          <p:spPr bwMode="auto">
            <a:xfrm>
              <a:off x="1488" y="960"/>
              <a:ext cx="0" cy="27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5" name="Line 33"/>
            <p:cNvSpPr>
              <a:spLocks noChangeShapeType="1"/>
            </p:cNvSpPr>
            <p:nvPr/>
          </p:nvSpPr>
          <p:spPr bwMode="auto">
            <a:xfrm>
              <a:off x="2880" y="960"/>
              <a:ext cx="0" cy="27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6" name="Line 34"/>
            <p:cNvSpPr>
              <a:spLocks noChangeShapeType="1"/>
            </p:cNvSpPr>
            <p:nvPr/>
          </p:nvSpPr>
          <p:spPr bwMode="auto">
            <a:xfrm>
              <a:off x="3888" y="960"/>
              <a:ext cx="0" cy="279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7" name="Line 35"/>
            <p:cNvSpPr>
              <a:spLocks noChangeShapeType="1"/>
            </p:cNvSpPr>
            <p:nvPr/>
          </p:nvSpPr>
          <p:spPr bwMode="auto">
            <a:xfrm>
              <a:off x="5232" y="960"/>
              <a:ext cx="0" cy="279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8" name="Line 37"/>
            <p:cNvSpPr>
              <a:spLocks noChangeShapeType="1"/>
            </p:cNvSpPr>
            <p:nvPr/>
          </p:nvSpPr>
          <p:spPr bwMode="auto">
            <a:xfrm>
              <a:off x="576" y="1152"/>
              <a:ext cx="0" cy="5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19" name="Line 31"/>
            <p:cNvSpPr>
              <a:spLocks noChangeShapeType="1"/>
            </p:cNvSpPr>
            <p:nvPr/>
          </p:nvSpPr>
          <p:spPr bwMode="auto">
            <a:xfrm>
              <a:off x="576" y="960"/>
              <a:ext cx="0" cy="19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20" name="Line 38"/>
            <p:cNvSpPr>
              <a:spLocks noChangeShapeType="1"/>
            </p:cNvSpPr>
            <p:nvPr/>
          </p:nvSpPr>
          <p:spPr bwMode="auto">
            <a:xfrm>
              <a:off x="576" y="1664"/>
              <a:ext cx="0" cy="208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21" name="Line 64"/>
            <p:cNvSpPr>
              <a:spLocks noChangeShapeType="1"/>
            </p:cNvSpPr>
            <p:nvPr/>
          </p:nvSpPr>
          <p:spPr bwMode="auto">
            <a:xfrm>
              <a:off x="576" y="3233"/>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22" name="AutoShape 55"/>
            <p:cNvSpPr>
              <a:spLocks noChangeArrowheads="1"/>
            </p:cNvSpPr>
            <p:nvPr/>
          </p:nvSpPr>
          <p:spPr bwMode="auto">
            <a:xfrm>
              <a:off x="768" y="1296"/>
              <a:ext cx="528" cy="240"/>
            </a:xfrm>
            <a:prstGeom prst="flowChartTerminator">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3" name="AutoShape 56"/>
            <p:cNvSpPr>
              <a:spLocks noChangeArrowheads="1"/>
            </p:cNvSpPr>
            <p:nvPr/>
          </p:nvSpPr>
          <p:spPr bwMode="auto">
            <a:xfrm>
              <a:off x="816" y="1776"/>
              <a:ext cx="480" cy="336"/>
            </a:xfrm>
            <a:prstGeom prst="flowChartManualOperation">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4" name="Rectangle 57"/>
            <p:cNvSpPr>
              <a:spLocks noChangeArrowheads="1"/>
            </p:cNvSpPr>
            <p:nvPr/>
          </p:nvSpPr>
          <p:spPr bwMode="auto">
            <a:xfrm>
              <a:off x="768" y="2256"/>
              <a:ext cx="528" cy="336"/>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5" name="AutoShape 58"/>
            <p:cNvSpPr>
              <a:spLocks noChangeArrowheads="1"/>
            </p:cNvSpPr>
            <p:nvPr/>
          </p:nvSpPr>
          <p:spPr bwMode="auto">
            <a:xfrm>
              <a:off x="768" y="2736"/>
              <a:ext cx="624" cy="432"/>
            </a:xfrm>
            <a:prstGeom prst="flowChartDecision">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6" name="AutoShape 59"/>
            <p:cNvSpPr>
              <a:spLocks noChangeArrowheads="1"/>
            </p:cNvSpPr>
            <p:nvPr/>
          </p:nvSpPr>
          <p:spPr bwMode="auto">
            <a:xfrm>
              <a:off x="3120" y="1248"/>
              <a:ext cx="528" cy="336"/>
            </a:xfrm>
            <a:prstGeom prst="flowChartDocumen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7" name="AutoShape 60"/>
            <p:cNvSpPr>
              <a:spLocks noChangeArrowheads="1"/>
            </p:cNvSpPr>
            <p:nvPr/>
          </p:nvSpPr>
          <p:spPr bwMode="auto">
            <a:xfrm rot="10784270">
              <a:off x="3120" y="1728"/>
              <a:ext cx="480" cy="384"/>
            </a:xfrm>
            <a:prstGeom prst="triangle">
              <a:avLst>
                <a:gd name="adj" fmla="val 50000"/>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8" name="Oval 61"/>
            <p:cNvSpPr>
              <a:spLocks noChangeArrowheads="1"/>
            </p:cNvSpPr>
            <p:nvPr/>
          </p:nvSpPr>
          <p:spPr bwMode="auto">
            <a:xfrm>
              <a:off x="3264" y="2352"/>
              <a:ext cx="240" cy="240"/>
            </a:xfrm>
            <a:prstGeom prst="ellipse">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29" name="AutoShape 62"/>
            <p:cNvSpPr>
              <a:spLocks noChangeArrowheads="1"/>
            </p:cNvSpPr>
            <p:nvPr/>
          </p:nvSpPr>
          <p:spPr bwMode="auto">
            <a:xfrm>
              <a:off x="3264" y="2832"/>
              <a:ext cx="240" cy="240"/>
            </a:xfrm>
            <a:prstGeom prst="flowChartOffpageConnector">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0530" name="Line 75"/>
            <p:cNvSpPr>
              <a:spLocks noChangeShapeType="1"/>
            </p:cNvSpPr>
            <p:nvPr/>
          </p:nvSpPr>
          <p:spPr bwMode="auto">
            <a:xfrm>
              <a:off x="1008" y="3360"/>
              <a:ext cx="384"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31" name="Line 77"/>
            <p:cNvSpPr>
              <a:spLocks noChangeShapeType="1"/>
            </p:cNvSpPr>
            <p:nvPr/>
          </p:nvSpPr>
          <p:spPr bwMode="auto">
            <a:xfrm>
              <a:off x="1008" y="3360"/>
              <a:ext cx="0" cy="2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32" name="Line 78"/>
            <p:cNvSpPr>
              <a:spLocks noChangeShapeType="1"/>
            </p:cNvSpPr>
            <p:nvPr/>
          </p:nvSpPr>
          <p:spPr bwMode="auto">
            <a:xfrm flipH="1">
              <a:off x="720" y="3504"/>
              <a:ext cx="288" cy="0"/>
            </a:xfrm>
            <a:prstGeom prst="line">
              <a:avLst/>
            </a:prstGeom>
            <a:noFill/>
            <a:ln w="2857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s-VE"/>
            </a:p>
          </p:txBody>
        </p:sp>
        <p:sp>
          <p:nvSpPr>
            <p:cNvPr id="20533" name="Line 80"/>
            <p:cNvSpPr>
              <a:spLocks noChangeShapeType="1"/>
            </p:cNvSpPr>
            <p:nvPr/>
          </p:nvSpPr>
          <p:spPr bwMode="auto">
            <a:xfrm>
              <a:off x="1008" y="3648"/>
              <a:ext cx="384"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34" name="Line 87"/>
            <p:cNvSpPr>
              <a:spLocks noChangeShapeType="1"/>
            </p:cNvSpPr>
            <p:nvPr/>
          </p:nvSpPr>
          <p:spPr bwMode="auto">
            <a:xfrm>
              <a:off x="3264" y="3552"/>
              <a:ext cx="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0535" name="AutoShape 88"/>
            <p:cNvSpPr>
              <a:spLocks noChangeArrowheads="1"/>
            </p:cNvSpPr>
            <p:nvPr/>
          </p:nvSpPr>
          <p:spPr bwMode="auto">
            <a:xfrm>
              <a:off x="3360" y="3312"/>
              <a:ext cx="96" cy="336"/>
            </a:xfrm>
            <a:prstGeom prst="lightningBol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grpSp>
    </p:spTree>
    <p:extLst>
      <p:ext uri="{BB962C8B-B14F-4D97-AF65-F5344CB8AC3E}">
        <p14:creationId xmlns:p14="http://schemas.microsoft.com/office/powerpoint/2010/main" val="354237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dissolve">
                                      <p:cBhvr>
                                        <p:cTn id="7" dur="5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228600"/>
            <a:ext cx="7772400" cy="1143000"/>
          </a:xfrm>
        </p:spPr>
        <p:txBody>
          <a:bodyPr rtlCol="0">
            <a:normAutofit fontScale="90000"/>
          </a:bodyPr>
          <a:lstStyle/>
          <a:p>
            <a:pPr eaLnBrk="1" fontAlgn="auto" hangingPunct="1">
              <a:spcAft>
                <a:spcPts val="0"/>
              </a:spcAft>
              <a:defRPr/>
            </a:pPr>
            <a:r>
              <a:rPr lang="es-MX" sz="2800">
                <a:latin typeface="Arial Black" pitchFamily="34" charset="0"/>
              </a:rPr>
              <a:t>SÍMBOLOS DE LA NORMA ANSI PARA ELABORAR DIAGRAMAS DE FLUJO II </a:t>
            </a:r>
            <a:r>
              <a:rPr lang="es-MX" sz="2000">
                <a:latin typeface="Arial Black" pitchFamily="34" charset="0"/>
              </a:rPr>
              <a:t>(Procesamiento electrónico de datos)</a:t>
            </a:r>
            <a:endParaRPr lang="es-ES" sz="2000">
              <a:latin typeface="Arial Black" pitchFamily="34" charset="0"/>
            </a:endParaRPr>
          </a:p>
        </p:txBody>
      </p:sp>
      <p:sp>
        <p:nvSpPr>
          <p:cNvPr id="21507" name="Rectangle 11"/>
          <p:cNvSpPr>
            <a:spLocks noChangeArrowheads="1"/>
          </p:cNvSpPr>
          <p:nvPr/>
        </p:nvSpPr>
        <p:spPr bwMode="auto">
          <a:xfrm>
            <a:off x="2362200" y="5181600"/>
            <a:ext cx="22098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gency FB" pitchFamily="2" charset="0"/>
              </a:rPr>
              <a:t>.</a:t>
            </a:r>
            <a:endParaRPr lang="es-ES" sz="1200">
              <a:latin typeface="Agency FB" pitchFamily="2" charset="0"/>
            </a:endParaRPr>
          </a:p>
        </p:txBody>
      </p:sp>
      <p:sp>
        <p:nvSpPr>
          <p:cNvPr id="21508" name="Line 55"/>
          <p:cNvSpPr>
            <a:spLocks noChangeShapeType="1"/>
          </p:cNvSpPr>
          <p:nvPr/>
        </p:nvSpPr>
        <p:spPr bwMode="auto">
          <a:xfrm>
            <a:off x="5181600" y="5791200"/>
            <a:ext cx="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grpSp>
        <p:nvGrpSpPr>
          <p:cNvPr id="2" name="Group 72"/>
          <p:cNvGrpSpPr>
            <a:grpSpLocks/>
          </p:cNvGrpSpPr>
          <p:nvPr/>
        </p:nvGrpSpPr>
        <p:grpSpPr bwMode="auto">
          <a:xfrm>
            <a:off x="990600" y="1905000"/>
            <a:ext cx="7391400" cy="3608388"/>
            <a:chOff x="576" y="1056"/>
            <a:chExt cx="4656" cy="2273"/>
          </a:xfrm>
        </p:grpSpPr>
        <p:sp>
          <p:nvSpPr>
            <p:cNvPr id="21510" name="Rectangle 5"/>
            <p:cNvSpPr>
              <a:spLocks noChangeArrowheads="1"/>
            </p:cNvSpPr>
            <p:nvPr/>
          </p:nvSpPr>
          <p:spPr bwMode="auto">
            <a:xfrm>
              <a:off x="3888" y="2789"/>
              <a:ext cx="1344"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11" name="Rectangle 6"/>
            <p:cNvSpPr>
              <a:spLocks noChangeArrowheads="1"/>
            </p:cNvSpPr>
            <p:nvPr/>
          </p:nvSpPr>
          <p:spPr bwMode="auto">
            <a:xfrm>
              <a:off x="2880" y="2789"/>
              <a:ext cx="1008"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12" name="Rectangle 7"/>
            <p:cNvSpPr>
              <a:spLocks noChangeArrowheads="1"/>
            </p:cNvSpPr>
            <p:nvPr/>
          </p:nvSpPr>
          <p:spPr bwMode="auto">
            <a:xfrm>
              <a:off x="1488" y="2789"/>
              <a:ext cx="1392"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13" name="Rectangle 8"/>
            <p:cNvSpPr>
              <a:spLocks noChangeArrowheads="1"/>
            </p:cNvSpPr>
            <p:nvPr/>
          </p:nvSpPr>
          <p:spPr bwMode="auto">
            <a:xfrm>
              <a:off x="576" y="2789"/>
              <a:ext cx="4560"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a:latin typeface="Arial Narrow" pitchFamily="34" charset="0"/>
                </a:rPr>
                <a:t>NOTA: Los símbolos marcados con * son utilizados en combinación con el resto cuando se está elaborando un diagrama de flujo de un procedimiento en el cual interviene algún equipo de procesamiento electrónico.</a:t>
              </a:r>
              <a:endParaRPr lang="es-ES" sz="1200">
                <a:latin typeface="Arial Narrow" pitchFamily="34" charset="0"/>
              </a:endParaRPr>
            </a:p>
          </p:txBody>
        </p:sp>
        <p:sp>
          <p:nvSpPr>
            <p:cNvPr id="21514" name="Rectangle 13"/>
            <p:cNvSpPr>
              <a:spLocks noChangeArrowheads="1"/>
            </p:cNvSpPr>
            <p:nvPr/>
          </p:nvSpPr>
          <p:spPr bwMode="auto">
            <a:xfrm>
              <a:off x="3888" y="2277"/>
              <a:ext cx="13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000">
                  <a:latin typeface="Arial Narrow" pitchFamily="34" charset="0"/>
                </a:rPr>
                <a:t>Teclado en línea. Representa el uso de un dispositivo en línea para promocio-nar información a una computadora electrónica u obtenerla de ello</a:t>
              </a:r>
              <a:r>
                <a:rPr lang="es-MX" sz="1200">
                  <a:latin typeface="Arial Narrow" pitchFamily="34" charset="0"/>
                </a:rPr>
                <a:t>..</a:t>
              </a:r>
              <a:endParaRPr lang="es-ES" sz="1200">
                <a:latin typeface="Arial Narrow" pitchFamily="34" charset="0"/>
              </a:endParaRPr>
            </a:p>
          </p:txBody>
        </p:sp>
        <p:sp>
          <p:nvSpPr>
            <p:cNvPr id="21515" name="Rectangle 14"/>
            <p:cNvSpPr>
              <a:spLocks noChangeArrowheads="1"/>
            </p:cNvSpPr>
            <p:nvPr/>
          </p:nvSpPr>
          <p:spPr bwMode="auto">
            <a:xfrm>
              <a:off x="2832" y="2256"/>
              <a:ext cx="1008"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16" name="Rectangle 15"/>
            <p:cNvSpPr>
              <a:spLocks noChangeArrowheads="1"/>
            </p:cNvSpPr>
            <p:nvPr/>
          </p:nvSpPr>
          <p:spPr bwMode="auto">
            <a:xfrm>
              <a:off x="1488" y="2304"/>
              <a:ext cx="139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Cinta perforada. Representa cualquier tipo de cinta perforada que se utilice en el procedimiento.</a:t>
              </a:r>
              <a:endParaRPr lang="es-ES" sz="1200">
                <a:latin typeface="Arial Narrow" pitchFamily="34" charset="0"/>
              </a:endParaRPr>
            </a:p>
          </p:txBody>
        </p:sp>
        <p:sp>
          <p:nvSpPr>
            <p:cNvPr id="21517" name="Rectangle 16"/>
            <p:cNvSpPr>
              <a:spLocks noChangeArrowheads="1"/>
            </p:cNvSpPr>
            <p:nvPr/>
          </p:nvSpPr>
          <p:spPr bwMode="auto">
            <a:xfrm>
              <a:off x="576" y="2256"/>
              <a:ext cx="9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18" name="Rectangle 17"/>
            <p:cNvSpPr>
              <a:spLocks noChangeArrowheads="1"/>
            </p:cNvSpPr>
            <p:nvPr/>
          </p:nvSpPr>
          <p:spPr bwMode="auto">
            <a:xfrm>
              <a:off x="3888" y="1760"/>
              <a:ext cx="1344"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Cinta magnética. Representa cualquier tipo de cinta magnética que se utilice en el procedimiento.</a:t>
              </a:r>
              <a:endParaRPr lang="es-ES" sz="1200">
                <a:latin typeface="Arial Narrow" pitchFamily="34" charset="0"/>
              </a:endParaRPr>
            </a:p>
          </p:txBody>
        </p:sp>
        <p:sp>
          <p:nvSpPr>
            <p:cNvPr id="21519" name="Rectangle 18"/>
            <p:cNvSpPr>
              <a:spLocks noChangeArrowheads="1"/>
            </p:cNvSpPr>
            <p:nvPr/>
          </p:nvSpPr>
          <p:spPr bwMode="auto">
            <a:xfrm>
              <a:off x="2880" y="1760"/>
              <a:ext cx="1008"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20" name="Rectangle 19"/>
            <p:cNvSpPr>
              <a:spLocks noChangeArrowheads="1"/>
            </p:cNvSpPr>
            <p:nvPr/>
          </p:nvSpPr>
          <p:spPr bwMode="auto">
            <a:xfrm>
              <a:off x="1488" y="1760"/>
              <a:ext cx="139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Tarjeta perforadora. Representa cualquier tipo de tarjeta perforada que se utilice en el procedimiento.</a:t>
              </a:r>
              <a:endParaRPr lang="es-ES" sz="1200">
                <a:latin typeface="Arial Narrow" pitchFamily="34" charset="0"/>
              </a:endParaRPr>
            </a:p>
          </p:txBody>
        </p:sp>
        <p:sp>
          <p:nvSpPr>
            <p:cNvPr id="21521" name="Rectangle 20"/>
            <p:cNvSpPr>
              <a:spLocks noChangeArrowheads="1"/>
            </p:cNvSpPr>
            <p:nvPr/>
          </p:nvSpPr>
          <p:spPr bwMode="auto">
            <a:xfrm>
              <a:off x="576" y="1760"/>
              <a:ext cx="912"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22" name="Rectangle 21"/>
            <p:cNvSpPr>
              <a:spLocks noChangeArrowheads="1"/>
            </p:cNvSpPr>
            <p:nvPr/>
          </p:nvSpPr>
          <p:spPr bwMode="auto">
            <a:xfrm>
              <a:off x="3888" y="1248"/>
              <a:ext cx="13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Dirección de flujo o línea de unión.  Conecta los símbolos señalando el orden en que se deben realizar las distintas operaciones.</a:t>
              </a:r>
              <a:endParaRPr lang="es-ES" sz="1200">
                <a:latin typeface="Arial Narrow" pitchFamily="34" charset="0"/>
              </a:endParaRPr>
            </a:p>
          </p:txBody>
        </p:sp>
        <p:sp>
          <p:nvSpPr>
            <p:cNvPr id="21523" name="Rectangle 22"/>
            <p:cNvSpPr>
              <a:spLocks noChangeArrowheads="1"/>
            </p:cNvSpPr>
            <p:nvPr/>
          </p:nvSpPr>
          <p:spPr bwMode="auto">
            <a:xfrm>
              <a:off x="2880" y="1248"/>
              <a:ext cx="1008"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24" name="Rectangle 23"/>
            <p:cNvSpPr>
              <a:spLocks noChangeArrowheads="1"/>
            </p:cNvSpPr>
            <p:nvPr/>
          </p:nvSpPr>
          <p:spPr bwMode="auto">
            <a:xfrm>
              <a:off x="1488" y="1248"/>
              <a:ext cx="139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Operación con teclado. Representa una operación en que se utiliza una perforadora o verificadora de tarjeta.</a:t>
              </a:r>
              <a:endParaRPr lang="es-ES" sz="1200">
                <a:latin typeface="Arial Narrow" pitchFamily="34" charset="0"/>
              </a:endParaRPr>
            </a:p>
          </p:txBody>
        </p:sp>
        <p:sp>
          <p:nvSpPr>
            <p:cNvPr id="21525" name="Rectangle 24"/>
            <p:cNvSpPr>
              <a:spLocks noChangeArrowheads="1"/>
            </p:cNvSpPr>
            <p:nvPr/>
          </p:nvSpPr>
          <p:spPr bwMode="auto">
            <a:xfrm>
              <a:off x="576" y="1248"/>
              <a:ext cx="9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1526" name="Rectangle 25"/>
            <p:cNvSpPr>
              <a:spLocks noChangeArrowheads="1"/>
            </p:cNvSpPr>
            <p:nvPr/>
          </p:nvSpPr>
          <p:spPr bwMode="auto">
            <a:xfrm>
              <a:off x="3888" y="1056"/>
              <a:ext cx="1344"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REPRESENTA</a:t>
              </a:r>
              <a:endParaRPr lang="es-ES" sz="1400" b="1">
                <a:latin typeface="Arial Narrow" pitchFamily="34" charset="0"/>
              </a:endParaRPr>
            </a:p>
          </p:txBody>
        </p:sp>
        <p:sp>
          <p:nvSpPr>
            <p:cNvPr id="21527" name="Rectangle 26"/>
            <p:cNvSpPr>
              <a:spLocks noChangeArrowheads="1"/>
            </p:cNvSpPr>
            <p:nvPr/>
          </p:nvSpPr>
          <p:spPr bwMode="auto">
            <a:xfrm>
              <a:off x="2880" y="1056"/>
              <a:ext cx="1008"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SIMBOLO</a:t>
              </a:r>
              <a:endParaRPr lang="es-ES" sz="1400" b="1">
                <a:latin typeface="Arial Narrow" pitchFamily="34" charset="0"/>
              </a:endParaRPr>
            </a:p>
          </p:txBody>
        </p:sp>
        <p:sp>
          <p:nvSpPr>
            <p:cNvPr id="21528" name="Rectangle 27"/>
            <p:cNvSpPr>
              <a:spLocks noChangeArrowheads="1"/>
            </p:cNvSpPr>
            <p:nvPr/>
          </p:nvSpPr>
          <p:spPr bwMode="auto">
            <a:xfrm>
              <a:off x="1488" y="1056"/>
              <a:ext cx="1392"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REPRESENTA</a:t>
              </a:r>
              <a:endParaRPr lang="es-ES" sz="1400" b="1">
                <a:latin typeface="Arial Narrow" pitchFamily="34" charset="0"/>
              </a:endParaRPr>
            </a:p>
          </p:txBody>
        </p:sp>
        <p:sp>
          <p:nvSpPr>
            <p:cNvPr id="21529" name="Rectangle 28"/>
            <p:cNvSpPr>
              <a:spLocks noChangeArrowheads="1"/>
            </p:cNvSpPr>
            <p:nvPr/>
          </p:nvSpPr>
          <p:spPr bwMode="auto">
            <a:xfrm>
              <a:off x="576" y="1056"/>
              <a:ext cx="912"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SIMBOLO</a:t>
              </a:r>
              <a:endParaRPr lang="es-ES" sz="1400" b="1">
                <a:latin typeface="Arial Narrow" pitchFamily="34" charset="0"/>
              </a:endParaRPr>
            </a:p>
          </p:txBody>
        </p:sp>
        <p:sp>
          <p:nvSpPr>
            <p:cNvPr id="21530" name="Line 29"/>
            <p:cNvSpPr>
              <a:spLocks noChangeShapeType="1"/>
            </p:cNvSpPr>
            <p:nvPr/>
          </p:nvSpPr>
          <p:spPr bwMode="auto">
            <a:xfrm>
              <a:off x="576" y="1056"/>
              <a:ext cx="465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1" name="Line 30"/>
            <p:cNvSpPr>
              <a:spLocks noChangeShapeType="1"/>
            </p:cNvSpPr>
            <p:nvPr/>
          </p:nvSpPr>
          <p:spPr bwMode="auto">
            <a:xfrm>
              <a:off x="576" y="1248"/>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2" name="Line 31"/>
            <p:cNvSpPr>
              <a:spLocks noChangeShapeType="1"/>
            </p:cNvSpPr>
            <p:nvPr/>
          </p:nvSpPr>
          <p:spPr bwMode="auto">
            <a:xfrm>
              <a:off x="576" y="1760"/>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3" name="Line 32"/>
            <p:cNvSpPr>
              <a:spLocks noChangeShapeType="1"/>
            </p:cNvSpPr>
            <p:nvPr/>
          </p:nvSpPr>
          <p:spPr bwMode="auto">
            <a:xfrm>
              <a:off x="576" y="2277"/>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4" name="Line 33"/>
            <p:cNvSpPr>
              <a:spLocks noChangeShapeType="1"/>
            </p:cNvSpPr>
            <p:nvPr/>
          </p:nvSpPr>
          <p:spPr bwMode="auto">
            <a:xfrm>
              <a:off x="576" y="2789"/>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5" name="Line 35"/>
            <p:cNvSpPr>
              <a:spLocks noChangeShapeType="1"/>
            </p:cNvSpPr>
            <p:nvPr/>
          </p:nvSpPr>
          <p:spPr bwMode="auto">
            <a:xfrm>
              <a:off x="1488" y="1056"/>
              <a:ext cx="0" cy="172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6" name="Line 36"/>
            <p:cNvSpPr>
              <a:spLocks noChangeShapeType="1"/>
            </p:cNvSpPr>
            <p:nvPr/>
          </p:nvSpPr>
          <p:spPr bwMode="auto">
            <a:xfrm>
              <a:off x="2880" y="1056"/>
              <a:ext cx="0" cy="172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7" name="Line 37"/>
            <p:cNvSpPr>
              <a:spLocks noChangeShapeType="1"/>
            </p:cNvSpPr>
            <p:nvPr/>
          </p:nvSpPr>
          <p:spPr bwMode="auto">
            <a:xfrm>
              <a:off x="3888" y="1056"/>
              <a:ext cx="0" cy="172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8" name="Line 38"/>
            <p:cNvSpPr>
              <a:spLocks noChangeShapeType="1"/>
            </p:cNvSpPr>
            <p:nvPr/>
          </p:nvSpPr>
          <p:spPr bwMode="auto">
            <a:xfrm>
              <a:off x="5232" y="1056"/>
              <a:ext cx="0" cy="206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39" name="Line 39"/>
            <p:cNvSpPr>
              <a:spLocks noChangeShapeType="1"/>
            </p:cNvSpPr>
            <p:nvPr/>
          </p:nvSpPr>
          <p:spPr bwMode="auto">
            <a:xfrm>
              <a:off x="576" y="1248"/>
              <a:ext cx="0" cy="51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40" name="Line 40"/>
            <p:cNvSpPr>
              <a:spLocks noChangeShapeType="1"/>
            </p:cNvSpPr>
            <p:nvPr/>
          </p:nvSpPr>
          <p:spPr bwMode="auto">
            <a:xfrm>
              <a:off x="576" y="1056"/>
              <a:ext cx="0" cy="19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41" name="Line 41"/>
            <p:cNvSpPr>
              <a:spLocks noChangeShapeType="1"/>
            </p:cNvSpPr>
            <p:nvPr/>
          </p:nvSpPr>
          <p:spPr bwMode="auto">
            <a:xfrm>
              <a:off x="576" y="1248"/>
              <a:ext cx="0" cy="1872"/>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42" name="Line 42"/>
            <p:cNvSpPr>
              <a:spLocks noChangeShapeType="1"/>
            </p:cNvSpPr>
            <p:nvPr/>
          </p:nvSpPr>
          <p:spPr bwMode="auto">
            <a:xfrm>
              <a:off x="576" y="3120"/>
              <a:ext cx="465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1543" name="AutoShape 43"/>
            <p:cNvSpPr>
              <a:spLocks noChangeArrowheads="1"/>
            </p:cNvSpPr>
            <p:nvPr/>
          </p:nvSpPr>
          <p:spPr bwMode="auto">
            <a:xfrm>
              <a:off x="768" y="1392"/>
              <a:ext cx="528" cy="240"/>
            </a:xfrm>
            <a:prstGeom prst="flowChartTerminator">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1544" name="Text Box 57"/>
            <p:cNvSpPr txBox="1">
              <a:spLocks noChangeArrowheads="1"/>
            </p:cNvSpPr>
            <p:nvPr/>
          </p:nvSpPr>
          <p:spPr bwMode="auto">
            <a:xfrm>
              <a:off x="1296" y="1296"/>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  </a:t>
              </a:r>
              <a:endParaRPr lang="es-ES" sz="1100">
                <a:latin typeface="Arial Narrow" pitchFamily="34" charset="0"/>
              </a:endParaRPr>
            </a:p>
          </p:txBody>
        </p:sp>
        <p:sp>
          <p:nvSpPr>
            <p:cNvPr id="21545" name="AutoShape 58"/>
            <p:cNvSpPr>
              <a:spLocks noChangeArrowheads="1"/>
            </p:cNvSpPr>
            <p:nvPr/>
          </p:nvSpPr>
          <p:spPr bwMode="auto">
            <a:xfrm>
              <a:off x="768" y="1872"/>
              <a:ext cx="576" cy="288"/>
            </a:xfrm>
            <a:prstGeom prst="flowChartPunchedCard">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1546" name="AutoShape 59"/>
            <p:cNvSpPr>
              <a:spLocks noChangeArrowheads="1"/>
            </p:cNvSpPr>
            <p:nvPr/>
          </p:nvSpPr>
          <p:spPr bwMode="auto">
            <a:xfrm>
              <a:off x="816" y="2352"/>
              <a:ext cx="480" cy="336"/>
            </a:xfrm>
            <a:prstGeom prst="flowChartPunchedTape">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1547" name="Line 60"/>
            <p:cNvSpPr>
              <a:spLocks noChangeShapeType="1"/>
            </p:cNvSpPr>
            <p:nvPr/>
          </p:nvSpPr>
          <p:spPr bwMode="auto">
            <a:xfrm>
              <a:off x="3264" y="1296"/>
              <a:ext cx="2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21548" name="Line 61"/>
            <p:cNvSpPr>
              <a:spLocks noChangeShapeType="1"/>
            </p:cNvSpPr>
            <p:nvPr/>
          </p:nvSpPr>
          <p:spPr bwMode="auto">
            <a:xfrm rot="5313353">
              <a:off x="3433" y="1463"/>
              <a:ext cx="24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21549" name="Line 62"/>
            <p:cNvSpPr>
              <a:spLocks noChangeShapeType="1"/>
            </p:cNvSpPr>
            <p:nvPr/>
          </p:nvSpPr>
          <p:spPr bwMode="auto">
            <a:xfrm rot="10714074">
              <a:off x="3264" y="1584"/>
              <a:ext cx="24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21550" name="Line 63"/>
            <p:cNvSpPr>
              <a:spLocks noChangeShapeType="1"/>
            </p:cNvSpPr>
            <p:nvPr/>
          </p:nvSpPr>
          <p:spPr bwMode="auto">
            <a:xfrm rot="-5514549">
              <a:off x="3097" y="1415"/>
              <a:ext cx="24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21551" name="Text Box 65"/>
            <p:cNvSpPr txBox="1">
              <a:spLocks noChangeArrowheads="1"/>
            </p:cNvSpPr>
            <p:nvPr/>
          </p:nvSpPr>
          <p:spPr bwMode="auto">
            <a:xfrm>
              <a:off x="3648" y="1824"/>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  </a:t>
              </a:r>
              <a:endParaRPr lang="es-ES" sz="1100">
                <a:latin typeface="Arial Narrow" pitchFamily="34" charset="0"/>
              </a:endParaRPr>
            </a:p>
          </p:txBody>
        </p:sp>
        <p:sp>
          <p:nvSpPr>
            <p:cNvPr id="21552" name="Text Box 66"/>
            <p:cNvSpPr txBox="1">
              <a:spLocks noChangeArrowheads="1"/>
            </p:cNvSpPr>
            <p:nvPr/>
          </p:nvSpPr>
          <p:spPr bwMode="auto">
            <a:xfrm>
              <a:off x="1296" y="2304"/>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  </a:t>
              </a:r>
              <a:endParaRPr lang="es-ES" sz="1100">
                <a:latin typeface="Arial Narrow" pitchFamily="34" charset="0"/>
              </a:endParaRPr>
            </a:p>
          </p:txBody>
        </p:sp>
        <p:sp>
          <p:nvSpPr>
            <p:cNvPr id="21553" name="Text Box 67"/>
            <p:cNvSpPr txBox="1">
              <a:spLocks noChangeArrowheads="1"/>
            </p:cNvSpPr>
            <p:nvPr/>
          </p:nvSpPr>
          <p:spPr bwMode="auto">
            <a:xfrm>
              <a:off x="1296" y="1776"/>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  </a:t>
              </a:r>
              <a:endParaRPr lang="es-ES" sz="1100">
                <a:latin typeface="Arial Narrow" pitchFamily="34" charset="0"/>
              </a:endParaRPr>
            </a:p>
          </p:txBody>
        </p:sp>
        <p:sp>
          <p:nvSpPr>
            <p:cNvPr id="21554" name="Text Box 68"/>
            <p:cNvSpPr txBox="1">
              <a:spLocks noChangeArrowheads="1"/>
            </p:cNvSpPr>
            <p:nvPr/>
          </p:nvSpPr>
          <p:spPr bwMode="auto">
            <a:xfrm>
              <a:off x="3648" y="2352"/>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  </a:t>
              </a:r>
              <a:endParaRPr lang="es-ES" sz="1100">
                <a:latin typeface="Arial Narrow" pitchFamily="34" charset="0"/>
              </a:endParaRPr>
            </a:p>
          </p:txBody>
        </p:sp>
        <p:sp>
          <p:nvSpPr>
            <p:cNvPr id="21555" name="AutoShape 70"/>
            <p:cNvSpPr>
              <a:spLocks noChangeArrowheads="1"/>
            </p:cNvSpPr>
            <p:nvPr/>
          </p:nvSpPr>
          <p:spPr bwMode="auto">
            <a:xfrm>
              <a:off x="3168" y="1824"/>
              <a:ext cx="432" cy="384"/>
            </a:xfrm>
            <a:prstGeom prst="flowChartMagneticTape">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1556" name="AutoShape 71"/>
            <p:cNvSpPr>
              <a:spLocks noChangeArrowheads="1"/>
            </p:cNvSpPr>
            <p:nvPr/>
          </p:nvSpPr>
          <p:spPr bwMode="auto">
            <a:xfrm>
              <a:off x="3024" y="2448"/>
              <a:ext cx="624" cy="288"/>
            </a:xfrm>
            <a:prstGeom prst="flowChartManualInpu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grpSp>
    </p:spTree>
    <p:extLst>
      <p:ext uri="{BB962C8B-B14F-4D97-AF65-F5344CB8AC3E}">
        <p14:creationId xmlns:p14="http://schemas.microsoft.com/office/powerpoint/2010/main" val="3660846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ssolve">
                                      <p:cBhvr>
                                        <p:cTn id="7" dur="500"/>
                                        <p:tgtEl>
                                          <p:spTgt spid="133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152400"/>
            <a:ext cx="7772400" cy="1143000"/>
          </a:xfrm>
        </p:spPr>
        <p:txBody>
          <a:bodyPr rtlCol="0">
            <a:normAutofit fontScale="90000"/>
          </a:bodyPr>
          <a:lstStyle/>
          <a:p>
            <a:pPr eaLnBrk="1" fontAlgn="auto" hangingPunct="1">
              <a:spcAft>
                <a:spcPts val="0"/>
              </a:spcAft>
              <a:defRPr/>
            </a:pPr>
            <a:r>
              <a:rPr lang="es-MX" sz="2800">
                <a:latin typeface="Arial Black" pitchFamily="34" charset="0"/>
              </a:rPr>
              <a:t>SÍMBOLOS DE LA NORMA ANSI PARA ELABORAR DIAGRAMAS DE FLUJO </a:t>
            </a:r>
            <a:r>
              <a:rPr lang="es-MX" sz="2000">
                <a:latin typeface="Arial Black" pitchFamily="34" charset="0"/>
              </a:rPr>
              <a:t>(Diagramación administrativa)</a:t>
            </a:r>
            <a:endParaRPr lang="es-ES" sz="2000">
              <a:latin typeface="Arial Black" pitchFamily="34" charset="0"/>
            </a:endParaRPr>
          </a:p>
        </p:txBody>
      </p:sp>
      <p:pic>
        <p:nvPicPr>
          <p:cNvPr id="2050" name="Picture 2" descr="https://www.diagramadeflujo.net/wp-content/uploads/2022/02/simbologia-ansi-diagrama-flujo.jpg">
            <a:extLst>
              <a:ext uri="{FF2B5EF4-FFF2-40B4-BE49-F238E27FC236}">
                <a16:creationId xmlns:a16="http://schemas.microsoft.com/office/drawing/2014/main" id="{93B7F883-24BA-46A0-952B-50408E5E1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295400"/>
            <a:ext cx="7582222" cy="554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49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dissolve">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95861A15-1454-462C-919B-620EF648ABFE}"/>
              </a:ext>
            </a:extLst>
          </p:cNvPr>
          <p:cNvSpPr>
            <a:spLocks noGrp="1"/>
          </p:cNvSpPr>
          <p:nvPr>
            <p:ph type="ftr" sz="quarter" idx="11"/>
          </p:nvPr>
        </p:nvSpPr>
        <p:spPr/>
        <p:txBody>
          <a:bodyPr/>
          <a:lstStyle/>
          <a:p>
            <a:pPr>
              <a:defRPr/>
            </a:pPr>
            <a:endParaRPr lang="es-ES"/>
          </a:p>
        </p:txBody>
      </p:sp>
      <p:pic>
        <p:nvPicPr>
          <p:cNvPr id="3074" name="Picture 2" descr="Qué son los &quot;Diagramas de Flujo&quot;? | Algorítmos Y Diagramas De Flujo Wiki |  Fandom">
            <a:extLst>
              <a:ext uri="{FF2B5EF4-FFF2-40B4-BE49-F238E27FC236}">
                <a16:creationId xmlns:a16="http://schemas.microsoft.com/office/drawing/2014/main" id="{8AEDC514-9254-405D-9361-37749F94B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98438"/>
            <a:ext cx="7956376" cy="646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294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685EE04C-8090-46E0-A58F-3FA9CED90683}"/>
              </a:ext>
            </a:extLst>
          </p:cNvPr>
          <p:cNvSpPr>
            <a:spLocks noGrp="1"/>
          </p:cNvSpPr>
          <p:nvPr>
            <p:ph type="ftr" sz="quarter" idx="11"/>
          </p:nvPr>
        </p:nvSpPr>
        <p:spPr/>
        <p:txBody>
          <a:bodyPr/>
          <a:lstStyle/>
          <a:p>
            <a:pPr>
              <a:defRPr/>
            </a:pPr>
            <a:r>
              <a:rPr lang="es-CO"/>
              <a:t>Estudio del Trabajo - ITM 2013</a:t>
            </a:r>
          </a:p>
        </p:txBody>
      </p:sp>
      <p:sp>
        <p:nvSpPr>
          <p:cNvPr id="5" name="Rectángulo 4">
            <a:extLst>
              <a:ext uri="{FF2B5EF4-FFF2-40B4-BE49-F238E27FC236}">
                <a16:creationId xmlns:a16="http://schemas.microsoft.com/office/drawing/2014/main" id="{7B007B1A-5E4B-43EB-A2C0-8E207C54FBEC}"/>
              </a:ext>
            </a:extLst>
          </p:cNvPr>
          <p:cNvSpPr/>
          <p:nvPr/>
        </p:nvSpPr>
        <p:spPr>
          <a:xfrm>
            <a:off x="3275856" y="552450"/>
            <a:ext cx="2287806" cy="369332"/>
          </a:xfrm>
          <a:prstGeom prst="rect">
            <a:avLst/>
          </a:prstGeom>
        </p:spPr>
        <p:txBody>
          <a:bodyPr wrap="none">
            <a:spAutoFit/>
          </a:bodyPr>
          <a:lstStyle/>
          <a:p>
            <a:r>
              <a:rPr lang="es-MX" dirty="0">
                <a:latin typeface="Arial Black" pitchFamily="34" charset="0"/>
              </a:rPr>
              <a:t>NORMA ISO9000</a:t>
            </a:r>
            <a:endParaRPr lang="es-VE" dirty="0"/>
          </a:p>
        </p:txBody>
      </p:sp>
      <p:sp>
        <p:nvSpPr>
          <p:cNvPr id="6" name="Rectángulo 5">
            <a:extLst>
              <a:ext uri="{FF2B5EF4-FFF2-40B4-BE49-F238E27FC236}">
                <a16:creationId xmlns:a16="http://schemas.microsoft.com/office/drawing/2014/main" id="{BF309B4A-5B79-4DFB-93C4-A6A376432187}"/>
              </a:ext>
            </a:extLst>
          </p:cNvPr>
          <p:cNvSpPr/>
          <p:nvPr/>
        </p:nvSpPr>
        <p:spPr>
          <a:xfrm>
            <a:off x="1547664" y="1443841"/>
            <a:ext cx="6840760" cy="4448718"/>
          </a:xfrm>
          <a:prstGeom prst="rect">
            <a:avLst/>
          </a:prstGeom>
        </p:spPr>
        <p:txBody>
          <a:bodyPr wrap="square">
            <a:spAutoFit/>
          </a:bodyPr>
          <a:lstStyle/>
          <a:p>
            <a:pPr algn="just">
              <a:lnSpc>
                <a:spcPct val="200000"/>
              </a:lnSpc>
            </a:pPr>
            <a:r>
              <a:rPr lang="es-MX" dirty="0">
                <a:latin typeface="Book Antiqua" panose="02040602050305030304" pitchFamily="18" charset="0"/>
              </a:rPr>
              <a:t>La Norma ISO 9000 establece otro tipo de simbología necesaria para diseñar un diagrama de flujo, siempre enfocada a la Gestión de la Calidad Institucional, son normas de "calidad" y</a:t>
            </a:r>
          </a:p>
          <a:p>
            <a:pPr algn="just">
              <a:lnSpc>
                <a:spcPct val="200000"/>
              </a:lnSpc>
            </a:pPr>
            <a:r>
              <a:rPr lang="es-MX" dirty="0">
                <a:latin typeface="Book Antiqua" panose="02040602050305030304" pitchFamily="18" charset="0"/>
              </a:rPr>
              <a:t>"gestión continua de calidad", que se pueden aplicar en cualquier tipo de organización o actividad sistemática, que esté orientada a la producción de bienes o servicios. Se componen de estándares y guías relacionados con sistemas de gestión y de herramientas específicas como los métodos de auditoría</a:t>
            </a:r>
            <a:endParaRPr lang="es-VE" dirty="0">
              <a:latin typeface="Book Antiqua" panose="02040602050305030304" pitchFamily="18" charset="0"/>
            </a:endParaRPr>
          </a:p>
        </p:txBody>
      </p:sp>
    </p:spTree>
    <p:extLst>
      <p:ext uri="{BB962C8B-B14F-4D97-AF65-F5344CB8AC3E}">
        <p14:creationId xmlns:p14="http://schemas.microsoft.com/office/powerpoint/2010/main" val="653953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us.123rf.com/400wm/400/400/nasirkhan/nasirkhan1111/nasirkhan111100068/11404226-3d-hombre-de-pie-en-confundir-quot-si-quot-simbolo-de-diagrama-de-flujo-del-programa.jpg"/>
          <p:cNvPicPr>
            <a:picLocks noChangeAspect="1" noChangeArrowheads="1"/>
          </p:cNvPicPr>
          <p:nvPr/>
        </p:nvPicPr>
        <p:blipFill>
          <a:blip r:embed="rId2" cstate="email">
            <a:extLst/>
          </a:blip>
          <a:srcRect/>
          <a:stretch>
            <a:fillRect/>
          </a:stretch>
        </p:blipFill>
        <p:spPr bwMode="auto">
          <a:xfrm rot="20146874">
            <a:off x="7373507" y="5413045"/>
            <a:ext cx="1905000" cy="1428750"/>
          </a:xfrm>
          <a:prstGeom prst="ellipse">
            <a:avLst/>
          </a:prstGeom>
          <a:ln>
            <a:noFill/>
          </a:ln>
          <a:effectLst>
            <a:softEdge rad="112500"/>
          </a:effectLst>
          <a:extLst/>
        </p:spPr>
      </p:pic>
      <p:sp>
        <p:nvSpPr>
          <p:cNvPr id="8" name="7 Rectángulo"/>
          <p:cNvSpPr>
            <a:spLocks noChangeArrowheads="1"/>
          </p:cNvSpPr>
          <p:nvPr/>
        </p:nvSpPr>
        <p:spPr bwMode="auto">
          <a:xfrm>
            <a:off x="371475" y="349250"/>
            <a:ext cx="8424863" cy="830263"/>
          </a:xfrm>
          <a:prstGeom prst="rect">
            <a:avLst/>
          </a:prstGeom>
          <a:noFill/>
          <a:ln w="9525">
            <a:noFill/>
            <a:miter lim="800000"/>
            <a:headEnd/>
            <a:tailEnd/>
          </a:ln>
        </p:spPr>
        <p:txBody>
          <a:bodyPr>
            <a:spAutoFit/>
          </a:bodyPr>
          <a:lstStyle/>
          <a:p>
            <a:pPr algn="ctr" eaLnBrk="1" hangingPunct="1"/>
            <a:r>
              <a:rPr lang="es-ES" sz="4800" b="1" dirty="0">
                <a:solidFill>
                  <a:schemeClr val="tx2"/>
                </a:solidFill>
                <a:latin typeface="Book Antiqua" pitchFamily="18" charset="0"/>
              </a:rPr>
              <a:t>Características y ventajas </a:t>
            </a:r>
            <a:endParaRPr lang="es-CO" sz="4800" b="1" dirty="0">
              <a:solidFill>
                <a:schemeClr val="tx2"/>
              </a:solidFill>
              <a:latin typeface="Book Antiqua" pitchFamily="18" charset="0"/>
            </a:endParaRPr>
          </a:p>
        </p:txBody>
      </p:sp>
      <p:sp>
        <p:nvSpPr>
          <p:cNvPr id="9" name="8 Rectángulo"/>
          <p:cNvSpPr>
            <a:spLocks noChangeArrowheads="1"/>
          </p:cNvSpPr>
          <p:nvPr/>
        </p:nvSpPr>
        <p:spPr bwMode="auto">
          <a:xfrm>
            <a:off x="323528" y="1196752"/>
            <a:ext cx="8207375" cy="5903912"/>
          </a:xfrm>
          <a:prstGeom prst="rect">
            <a:avLst/>
          </a:prstGeom>
          <a:noFill/>
          <a:ln w="9525">
            <a:noFill/>
            <a:miter lim="800000"/>
            <a:headEnd/>
            <a:tailEnd/>
          </a:ln>
        </p:spPr>
        <p:txBody>
          <a:bodyPr>
            <a:spAutoFit/>
          </a:bodyPr>
          <a:lstStyle/>
          <a:p>
            <a:pPr marL="457200" indent="-457200" algn="just" eaLnBrk="1" hangingPunct="1">
              <a:buFont typeface="Wingdings" pitchFamily="2" charset="2"/>
              <a:buChar char="v"/>
            </a:pPr>
            <a:r>
              <a:rPr lang="es-ES" sz="3200" dirty="0">
                <a:latin typeface="Book Antiqua" pitchFamily="18" charset="0"/>
              </a:rPr>
              <a:t>Presenta información clara, ordenada y concisa. </a:t>
            </a:r>
          </a:p>
          <a:p>
            <a:pPr marL="457200" indent="-457200" algn="just" eaLnBrk="1" hangingPunct="1">
              <a:buFont typeface="Wingdings" pitchFamily="2" charset="2"/>
              <a:buChar char="v"/>
            </a:pPr>
            <a:r>
              <a:rPr lang="es-ES" sz="3200" dirty="0">
                <a:latin typeface="Book Antiqua" pitchFamily="18" charset="0"/>
              </a:rPr>
              <a:t>Permite visualizar las frecuencias y relaciones entre las etapas indicadas. </a:t>
            </a:r>
          </a:p>
          <a:p>
            <a:pPr marL="457200" indent="-457200" algn="just" eaLnBrk="1" hangingPunct="1">
              <a:buFont typeface="Wingdings" pitchFamily="2" charset="2"/>
              <a:buChar char="v"/>
            </a:pPr>
            <a:r>
              <a:rPr lang="es-ES" sz="3200" dirty="0">
                <a:latin typeface="Book Antiqua" pitchFamily="18" charset="0"/>
              </a:rPr>
              <a:t>Permite identificar oportunidades de mejora. </a:t>
            </a:r>
          </a:p>
          <a:p>
            <a:pPr marL="457200" indent="-457200" algn="just" eaLnBrk="1" hangingPunct="1">
              <a:buFont typeface="Wingdings" pitchFamily="2" charset="2"/>
              <a:buChar char="v"/>
            </a:pPr>
            <a:r>
              <a:rPr lang="es-ES" sz="3200" dirty="0">
                <a:latin typeface="Book Antiqua" pitchFamily="18" charset="0"/>
              </a:rPr>
              <a:t>Ayuda a entender el proceso y/o actividad completa.</a:t>
            </a:r>
          </a:p>
          <a:p>
            <a:pPr marL="457200" indent="-457200" algn="just" eaLnBrk="1" hangingPunct="1">
              <a:buFont typeface="Wingdings" pitchFamily="2" charset="2"/>
              <a:buChar char="v"/>
            </a:pPr>
            <a:r>
              <a:rPr lang="es-ES" sz="3200" dirty="0">
                <a:latin typeface="Book Antiqua" pitchFamily="18" charset="0"/>
              </a:rPr>
              <a:t>Permite comprender de forma rápida y amena los procesos y/o actividades.  </a:t>
            </a:r>
          </a:p>
          <a:p>
            <a:pPr marL="457200" indent="-457200" algn="just" eaLnBrk="1" hangingPunct="1">
              <a:buFont typeface="Wingdings" pitchFamily="2" charset="2"/>
              <a:buChar char="v"/>
            </a:pPr>
            <a:endParaRPr lang="es-ES" sz="3200" dirty="0">
              <a:latin typeface="Book Antiqua" pitchFamily="18" charset="0"/>
            </a:endParaRPr>
          </a:p>
          <a:p>
            <a:pPr marL="457200" indent="-457200" algn="just" eaLnBrk="1" hangingPunct="1">
              <a:lnSpc>
                <a:spcPct val="80000"/>
              </a:lnSpc>
              <a:buFont typeface="Wingdings" pitchFamily="2" charset="2"/>
              <a:buChar char="v"/>
            </a:pPr>
            <a:endParaRPr lang="es-ES" sz="3200" dirty="0">
              <a:latin typeface="Book Antiqua" pitchFamily="18"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iterate type="wd">
                                    <p:tmPct val="10000"/>
                                  </p:iterate>
                                  <p:childTnLst>
                                    <p:set>
                                      <p:cBhvr>
                                        <p:cTn id="13" dur="1" fill="hold">
                                          <p:stCondLst>
                                            <p:cond delay="0"/>
                                          </p:stCondLst>
                                        </p:cTn>
                                        <p:tgtEl>
                                          <p:spTgt spid="9">
                                            <p:txEl>
                                              <p:pRg st="0" end="0"/>
                                            </p:txEl>
                                          </p:spTgt>
                                        </p:tgtEl>
                                        <p:attrNameLst>
                                          <p:attrName>style.visibility</p:attrName>
                                        </p:attrNameLst>
                                      </p:cBhvr>
                                      <p:to>
                                        <p:strVal val="visible"/>
                                      </p:to>
                                    </p:set>
                                    <p:animEffect transition="in" filter="circle(in)">
                                      <p:cBhvr>
                                        <p:cTn id="14" dur="1000"/>
                                        <p:tgtEl>
                                          <p:spTgt spid="9">
                                            <p:txEl>
                                              <p:pRg st="0" end="0"/>
                                            </p:txEl>
                                          </p:spTgt>
                                        </p:tgtEl>
                                      </p:cBhvr>
                                    </p:animEffect>
                                  </p:childTnLst>
                                  <p:subTnLst>
                                    <p:set>
                                      <p:cBhvr override="childStyle">
                                        <p:cTn dur="1" fill="hold" display="0" masterRel="nextClick" afterEffect="1"/>
                                        <p:tgtEl>
                                          <p:spTgt spid="9">
                                            <p:txEl>
                                              <p:pRg st="0" end="0"/>
                                            </p:txEl>
                                          </p:spTgt>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circle(in)">
                                      <p:cBhvr>
                                        <p:cTn id="19" dur="1000"/>
                                        <p:tgtEl>
                                          <p:spTgt spid="9">
                                            <p:txEl>
                                              <p:pRg st="1" end="1"/>
                                            </p:txEl>
                                          </p:spTgt>
                                        </p:tgtEl>
                                      </p:cBhvr>
                                    </p:animEffect>
                                  </p:childTnLst>
                                  <p:subTnLst>
                                    <p:set>
                                      <p:cBhvr override="childStyle">
                                        <p:cTn dur="1" fill="hold" display="0" masterRel="nextClick" afterEffect="1"/>
                                        <p:tgtEl>
                                          <p:spTgt spid="9">
                                            <p:txEl>
                                              <p:pRg st="1" end="1"/>
                                            </p:txEl>
                                          </p:spTgt>
                                        </p:tgtEl>
                                        <p:attrNameLst>
                                          <p:attrName>style.visibility</p:attrName>
                                        </p:attrNameLst>
                                      </p:cBhvr>
                                      <p:to>
                                        <p:strVal val="hidden"/>
                                      </p:to>
                                    </p:set>
                                  </p:sub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circle(in)">
                                      <p:cBhvr>
                                        <p:cTn id="24" dur="1000"/>
                                        <p:tgtEl>
                                          <p:spTgt spid="9">
                                            <p:txEl>
                                              <p:pRg st="2" end="2"/>
                                            </p:txEl>
                                          </p:spTgt>
                                        </p:tgtEl>
                                      </p:cBhvr>
                                    </p:animEffect>
                                  </p:childTnLst>
                                  <p:subTnLst>
                                    <p:set>
                                      <p:cBhvr override="childStyle">
                                        <p:cTn dur="1" fill="hold" display="0" masterRel="nextClick" afterEffect="1"/>
                                        <p:tgtEl>
                                          <p:spTgt spid="9">
                                            <p:txEl>
                                              <p:pRg st="2" end="2"/>
                                            </p:txEl>
                                          </p:spTgt>
                                        </p:tgtEl>
                                        <p:attrNameLst>
                                          <p:attrName>style.visibility</p:attrName>
                                        </p:attrNameLst>
                                      </p:cBhvr>
                                      <p:to>
                                        <p:strVal val="hidden"/>
                                      </p:to>
                                    </p:set>
                                  </p:sub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circle(in)">
                                      <p:cBhvr>
                                        <p:cTn id="29" dur="1000"/>
                                        <p:tgtEl>
                                          <p:spTgt spid="9">
                                            <p:txEl>
                                              <p:pRg st="3" end="3"/>
                                            </p:txEl>
                                          </p:spTgt>
                                        </p:tgtEl>
                                      </p:cBhvr>
                                    </p:animEffect>
                                  </p:childTnLst>
                                  <p:subTnLst>
                                    <p:set>
                                      <p:cBhvr override="childStyle">
                                        <p:cTn dur="1" fill="hold" display="0" masterRel="nextClick" afterEffect="1"/>
                                        <p:tgtEl>
                                          <p:spTgt spid="9">
                                            <p:txEl>
                                              <p:pRg st="3" end="3"/>
                                            </p:txEl>
                                          </p:spTgt>
                                        </p:tgtEl>
                                        <p:attrNameLst>
                                          <p:attrName>style.visibility</p:attrName>
                                        </p:attrNameLst>
                                      </p:cBhvr>
                                      <p:to>
                                        <p:strVal val="hidden"/>
                                      </p:to>
                                    </p:set>
                                  </p:sub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circle(in)">
                                      <p:cBhvr>
                                        <p:cTn id="34" dur="1000"/>
                                        <p:tgtEl>
                                          <p:spTgt spid="9">
                                            <p:txEl>
                                              <p:pRg st="4" end="4"/>
                                            </p:txEl>
                                          </p:spTgt>
                                        </p:tgtEl>
                                      </p:cBhvr>
                                    </p:animEffect>
                                  </p:childTnLst>
                                  <p:subTnLst>
                                    <p:set>
                                      <p:cBhvr override="childStyle">
                                        <p:cTn dur="1" fill="hold" display="0" masterRel="nextClick" afterEffect="1"/>
                                        <p:tgtEl>
                                          <p:spTgt spid="9">
                                            <p:txEl>
                                              <p:pRg st="4" end="4"/>
                                            </p:txEl>
                                          </p:spTgt>
                                        </p:tgtEl>
                                        <p:attrNameLst>
                                          <p:attrName>style.visibility</p:attrName>
                                        </p:attrNameLst>
                                      </p:cBhvr>
                                      <p:to>
                                        <p:strVal val="hidden"/>
                                      </p:to>
                                    </p:set>
                                  </p:subTnLst>
                                </p:cTn>
                              </p:par>
                              <p:par>
                                <p:cTn id="35" presetID="6" presetClass="entr" presetSubtype="16" fill="hold" nodeType="withEffect">
                                  <p:stCondLst>
                                    <p:cond delay="0"/>
                                  </p:stCondLst>
                                  <p:childTnLst>
                                    <p:set>
                                      <p:cBhvr>
                                        <p:cTn id="36" dur="1" fill="hold">
                                          <p:stCondLst>
                                            <p:cond delay="0"/>
                                          </p:stCondLst>
                                        </p:cTn>
                                        <p:tgtEl>
                                          <p:spTgt spid="3076"/>
                                        </p:tgtEl>
                                        <p:attrNameLst>
                                          <p:attrName>style.visibility</p:attrName>
                                        </p:attrNameLst>
                                      </p:cBhvr>
                                      <p:to>
                                        <p:strVal val="visible"/>
                                      </p:to>
                                    </p:set>
                                    <p:animEffect transition="in" filter="circle(in)">
                                      <p:cBhvr>
                                        <p:cTn id="37" dur="2000"/>
                                        <p:tgtEl>
                                          <p:spTgt spid="3076"/>
                                        </p:tgtEl>
                                      </p:cBhvr>
                                    </p:animEffect>
                                  </p:childTnLst>
                                  <p:subTnLst>
                                    <p:set>
                                      <p:cBhvr override="childStyle">
                                        <p:cTn dur="1" fill="hold" display="0" masterRel="nextClick" afterEffect="1"/>
                                        <p:tgtEl>
                                          <p:spTgt spid="307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152400"/>
            <a:ext cx="8153400" cy="914400"/>
          </a:xfrm>
        </p:spPr>
        <p:txBody>
          <a:bodyPr rtlCol="0">
            <a:normAutofit fontScale="90000"/>
          </a:bodyPr>
          <a:lstStyle/>
          <a:p>
            <a:pPr eaLnBrk="1" fontAlgn="auto" hangingPunct="1">
              <a:spcAft>
                <a:spcPts val="0"/>
              </a:spcAft>
              <a:defRPr/>
            </a:pPr>
            <a:r>
              <a:rPr lang="es-MX" sz="2800" dirty="0">
                <a:latin typeface="Arial Black" pitchFamily="34" charset="0"/>
              </a:rPr>
              <a:t>SÍMBOLOS DE LA NORMA ISO9000 PARA ELABORAR DIAGRAMAS DE FLUJO</a:t>
            </a:r>
            <a:endParaRPr lang="es-ES" sz="2800" dirty="0">
              <a:latin typeface="Arial Black" pitchFamily="34" charset="0"/>
            </a:endParaRPr>
          </a:p>
        </p:txBody>
      </p:sp>
      <p:sp>
        <p:nvSpPr>
          <p:cNvPr id="15394" name="Rectangle 34"/>
          <p:cNvSpPr>
            <a:spLocks noChangeArrowheads="1"/>
          </p:cNvSpPr>
          <p:nvPr/>
        </p:nvSpPr>
        <p:spPr bwMode="auto">
          <a:xfrm>
            <a:off x="3886200" y="5851525"/>
            <a:ext cx="4038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gency FB" pitchFamily="2" charset="0"/>
              </a:rPr>
              <a:t>Almacenamiento. Depósito y/o resguardo de información o productos.</a:t>
            </a:r>
            <a:endParaRPr lang="es-ES" sz="1200">
              <a:latin typeface="Agency FB" pitchFamily="2" charset="0"/>
            </a:endParaRPr>
          </a:p>
        </p:txBody>
      </p:sp>
      <p:sp>
        <p:nvSpPr>
          <p:cNvPr id="15395" name="Rectangle 35"/>
          <p:cNvSpPr>
            <a:spLocks noChangeArrowheads="1"/>
          </p:cNvSpPr>
          <p:nvPr/>
        </p:nvSpPr>
        <p:spPr bwMode="auto">
          <a:xfrm>
            <a:off x="1371600" y="5867400"/>
            <a:ext cx="2514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gency FB" pitchFamily="2" charset="0"/>
            </a:endParaRPr>
          </a:p>
        </p:txBody>
      </p:sp>
      <p:grpSp>
        <p:nvGrpSpPr>
          <p:cNvPr id="2" name="Group 77"/>
          <p:cNvGrpSpPr>
            <a:grpSpLocks/>
          </p:cNvGrpSpPr>
          <p:nvPr/>
        </p:nvGrpSpPr>
        <p:grpSpPr bwMode="auto">
          <a:xfrm>
            <a:off x="1371600" y="1066800"/>
            <a:ext cx="6553200" cy="5334000"/>
            <a:chOff x="864" y="672"/>
            <a:chExt cx="4128" cy="3360"/>
          </a:xfrm>
        </p:grpSpPr>
        <p:sp>
          <p:nvSpPr>
            <p:cNvPr id="23558" name="Rectangle 36"/>
            <p:cNvSpPr>
              <a:spLocks noChangeArrowheads="1"/>
            </p:cNvSpPr>
            <p:nvPr/>
          </p:nvSpPr>
          <p:spPr bwMode="auto">
            <a:xfrm>
              <a:off x="2448" y="3216"/>
              <a:ext cx="254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a:latin typeface="Arial Narrow" pitchFamily="34" charset="0"/>
                </a:rPr>
                <a:t>Entrada de bienes.  Productos o material que ingresan al proceso.</a:t>
              </a:r>
              <a:endParaRPr lang="es-ES" sz="1200">
                <a:latin typeface="Arial Narrow" pitchFamily="34" charset="0"/>
              </a:endParaRPr>
            </a:p>
          </p:txBody>
        </p:sp>
        <p:sp>
          <p:nvSpPr>
            <p:cNvPr id="23559" name="Rectangle 37"/>
            <p:cNvSpPr>
              <a:spLocks noChangeArrowheads="1"/>
            </p:cNvSpPr>
            <p:nvPr/>
          </p:nvSpPr>
          <p:spPr bwMode="auto">
            <a:xfrm>
              <a:off x="864" y="3216"/>
              <a:ext cx="158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60" name="Rectangle 38"/>
            <p:cNvSpPr>
              <a:spLocks noChangeArrowheads="1"/>
            </p:cNvSpPr>
            <p:nvPr/>
          </p:nvSpPr>
          <p:spPr bwMode="auto">
            <a:xfrm>
              <a:off x="2448" y="2736"/>
              <a:ext cx="254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a:latin typeface="Arial Narrow" pitchFamily="34" charset="0"/>
                </a:rPr>
                <a:t>Decisión. Representa el hecho de efectuar una selección o decidir una alternativa específica de acción.</a:t>
              </a:r>
              <a:endParaRPr lang="es-ES" sz="1200">
                <a:latin typeface="Arial Narrow" pitchFamily="34" charset="0"/>
              </a:endParaRPr>
            </a:p>
          </p:txBody>
        </p:sp>
        <p:sp>
          <p:nvSpPr>
            <p:cNvPr id="23561" name="Rectangle 39"/>
            <p:cNvSpPr>
              <a:spLocks noChangeArrowheads="1"/>
            </p:cNvSpPr>
            <p:nvPr/>
          </p:nvSpPr>
          <p:spPr bwMode="auto">
            <a:xfrm>
              <a:off x="864" y="2740"/>
              <a:ext cx="158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62" name="Rectangle 40"/>
            <p:cNvSpPr>
              <a:spLocks noChangeArrowheads="1"/>
            </p:cNvSpPr>
            <p:nvPr/>
          </p:nvSpPr>
          <p:spPr bwMode="auto">
            <a:xfrm>
              <a:off x="2448" y="2016"/>
              <a:ext cx="2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a:latin typeface="Arial Narrow" pitchFamily="34" charset="0"/>
                </a:rPr>
                <a:t>Transportación. Indica el movimiento de personas, material o equipo.</a:t>
              </a:r>
              <a:endParaRPr lang="es-ES" sz="1200">
                <a:latin typeface="Arial Narrow" pitchFamily="34" charset="0"/>
              </a:endParaRPr>
            </a:p>
          </p:txBody>
        </p:sp>
        <p:sp>
          <p:nvSpPr>
            <p:cNvPr id="23563" name="Rectangle 41"/>
            <p:cNvSpPr>
              <a:spLocks noChangeArrowheads="1"/>
            </p:cNvSpPr>
            <p:nvPr/>
          </p:nvSpPr>
          <p:spPr bwMode="auto">
            <a:xfrm>
              <a:off x="864" y="2256"/>
              <a:ext cx="158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64" name="Rectangle 42"/>
            <p:cNvSpPr>
              <a:spLocks noChangeArrowheads="1"/>
            </p:cNvSpPr>
            <p:nvPr/>
          </p:nvSpPr>
          <p:spPr bwMode="auto">
            <a:xfrm>
              <a:off x="2448" y="1632"/>
              <a:ext cx="2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Operación e inspección.  Indica la verificación o supervisión durante las fases del proceso, método o procedimiento de sus componentes.</a:t>
              </a:r>
              <a:endParaRPr lang="es-ES" sz="1200">
                <a:latin typeface="Arial Narrow" pitchFamily="34" charset="0"/>
              </a:endParaRPr>
            </a:p>
          </p:txBody>
        </p:sp>
        <p:sp>
          <p:nvSpPr>
            <p:cNvPr id="23565" name="Rectangle 43"/>
            <p:cNvSpPr>
              <a:spLocks noChangeArrowheads="1"/>
            </p:cNvSpPr>
            <p:nvPr/>
          </p:nvSpPr>
          <p:spPr bwMode="auto">
            <a:xfrm>
              <a:off x="864" y="1794"/>
              <a:ext cx="158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66" name="Rectangle 44"/>
            <p:cNvSpPr>
              <a:spLocks noChangeArrowheads="1"/>
            </p:cNvSpPr>
            <p:nvPr/>
          </p:nvSpPr>
          <p:spPr bwMode="auto">
            <a:xfrm>
              <a:off x="2448" y="1321"/>
              <a:ext cx="254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1200">
                  <a:latin typeface="Arial Narrow" pitchFamily="34" charset="0"/>
                </a:rPr>
                <a:t>Inspección y medición.  Representa el hecho de verificar la naturalez, calidad y cantidad de los insumos y producto.</a:t>
              </a:r>
              <a:endParaRPr lang="es-ES" sz="1200">
                <a:latin typeface="Arial Narrow" pitchFamily="34" charset="0"/>
              </a:endParaRPr>
            </a:p>
          </p:txBody>
        </p:sp>
        <p:sp>
          <p:nvSpPr>
            <p:cNvPr id="23567" name="Rectangle 45"/>
            <p:cNvSpPr>
              <a:spLocks noChangeArrowheads="1"/>
            </p:cNvSpPr>
            <p:nvPr/>
          </p:nvSpPr>
          <p:spPr bwMode="auto">
            <a:xfrm>
              <a:off x="864" y="1321"/>
              <a:ext cx="1584" cy="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68" name="Rectangle 46"/>
            <p:cNvSpPr>
              <a:spLocks noChangeArrowheads="1"/>
            </p:cNvSpPr>
            <p:nvPr/>
          </p:nvSpPr>
          <p:spPr bwMode="auto">
            <a:xfrm>
              <a:off x="2448" y="881"/>
              <a:ext cx="2544"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MX" sz="1200">
                <a:latin typeface="Arial Narrow" pitchFamily="34" charset="0"/>
              </a:endParaRPr>
            </a:p>
            <a:p>
              <a:pPr>
                <a:spcBef>
                  <a:spcPct val="20000"/>
                </a:spcBef>
                <a:spcAft>
                  <a:spcPct val="0"/>
                </a:spcAft>
              </a:pPr>
              <a:r>
                <a:rPr lang="es-MX" sz="1200">
                  <a:latin typeface="Arial Narrow" pitchFamily="34" charset="0"/>
                </a:rPr>
                <a:t>Operaciones. Fases del proceso, método o procedimiento.</a:t>
              </a:r>
              <a:endParaRPr lang="es-ES" sz="1200">
                <a:latin typeface="Arial Narrow" pitchFamily="34" charset="0"/>
              </a:endParaRPr>
            </a:p>
          </p:txBody>
        </p:sp>
        <p:sp>
          <p:nvSpPr>
            <p:cNvPr id="23569" name="Rectangle 47"/>
            <p:cNvSpPr>
              <a:spLocks noChangeArrowheads="1"/>
            </p:cNvSpPr>
            <p:nvPr/>
          </p:nvSpPr>
          <p:spPr bwMode="auto">
            <a:xfrm>
              <a:off x="864" y="881"/>
              <a:ext cx="1584"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endParaRPr lang="es-ES_tradnl" sz="1200">
                <a:latin typeface="Arial Narrow" pitchFamily="34" charset="0"/>
              </a:endParaRPr>
            </a:p>
          </p:txBody>
        </p:sp>
        <p:sp>
          <p:nvSpPr>
            <p:cNvPr id="23570" name="Rectangle 48"/>
            <p:cNvSpPr>
              <a:spLocks noChangeArrowheads="1"/>
            </p:cNvSpPr>
            <p:nvPr/>
          </p:nvSpPr>
          <p:spPr bwMode="auto">
            <a:xfrm>
              <a:off x="2448" y="672"/>
              <a:ext cx="2544" cy="20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REPRESENTA</a:t>
              </a:r>
              <a:endParaRPr lang="es-ES" sz="1400" b="1">
                <a:latin typeface="Arial Narrow" pitchFamily="34" charset="0"/>
              </a:endParaRPr>
            </a:p>
          </p:txBody>
        </p:sp>
        <p:sp>
          <p:nvSpPr>
            <p:cNvPr id="23571" name="Rectangle 49"/>
            <p:cNvSpPr>
              <a:spLocks noChangeArrowheads="1"/>
            </p:cNvSpPr>
            <p:nvPr/>
          </p:nvSpPr>
          <p:spPr bwMode="auto">
            <a:xfrm>
              <a:off x="864" y="672"/>
              <a:ext cx="1584" cy="20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400" b="1">
                  <a:latin typeface="Arial Narrow" pitchFamily="34" charset="0"/>
                </a:rPr>
                <a:t>SIMBOLO</a:t>
              </a:r>
              <a:endParaRPr lang="es-ES" sz="1400" b="1">
                <a:latin typeface="Arial Narrow" pitchFamily="34" charset="0"/>
              </a:endParaRPr>
            </a:p>
          </p:txBody>
        </p:sp>
        <p:sp>
          <p:nvSpPr>
            <p:cNvPr id="23572" name="Line 50"/>
            <p:cNvSpPr>
              <a:spLocks noChangeShapeType="1"/>
            </p:cNvSpPr>
            <p:nvPr/>
          </p:nvSpPr>
          <p:spPr bwMode="auto">
            <a:xfrm>
              <a:off x="864" y="672"/>
              <a:ext cx="41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3" name="Line 51"/>
            <p:cNvSpPr>
              <a:spLocks noChangeShapeType="1"/>
            </p:cNvSpPr>
            <p:nvPr/>
          </p:nvSpPr>
          <p:spPr bwMode="auto">
            <a:xfrm>
              <a:off x="864" y="881"/>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4" name="Line 52"/>
            <p:cNvSpPr>
              <a:spLocks noChangeShapeType="1"/>
            </p:cNvSpPr>
            <p:nvPr/>
          </p:nvSpPr>
          <p:spPr bwMode="auto">
            <a:xfrm>
              <a:off x="864" y="1248"/>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5" name="Line 53"/>
            <p:cNvSpPr>
              <a:spLocks noChangeShapeType="1"/>
            </p:cNvSpPr>
            <p:nvPr/>
          </p:nvSpPr>
          <p:spPr bwMode="auto">
            <a:xfrm>
              <a:off x="864" y="1632"/>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6" name="Line 54"/>
            <p:cNvSpPr>
              <a:spLocks noChangeShapeType="1"/>
            </p:cNvSpPr>
            <p:nvPr/>
          </p:nvSpPr>
          <p:spPr bwMode="auto">
            <a:xfrm>
              <a:off x="864" y="2016"/>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7" name="Line 55"/>
            <p:cNvSpPr>
              <a:spLocks noChangeShapeType="1"/>
            </p:cNvSpPr>
            <p:nvPr/>
          </p:nvSpPr>
          <p:spPr bwMode="auto">
            <a:xfrm>
              <a:off x="864" y="2400"/>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8" name="Line 56"/>
            <p:cNvSpPr>
              <a:spLocks noChangeShapeType="1"/>
            </p:cNvSpPr>
            <p:nvPr/>
          </p:nvSpPr>
          <p:spPr bwMode="auto">
            <a:xfrm>
              <a:off x="864" y="3213"/>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79" name="Line 57"/>
            <p:cNvSpPr>
              <a:spLocks noChangeShapeType="1"/>
            </p:cNvSpPr>
            <p:nvPr/>
          </p:nvSpPr>
          <p:spPr bwMode="auto">
            <a:xfrm>
              <a:off x="864" y="3600"/>
              <a:ext cx="412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80" name="Line 58"/>
            <p:cNvSpPr>
              <a:spLocks noChangeShapeType="1"/>
            </p:cNvSpPr>
            <p:nvPr/>
          </p:nvSpPr>
          <p:spPr bwMode="auto">
            <a:xfrm>
              <a:off x="864" y="4032"/>
              <a:ext cx="41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81" name="Line 59"/>
            <p:cNvSpPr>
              <a:spLocks noChangeShapeType="1"/>
            </p:cNvSpPr>
            <p:nvPr/>
          </p:nvSpPr>
          <p:spPr bwMode="auto">
            <a:xfrm>
              <a:off x="864" y="672"/>
              <a:ext cx="0" cy="336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82" name="Line 60"/>
            <p:cNvSpPr>
              <a:spLocks noChangeShapeType="1"/>
            </p:cNvSpPr>
            <p:nvPr/>
          </p:nvSpPr>
          <p:spPr bwMode="auto">
            <a:xfrm>
              <a:off x="2448" y="672"/>
              <a:ext cx="0" cy="33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83" name="Line 61"/>
            <p:cNvSpPr>
              <a:spLocks noChangeShapeType="1"/>
            </p:cNvSpPr>
            <p:nvPr/>
          </p:nvSpPr>
          <p:spPr bwMode="auto">
            <a:xfrm>
              <a:off x="4992" y="672"/>
              <a:ext cx="0" cy="336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84" name="Rectangle 63"/>
            <p:cNvSpPr>
              <a:spLocks noChangeArrowheads="1"/>
            </p:cNvSpPr>
            <p:nvPr/>
          </p:nvSpPr>
          <p:spPr bwMode="auto">
            <a:xfrm>
              <a:off x="1536" y="1296"/>
              <a:ext cx="336" cy="31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85" name="AutoShape 65"/>
            <p:cNvSpPr>
              <a:spLocks noChangeArrowheads="1"/>
            </p:cNvSpPr>
            <p:nvPr/>
          </p:nvSpPr>
          <p:spPr bwMode="auto">
            <a:xfrm>
              <a:off x="1440" y="2880"/>
              <a:ext cx="480" cy="269"/>
            </a:xfrm>
            <a:prstGeom prst="flowChartDecision">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86" name="AutoShape 66"/>
            <p:cNvSpPr>
              <a:spLocks noChangeArrowheads="1"/>
            </p:cNvSpPr>
            <p:nvPr/>
          </p:nvSpPr>
          <p:spPr bwMode="auto">
            <a:xfrm>
              <a:off x="1488" y="3264"/>
              <a:ext cx="384" cy="263"/>
            </a:xfrm>
            <a:prstGeom prst="flowChartMerg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87" name="Oval 69"/>
            <p:cNvSpPr>
              <a:spLocks noChangeArrowheads="1"/>
            </p:cNvSpPr>
            <p:nvPr/>
          </p:nvSpPr>
          <p:spPr bwMode="auto">
            <a:xfrm>
              <a:off x="1536" y="912"/>
              <a:ext cx="336" cy="315"/>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88" name="Oval 70"/>
            <p:cNvSpPr>
              <a:spLocks noChangeArrowheads="1"/>
            </p:cNvSpPr>
            <p:nvPr/>
          </p:nvSpPr>
          <p:spPr bwMode="auto">
            <a:xfrm>
              <a:off x="1536" y="1680"/>
              <a:ext cx="336" cy="315"/>
            </a:xfrm>
            <a:prstGeom prst="ellipse">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89" name="Rectangle 71"/>
            <p:cNvSpPr>
              <a:spLocks noChangeArrowheads="1"/>
            </p:cNvSpPr>
            <p:nvPr/>
          </p:nvSpPr>
          <p:spPr bwMode="auto">
            <a:xfrm>
              <a:off x="1536" y="1680"/>
              <a:ext cx="336" cy="31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90" name="AutoShape 72"/>
            <p:cNvSpPr>
              <a:spLocks noChangeArrowheads="1"/>
            </p:cNvSpPr>
            <p:nvPr/>
          </p:nvSpPr>
          <p:spPr bwMode="auto">
            <a:xfrm>
              <a:off x="1536" y="2064"/>
              <a:ext cx="288" cy="288"/>
            </a:xfrm>
            <a:prstGeom prst="rightArrow">
              <a:avLst>
                <a:gd name="adj1" fmla="val 61111"/>
                <a:gd name="adj2" fmla="val 25000"/>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91" name="Line 73"/>
            <p:cNvSpPr>
              <a:spLocks noChangeShapeType="1"/>
            </p:cNvSpPr>
            <p:nvPr/>
          </p:nvSpPr>
          <p:spPr bwMode="auto">
            <a:xfrm>
              <a:off x="864" y="2784"/>
              <a:ext cx="412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3592" name="AutoShape 74"/>
            <p:cNvSpPr>
              <a:spLocks noChangeArrowheads="1"/>
            </p:cNvSpPr>
            <p:nvPr/>
          </p:nvSpPr>
          <p:spPr bwMode="auto">
            <a:xfrm>
              <a:off x="1536" y="2448"/>
              <a:ext cx="336" cy="288"/>
            </a:xfrm>
            <a:prstGeom prst="flowChartDelay">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93" name="AutoShape 75"/>
            <p:cNvSpPr>
              <a:spLocks noChangeArrowheads="1"/>
            </p:cNvSpPr>
            <p:nvPr/>
          </p:nvSpPr>
          <p:spPr bwMode="auto">
            <a:xfrm>
              <a:off x="1488" y="3648"/>
              <a:ext cx="384" cy="288"/>
            </a:xfrm>
            <a:prstGeom prst="flowChartExtra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3594" name="Text Box 76"/>
            <p:cNvSpPr txBox="1">
              <a:spLocks noChangeArrowheads="1"/>
            </p:cNvSpPr>
            <p:nvPr/>
          </p:nvSpPr>
          <p:spPr bwMode="auto">
            <a:xfrm>
              <a:off x="2496" y="2400"/>
              <a:ext cx="2496"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1100">
                  <a:latin typeface="Arial Narrow" pitchFamily="34" charset="0"/>
                </a:rPr>
                <a:t>Demora. Indica retraso en el desarrollo del proceso, método o procedimiento.</a:t>
              </a:r>
              <a:endParaRPr lang="es-ES" sz="1100">
                <a:latin typeface="Arial Narrow" pitchFamily="34" charset="0"/>
              </a:endParaRPr>
            </a:p>
          </p:txBody>
        </p:sp>
      </p:grpSp>
    </p:spTree>
    <p:extLst>
      <p:ext uri="{BB962C8B-B14F-4D97-AF65-F5344CB8AC3E}">
        <p14:creationId xmlns:p14="http://schemas.microsoft.com/office/powerpoint/2010/main" val="3960625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dissolve">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394"/>
                                        </p:tgtEl>
                                        <p:attrNameLst>
                                          <p:attrName>style.visibility</p:attrName>
                                        </p:attrNameLst>
                                      </p:cBhvr>
                                      <p:to>
                                        <p:strVal val="visible"/>
                                      </p:to>
                                    </p:set>
                                    <p:animEffect transition="in" filter="dissolve">
                                      <p:cBhvr>
                                        <p:cTn id="17" dur="500"/>
                                        <p:tgtEl>
                                          <p:spTgt spid="153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nodePh="1">
                                  <p:stCondLst>
                                    <p:cond delay="0"/>
                                  </p:stCondLst>
                                  <p:endCondLst>
                                    <p:cond evt="begin" delay="0">
                                      <p:tn val="20"/>
                                    </p:cond>
                                  </p:endCondLst>
                                  <p:childTnLst>
                                    <p:set>
                                      <p:cBhvr>
                                        <p:cTn id="21" dur="1" fill="hold">
                                          <p:stCondLst>
                                            <p:cond delay="0"/>
                                          </p:stCondLst>
                                        </p:cTn>
                                        <p:tgtEl>
                                          <p:spTgt spid="15395"/>
                                        </p:tgtEl>
                                        <p:attrNameLst>
                                          <p:attrName>style.visibility</p:attrName>
                                        </p:attrNameLst>
                                      </p:cBhvr>
                                      <p:to>
                                        <p:strVal val="visible"/>
                                      </p:to>
                                    </p:set>
                                    <p:anim calcmode="lin" valueType="num">
                                      <p:cBhvr additive="base">
                                        <p:cTn id="22" dur="500" fill="hold"/>
                                        <p:tgtEl>
                                          <p:spTgt spid="15395"/>
                                        </p:tgtEl>
                                        <p:attrNameLst>
                                          <p:attrName>ppt_x</p:attrName>
                                        </p:attrNameLst>
                                      </p:cBhvr>
                                      <p:tavLst>
                                        <p:tav tm="0">
                                          <p:val>
                                            <p:strVal val="0-#ppt_w/2"/>
                                          </p:val>
                                        </p:tav>
                                        <p:tav tm="100000">
                                          <p:val>
                                            <p:strVal val="#ppt_x"/>
                                          </p:val>
                                        </p:tav>
                                      </p:tavLst>
                                    </p:anim>
                                    <p:anim calcmode="lin" valueType="num">
                                      <p:cBhvr additive="base">
                                        <p:cTn id="23" dur="500" fill="hold"/>
                                        <p:tgtEl>
                                          <p:spTgt spid="153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94" grpId="0" autoUpdateAnimBg="0"/>
      <p:bldP spid="15395"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86B3F74E-B2D4-4F9F-B86E-B891D142D204}"/>
              </a:ext>
            </a:extLst>
          </p:cNvPr>
          <p:cNvSpPr>
            <a:spLocks noGrp="1"/>
          </p:cNvSpPr>
          <p:nvPr>
            <p:ph type="ftr" sz="quarter" idx="11"/>
          </p:nvPr>
        </p:nvSpPr>
        <p:spPr/>
        <p:txBody>
          <a:bodyPr/>
          <a:lstStyle/>
          <a:p>
            <a:pPr>
              <a:defRPr/>
            </a:pPr>
            <a:endParaRPr lang="es-ES"/>
          </a:p>
        </p:txBody>
      </p:sp>
      <p:pic>
        <p:nvPicPr>
          <p:cNvPr id="6146" name="Picture 2" descr="https://3.bp.blogspot.com/-AFSeG-rZWr8/XBxqa0UcV9I/AAAAAAAAPMk/3jCXVtn8kYUNSAB--6TFtgO0LolxIiaRgCLcBGAs/s1600/Diagrama%2Bflujo%2BISO%2B9000.jpg">
            <a:extLst>
              <a:ext uri="{FF2B5EF4-FFF2-40B4-BE49-F238E27FC236}">
                <a16:creationId xmlns:a16="http://schemas.microsoft.com/office/drawing/2014/main" id="{85CA0904-6AE3-4A84-AE10-9FF992068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332656"/>
            <a:ext cx="7505700" cy="597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611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2FCB94C-C347-45F1-82EE-988E7D4CA81D}"/>
              </a:ext>
            </a:extLst>
          </p:cNvPr>
          <p:cNvSpPr/>
          <p:nvPr/>
        </p:nvSpPr>
        <p:spPr>
          <a:xfrm>
            <a:off x="1763688" y="1758638"/>
            <a:ext cx="6624736" cy="3892989"/>
          </a:xfrm>
          <a:prstGeom prst="rect">
            <a:avLst/>
          </a:prstGeom>
        </p:spPr>
        <p:txBody>
          <a:bodyPr wrap="square">
            <a:spAutoFit/>
          </a:bodyPr>
          <a:lstStyle/>
          <a:p>
            <a:pPr algn="just">
              <a:lnSpc>
                <a:spcPct val="200000"/>
              </a:lnSpc>
            </a:pPr>
            <a:r>
              <a:rPr lang="es-MX" dirty="0"/>
              <a:t>El Instituto Alemán de Normalización –DIN por sus siglas en inglés- es el organismo nacional de normalización de Alemania. Elabora, en cooperación con el comercio, la industria, la ciencia, los consumidores e instituciones públicas, estándares técnicos (normas) para la racionalización y el aseguramiento de la calidad. El DIN establece otro tipo de simbología necesaria para diseñar un diagrama de flujo, igualmente enfocado al tema de calidad</a:t>
            </a:r>
            <a:endParaRPr lang="es-VE" dirty="0">
              <a:latin typeface="Book Antiqua" panose="02040602050305030304" pitchFamily="18" charset="0"/>
            </a:endParaRPr>
          </a:p>
        </p:txBody>
      </p:sp>
      <p:sp>
        <p:nvSpPr>
          <p:cNvPr id="4" name="Rectángulo 3">
            <a:extLst>
              <a:ext uri="{FF2B5EF4-FFF2-40B4-BE49-F238E27FC236}">
                <a16:creationId xmlns:a16="http://schemas.microsoft.com/office/drawing/2014/main" id="{A8CFD44D-71DC-461E-B439-D360D343A894}"/>
              </a:ext>
            </a:extLst>
          </p:cNvPr>
          <p:cNvSpPr/>
          <p:nvPr/>
        </p:nvSpPr>
        <p:spPr>
          <a:xfrm>
            <a:off x="3203848" y="548680"/>
            <a:ext cx="3589903" cy="584775"/>
          </a:xfrm>
          <a:prstGeom prst="rect">
            <a:avLst/>
          </a:prstGeom>
        </p:spPr>
        <p:txBody>
          <a:bodyPr wrap="square">
            <a:spAutoFit/>
          </a:bodyPr>
          <a:lstStyle/>
          <a:p>
            <a:pPr algn="ctr"/>
            <a:r>
              <a:rPr lang="es-MX" sz="3200" b="1" dirty="0">
                <a:effectLst>
                  <a:outerShdw blurRad="38100" dist="38100" dir="2700000" algn="tl">
                    <a:srgbClr val="000000">
                      <a:alpha val="43137"/>
                    </a:srgbClr>
                  </a:outerShdw>
                </a:effectLst>
                <a:latin typeface="Book Antiqua" panose="02040602050305030304" pitchFamily="18" charset="0"/>
              </a:rPr>
              <a:t>NORMA DIN </a:t>
            </a:r>
            <a:endParaRPr lang="es-VE" sz="3200" b="1" dirty="0">
              <a:effectLst>
                <a:outerShdw blurRad="38100" dist="38100" dir="2700000" algn="tl">
                  <a:srgbClr val="000000">
                    <a:alpha val="43137"/>
                  </a:srgbClr>
                </a:outerShdw>
              </a:effectLst>
              <a:latin typeface="Book Antiqua" panose="02040602050305030304" pitchFamily="18" charset="0"/>
            </a:endParaRPr>
          </a:p>
        </p:txBody>
      </p:sp>
    </p:spTree>
    <p:extLst>
      <p:ext uri="{BB962C8B-B14F-4D97-AF65-F5344CB8AC3E}">
        <p14:creationId xmlns:p14="http://schemas.microsoft.com/office/powerpoint/2010/main" val="1891533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152400"/>
            <a:ext cx="7772400" cy="1143000"/>
          </a:xfrm>
        </p:spPr>
        <p:txBody>
          <a:bodyPr/>
          <a:lstStyle/>
          <a:p>
            <a:pPr eaLnBrk="1" hangingPunct="1"/>
            <a:r>
              <a:rPr lang="es-MX" sz="2800" dirty="0">
                <a:latin typeface="Arial Black" pitchFamily="34" charset="0"/>
              </a:rPr>
              <a:t>SÍMBOLOS DE LA NORMA DIN PARA ELABORAR DIAGRAMAS DE FLUJO</a:t>
            </a:r>
            <a:endParaRPr lang="es-ES" sz="2800" dirty="0">
              <a:latin typeface="Arial Black" pitchFamily="34" charset="0"/>
            </a:endParaRPr>
          </a:p>
        </p:txBody>
      </p:sp>
      <p:graphicFrame>
        <p:nvGraphicFramePr>
          <p:cNvPr id="16440" name="Group 56"/>
          <p:cNvGraphicFramePr>
            <a:graphicFrameLocks noGrp="1"/>
          </p:cNvGraphicFramePr>
          <p:nvPr/>
        </p:nvGraphicFramePr>
        <p:xfrm>
          <a:off x="1524000" y="1397000"/>
          <a:ext cx="6096000" cy="4951428"/>
        </p:xfrm>
        <a:graphic>
          <a:graphicData uri="http://schemas.openxmlformats.org/drawingml/2006/table">
            <a:tbl>
              <a:tblPr/>
              <a:tblGrid>
                <a:gridCol w="18288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3555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600" b="1" i="0" u="none" strike="noStrike" cap="none" normalizeH="0" baseline="0">
                          <a:ln>
                            <a:noFill/>
                          </a:ln>
                          <a:solidFill>
                            <a:schemeClr val="tx1"/>
                          </a:solidFill>
                          <a:effectLst/>
                          <a:latin typeface="Arial Narrow" pitchFamily="34" charset="0"/>
                        </a:rPr>
                        <a:t>SÍMBOLO</a:t>
                      </a:r>
                      <a:endParaRPr kumimoji="0" lang="es-ES" sz="1600" b="1"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600" b="1" i="0" u="none" strike="noStrike" cap="none" normalizeH="0" baseline="0">
                          <a:ln>
                            <a:noFill/>
                          </a:ln>
                          <a:solidFill>
                            <a:schemeClr val="tx1"/>
                          </a:solidFill>
                          <a:effectLst/>
                          <a:latin typeface="Arial Narrow" pitchFamily="34" charset="0"/>
                        </a:rPr>
                        <a:t>REPRESENTA</a:t>
                      </a:r>
                      <a:endParaRPr kumimoji="0" lang="es-ES" sz="1600" b="1"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extLst>
                  <a:ext uri="{0D108BD9-81ED-4DB2-BD59-A6C34878D82A}">
                    <a16:rowId xmlns:a16="http://schemas.microsoft.com/office/drawing/2014/main" val="10000"/>
                  </a:ext>
                </a:extLst>
              </a:tr>
              <a:tr h="7741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a:ln>
                          <a:noFill/>
                        </a:ln>
                        <a:solidFill>
                          <a:schemeClr val="tx1"/>
                        </a:solidFill>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Datos. Elementos que alimentan y se generan en el procedimiento.</a:t>
                      </a: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618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Comienza un ciclo. Inicio de un ciclo que produce o reproduce un flujo de información.</a:t>
                      </a: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41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Documento. Representa un documento que ingres, se procesa, se produce o sale del procedimiento.</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69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Proceso.  Representa la ejecución de actividades u operaciones dentro del proceso, método o procedimiento.</a:t>
                      </a: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18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Decisión.  Indica un punto dentro del flujo en el que es posible seleccionar entre dos o más alternativas.</a:t>
                      </a: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380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a:ln>
                          <a:noFill/>
                        </a:ln>
                        <a:solidFill>
                          <a:schemeClr val="tx1"/>
                        </a:solidFill>
                        <a:effectLst/>
                        <a:latin typeface="Arial Narrow" pitchFamily="34"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a:ln>
                            <a:noFill/>
                          </a:ln>
                          <a:solidFill>
                            <a:schemeClr val="tx1"/>
                          </a:solidFill>
                          <a:effectLst/>
                          <a:latin typeface="Arial Narrow" pitchFamily="34" charset="0"/>
                        </a:rPr>
                        <a:t>Operaciones manuales. Constituye la realización de una operación o actividad en forma específicamente manual.</a:t>
                      </a:r>
                      <a:endParaRPr kumimoji="0" lang="es-ES" sz="1400" b="0" i="0" u="none" strike="noStrike" cap="none" normalizeH="0" baseline="0">
                        <a:ln>
                          <a:noFill/>
                        </a:ln>
                        <a:solidFill>
                          <a:schemeClr val="tx1"/>
                        </a:solidFill>
                        <a:effectLst/>
                        <a:latin typeface="Arial Narrow" pitchFamily="34"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4605" name="AutoShape 42"/>
          <p:cNvSpPr>
            <a:spLocks noChangeArrowheads="1"/>
          </p:cNvSpPr>
          <p:nvPr/>
        </p:nvSpPr>
        <p:spPr bwMode="auto">
          <a:xfrm>
            <a:off x="2057400" y="1828800"/>
            <a:ext cx="1066800" cy="533400"/>
          </a:xfrm>
          <a:prstGeom prst="flowChartInputOutpu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4606" name="Rectangle 44"/>
          <p:cNvSpPr>
            <a:spLocks noChangeArrowheads="1"/>
          </p:cNvSpPr>
          <p:nvPr/>
        </p:nvSpPr>
        <p:spPr bwMode="auto">
          <a:xfrm>
            <a:off x="1981200" y="4114800"/>
            <a:ext cx="1066800" cy="533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4607" name="Line 45"/>
          <p:cNvSpPr>
            <a:spLocks noChangeShapeType="1"/>
          </p:cNvSpPr>
          <p:nvPr/>
        </p:nvSpPr>
        <p:spPr bwMode="auto">
          <a:xfrm>
            <a:off x="1981200" y="3124200"/>
            <a:ext cx="990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08" name="Line 46"/>
          <p:cNvSpPr>
            <a:spLocks noChangeShapeType="1"/>
          </p:cNvSpPr>
          <p:nvPr/>
        </p:nvSpPr>
        <p:spPr bwMode="auto">
          <a:xfrm>
            <a:off x="2133600" y="26670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09" name="Line 47"/>
          <p:cNvSpPr>
            <a:spLocks noChangeShapeType="1"/>
          </p:cNvSpPr>
          <p:nvPr/>
        </p:nvSpPr>
        <p:spPr bwMode="auto">
          <a:xfrm flipV="1">
            <a:off x="2971800" y="2743200"/>
            <a:ext cx="0" cy="381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10" name="Line 48"/>
          <p:cNvSpPr>
            <a:spLocks noChangeShapeType="1"/>
          </p:cNvSpPr>
          <p:nvPr/>
        </p:nvSpPr>
        <p:spPr bwMode="auto">
          <a:xfrm flipV="1">
            <a:off x="1981200" y="2743200"/>
            <a:ext cx="0" cy="381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11" name="Line 49"/>
          <p:cNvSpPr>
            <a:spLocks noChangeShapeType="1"/>
          </p:cNvSpPr>
          <p:nvPr/>
        </p:nvSpPr>
        <p:spPr bwMode="auto">
          <a:xfrm flipH="1" flipV="1">
            <a:off x="2819400" y="2667000"/>
            <a:ext cx="152400" cy="76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12" name="Line 50"/>
          <p:cNvSpPr>
            <a:spLocks noChangeShapeType="1"/>
          </p:cNvSpPr>
          <p:nvPr/>
        </p:nvSpPr>
        <p:spPr bwMode="auto">
          <a:xfrm flipV="1">
            <a:off x="1981200" y="2667000"/>
            <a:ext cx="152400" cy="76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24613" name="AutoShape 51"/>
          <p:cNvSpPr>
            <a:spLocks noChangeArrowheads="1"/>
          </p:cNvSpPr>
          <p:nvPr/>
        </p:nvSpPr>
        <p:spPr bwMode="auto">
          <a:xfrm>
            <a:off x="1981200" y="3352800"/>
            <a:ext cx="990600" cy="609600"/>
          </a:xfrm>
          <a:prstGeom prst="flowChartDocumen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4614" name="AutoShape 52"/>
          <p:cNvSpPr>
            <a:spLocks noChangeArrowheads="1"/>
          </p:cNvSpPr>
          <p:nvPr/>
        </p:nvSpPr>
        <p:spPr bwMode="auto">
          <a:xfrm>
            <a:off x="1981200" y="4724400"/>
            <a:ext cx="1143000" cy="685800"/>
          </a:xfrm>
          <a:prstGeom prst="flowChartDecision">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
        <p:nvSpPr>
          <p:cNvPr id="24615" name="AutoShape 53"/>
          <p:cNvSpPr>
            <a:spLocks noChangeArrowheads="1"/>
          </p:cNvSpPr>
          <p:nvPr/>
        </p:nvSpPr>
        <p:spPr bwMode="auto">
          <a:xfrm>
            <a:off x="2057400" y="5562600"/>
            <a:ext cx="990600" cy="609600"/>
          </a:xfrm>
          <a:prstGeom prst="flowChartManualOperation">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VE"/>
          </a:p>
        </p:txBody>
      </p:sp>
    </p:spTree>
    <p:extLst>
      <p:ext uri="{BB962C8B-B14F-4D97-AF65-F5344CB8AC3E}">
        <p14:creationId xmlns:p14="http://schemas.microsoft.com/office/powerpoint/2010/main" val="403133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168F7DF4-89FB-4390-819E-26453D036F29}"/>
              </a:ext>
            </a:extLst>
          </p:cNvPr>
          <p:cNvSpPr>
            <a:spLocks noGrp="1"/>
          </p:cNvSpPr>
          <p:nvPr>
            <p:ph type="ftr" sz="quarter" idx="11"/>
          </p:nvPr>
        </p:nvSpPr>
        <p:spPr/>
        <p:txBody>
          <a:bodyPr/>
          <a:lstStyle/>
          <a:p>
            <a:pPr>
              <a:defRPr/>
            </a:pPr>
            <a:endParaRPr lang="es-ES"/>
          </a:p>
        </p:txBody>
      </p:sp>
      <p:pic>
        <p:nvPicPr>
          <p:cNvPr id="5122" name="Picture 2" descr="DIAGRAMACION ORGANIZACIÓN INDUSTRIAL - ppt video online descargar">
            <a:extLst>
              <a:ext uri="{FF2B5EF4-FFF2-40B4-BE49-F238E27FC236}">
                <a16:creationId xmlns:a16="http://schemas.microsoft.com/office/drawing/2014/main" id="{F44131B6-26DD-4BD7-B250-61A742C13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764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5" name="79 Grupo"/>
          <p:cNvGrpSpPr>
            <a:grpSpLocks/>
          </p:cNvGrpSpPr>
          <p:nvPr/>
        </p:nvGrpSpPr>
        <p:grpSpPr bwMode="auto">
          <a:xfrm>
            <a:off x="1090613" y="44450"/>
            <a:ext cx="4514850" cy="6832600"/>
            <a:chOff x="-25147" y="256364"/>
            <a:chExt cx="4910719" cy="7307559"/>
          </a:xfrm>
        </p:grpSpPr>
        <p:cxnSp>
          <p:nvCxnSpPr>
            <p:cNvPr id="5" name="4 Conector recto de flecha"/>
            <p:cNvCxnSpPr>
              <a:stCxn id="21" idx="2"/>
              <a:endCxn id="7" idx="0"/>
            </p:cNvCxnSpPr>
            <p:nvPr/>
          </p:nvCxnSpPr>
          <p:spPr>
            <a:xfrm flipH="1">
              <a:off x="1183539" y="818354"/>
              <a:ext cx="1726" cy="32428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5 Decisión"/>
            <p:cNvSpPr/>
            <p:nvPr/>
          </p:nvSpPr>
          <p:spPr>
            <a:xfrm>
              <a:off x="-25147" y="2181729"/>
              <a:ext cx="2455360" cy="1555233"/>
            </a:xfrm>
            <a:prstGeom prst="flowChartDecision">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¿Esta enchufada la lámpara?</a:t>
              </a:r>
            </a:p>
          </p:txBody>
        </p:sp>
        <p:sp>
          <p:nvSpPr>
            <p:cNvPr id="7" name="11 Rectángulo redondeado"/>
            <p:cNvSpPr/>
            <p:nvPr/>
          </p:nvSpPr>
          <p:spPr>
            <a:xfrm>
              <a:off x="323645" y="1142643"/>
              <a:ext cx="1719788" cy="753847"/>
            </a:xfrm>
            <a:prstGeom prst="roundRect">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La lámpara no funciona</a:t>
              </a:r>
            </a:p>
          </p:txBody>
        </p:sp>
        <p:cxnSp>
          <p:nvCxnSpPr>
            <p:cNvPr id="8" name="14 Conector recto de flecha"/>
            <p:cNvCxnSpPr>
              <a:stCxn id="7" idx="2"/>
              <a:endCxn id="6" idx="0"/>
            </p:cNvCxnSpPr>
            <p:nvPr/>
          </p:nvCxnSpPr>
          <p:spPr>
            <a:xfrm>
              <a:off x="1183539" y="1896490"/>
              <a:ext cx="18993" cy="28523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18 Rectángulo redondeado"/>
            <p:cNvSpPr/>
            <p:nvPr/>
          </p:nvSpPr>
          <p:spPr>
            <a:xfrm>
              <a:off x="3120890" y="2582423"/>
              <a:ext cx="1719788" cy="753847"/>
            </a:xfrm>
            <a:prstGeom prst="roundRect">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Enchufar la lámpara</a:t>
              </a:r>
            </a:p>
          </p:txBody>
        </p:sp>
        <p:cxnSp>
          <p:nvCxnSpPr>
            <p:cNvPr id="10" name="21 Conector recto de flecha"/>
            <p:cNvCxnSpPr>
              <a:stCxn id="6" idx="3"/>
              <a:endCxn id="9" idx="1"/>
            </p:cNvCxnSpPr>
            <p:nvPr/>
          </p:nvCxnSpPr>
          <p:spPr>
            <a:xfrm>
              <a:off x="2430212" y="2959346"/>
              <a:ext cx="690678"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25 Rectángulo"/>
            <p:cNvSpPr/>
            <p:nvPr/>
          </p:nvSpPr>
          <p:spPr>
            <a:xfrm>
              <a:off x="2350785" y="2489041"/>
              <a:ext cx="716578" cy="558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eaLnBrk="1" fontAlgn="auto" hangingPunct="1">
                <a:spcBef>
                  <a:spcPts val="0"/>
                </a:spcBef>
                <a:spcAft>
                  <a:spcPts val="0"/>
                </a:spcAft>
                <a:defRPr/>
              </a:pPr>
              <a:r>
                <a:rPr lang="es-CO" sz="2400" b="1" dirty="0">
                  <a:solidFill>
                    <a:srgbClr val="FF0000"/>
                  </a:solidFill>
                </a:rPr>
                <a:t>No</a:t>
              </a:r>
            </a:p>
          </p:txBody>
        </p:sp>
        <p:sp>
          <p:nvSpPr>
            <p:cNvPr id="12" name="26 Rectángulo"/>
            <p:cNvSpPr/>
            <p:nvPr/>
          </p:nvSpPr>
          <p:spPr>
            <a:xfrm>
              <a:off x="1167998" y="3721682"/>
              <a:ext cx="581897" cy="342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eaLnBrk="1" fontAlgn="auto" hangingPunct="1">
                <a:spcBef>
                  <a:spcPts val="0"/>
                </a:spcBef>
                <a:spcAft>
                  <a:spcPts val="0"/>
                </a:spcAft>
                <a:defRPr/>
              </a:pPr>
              <a:r>
                <a:rPr lang="es-CO" sz="1800" b="1" dirty="0">
                  <a:solidFill>
                    <a:srgbClr val="00B050"/>
                  </a:solidFill>
                </a:rPr>
                <a:t>Si</a:t>
              </a:r>
            </a:p>
          </p:txBody>
        </p:sp>
        <p:sp>
          <p:nvSpPr>
            <p:cNvPr id="13" name="27 Decisión"/>
            <p:cNvSpPr/>
            <p:nvPr/>
          </p:nvSpPr>
          <p:spPr>
            <a:xfrm>
              <a:off x="-25147" y="4107094"/>
              <a:ext cx="2455360" cy="1555233"/>
            </a:xfrm>
            <a:prstGeom prst="flowChartDecision">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¿Esta quemada la lámpara?</a:t>
              </a:r>
            </a:p>
          </p:txBody>
        </p:sp>
        <p:cxnSp>
          <p:nvCxnSpPr>
            <p:cNvPr id="14" name="28 Conector recto de flecha"/>
            <p:cNvCxnSpPr>
              <a:stCxn id="6" idx="2"/>
              <a:endCxn id="13" idx="0"/>
            </p:cNvCxnSpPr>
            <p:nvPr/>
          </p:nvCxnSpPr>
          <p:spPr>
            <a:xfrm>
              <a:off x="1202532" y="3736963"/>
              <a:ext cx="0" cy="3701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31 Rectángulo redondeado"/>
            <p:cNvSpPr/>
            <p:nvPr/>
          </p:nvSpPr>
          <p:spPr>
            <a:xfrm>
              <a:off x="3165784" y="4507788"/>
              <a:ext cx="1719788" cy="753847"/>
            </a:xfrm>
            <a:prstGeom prst="roundRect">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Cambiar bombilla</a:t>
              </a:r>
            </a:p>
          </p:txBody>
        </p:sp>
        <p:cxnSp>
          <p:nvCxnSpPr>
            <p:cNvPr id="16" name="32 Conector recto de flecha"/>
            <p:cNvCxnSpPr>
              <a:stCxn id="13" idx="3"/>
              <a:endCxn id="15" idx="1"/>
            </p:cNvCxnSpPr>
            <p:nvPr/>
          </p:nvCxnSpPr>
          <p:spPr>
            <a:xfrm>
              <a:off x="2430212" y="4884711"/>
              <a:ext cx="73557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36 Rectángulo"/>
            <p:cNvSpPr/>
            <p:nvPr/>
          </p:nvSpPr>
          <p:spPr>
            <a:xfrm>
              <a:off x="2466473" y="4388938"/>
              <a:ext cx="673411" cy="514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eaLnBrk="1" fontAlgn="auto" hangingPunct="1">
                <a:spcBef>
                  <a:spcPts val="0"/>
                </a:spcBef>
                <a:spcAft>
                  <a:spcPts val="0"/>
                </a:spcAft>
                <a:defRPr/>
              </a:pPr>
              <a:r>
                <a:rPr lang="es-CO" sz="2400" b="1" dirty="0">
                  <a:solidFill>
                    <a:srgbClr val="00B050"/>
                  </a:solidFill>
                </a:rPr>
                <a:t>Si</a:t>
              </a:r>
            </a:p>
          </p:txBody>
        </p:sp>
        <p:sp>
          <p:nvSpPr>
            <p:cNvPr id="18" name="37 Rectángulo"/>
            <p:cNvSpPr/>
            <p:nvPr/>
          </p:nvSpPr>
          <p:spPr>
            <a:xfrm>
              <a:off x="1219799" y="5647048"/>
              <a:ext cx="823634" cy="472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eaLnBrk="1" fontAlgn="auto" hangingPunct="1">
                <a:spcBef>
                  <a:spcPts val="0"/>
                </a:spcBef>
                <a:spcAft>
                  <a:spcPts val="0"/>
                </a:spcAft>
                <a:defRPr/>
              </a:pPr>
              <a:r>
                <a:rPr lang="es-CO" sz="1800" b="1" dirty="0">
                  <a:solidFill>
                    <a:srgbClr val="FF0000"/>
                  </a:solidFill>
                </a:rPr>
                <a:t>No</a:t>
              </a:r>
            </a:p>
          </p:txBody>
        </p:sp>
        <p:sp>
          <p:nvSpPr>
            <p:cNvPr id="19" name="47 Rectángulo redondeado"/>
            <p:cNvSpPr/>
            <p:nvPr/>
          </p:nvSpPr>
          <p:spPr>
            <a:xfrm>
              <a:off x="334005" y="6032460"/>
              <a:ext cx="1719788" cy="753847"/>
            </a:xfrm>
            <a:prstGeom prst="roundRect">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Comprar nueva lámpara</a:t>
              </a:r>
            </a:p>
          </p:txBody>
        </p:sp>
        <p:cxnSp>
          <p:nvCxnSpPr>
            <p:cNvPr id="20" name="48 Conector recto de flecha"/>
            <p:cNvCxnSpPr>
              <a:stCxn id="13" idx="2"/>
              <a:endCxn id="19" idx="0"/>
            </p:cNvCxnSpPr>
            <p:nvPr/>
          </p:nvCxnSpPr>
          <p:spPr>
            <a:xfrm flipH="1">
              <a:off x="1193899" y="5662328"/>
              <a:ext cx="8633" cy="3701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54 Terminador"/>
            <p:cNvSpPr/>
            <p:nvPr/>
          </p:nvSpPr>
          <p:spPr>
            <a:xfrm>
              <a:off x="390986" y="256364"/>
              <a:ext cx="1590286" cy="561990"/>
            </a:xfrm>
            <a:prstGeom prst="flowChartTerminator">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Inicio</a:t>
              </a:r>
            </a:p>
          </p:txBody>
        </p:sp>
        <p:sp>
          <p:nvSpPr>
            <p:cNvPr id="22" name="57 Terminador"/>
            <p:cNvSpPr/>
            <p:nvPr/>
          </p:nvSpPr>
          <p:spPr>
            <a:xfrm>
              <a:off x="389260" y="7001934"/>
              <a:ext cx="1590285" cy="561989"/>
            </a:xfrm>
            <a:prstGeom prst="flowChartTerminator">
              <a:avLst/>
            </a:prstGeom>
            <a:solidFill>
              <a:schemeClr val="accent3">
                <a:lumMod val="20000"/>
                <a:lumOff val="80000"/>
              </a:schemeClr>
            </a:solidFill>
            <a:ln w="127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eaLnBrk="1" fontAlgn="auto" hangingPunct="1">
                <a:spcBef>
                  <a:spcPts val="0"/>
                </a:spcBef>
                <a:spcAft>
                  <a:spcPts val="0"/>
                </a:spcAft>
                <a:defRPr/>
              </a:pPr>
              <a:r>
                <a:rPr lang="es-CO" sz="1400" b="1" dirty="0">
                  <a:solidFill>
                    <a:sysClr val="windowText" lastClr="000000"/>
                  </a:solidFill>
                </a:rPr>
                <a:t>Fin</a:t>
              </a:r>
            </a:p>
          </p:txBody>
        </p:sp>
        <p:cxnSp>
          <p:nvCxnSpPr>
            <p:cNvPr id="23" name="58 Conector recto de flecha"/>
            <p:cNvCxnSpPr>
              <a:stCxn id="19" idx="2"/>
              <a:endCxn id="22" idx="0"/>
            </p:cNvCxnSpPr>
            <p:nvPr/>
          </p:nvCxnSpPr>
          <p:spPr>
            <a:xfrm flipH="1">
              <a:off x="1183539" y="6786306"/>
              <a:ext cx="10360" cy="2156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8436" name="39 Rectángulo"/>
          <p:cNvSpPr>
            <a:spLocks noChangeArrowheads="1"/>
          </p:cNvSpPr>
          <p:nvPr/>
        </p:nvSpPr>
        <p:spPr bwMode="auto">
          <a:xfrm>
            <a:off x="3603625" y="569913"/>
            <a:ext cx="4710113" cy="523875"/>
          </a:xfrm>
          <a:prstGeom prst="rect">
            <a:avLst/>
          </a:prstGeom>
          <a:noFill/>
          <a:ln w="9525">
            <a:noFill/>
            <a:miter lim="800000"/>
            <a:headEnd/>
            <a:tailEnd/>
          </a:ln>
        </p:spPr>
        <p:txBody>
          <a:bodyPr wrap="none">
            <a:spAutoFit/>
          </a:bodyPr>
          <a:lstStyle/>
          <a:p>
            <a:pPr eaLnBrk="1" hangingPunct="1"/>
            <a:r>
              <a:rPr lang="es-CO" sz="2800" b="1">
                <a:solidFill>
                  <a:srgbClr val="FF0000"/>
                </a:solidFill>
                <a:latin typeface="Book Antiqua" pitchFamily="18" charset="0"/>
              </a:rPr>
              <a:t>Ejemplo Diagrama de Flujo</a:t>
            </a:r>
            <a:endParaRPr lang="es-CO" sz="2800">
              <a:solidFill>
                <a:srgbClr val="FF0000"/>
              </a:solidFill>
              <a:latin typeface="Book Antiqua" pitchFamily="18" charset="0"/>
            </a:endParaRPr>
          </a:p>
        </p:txBody>
      </p:sp>
    </p:spTree>
  </p:cSld>
  <p:clrMapOvr>
    <a:masterClrMapping/>
  </p:clrMapOvr>
  <p:transition spd="slow">
    <p:dissolve/>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0"/>
            <a:ext cx="7772400" cy="533400"/>
          </a:xfrm>
        </p:spPr>
        <p:txBody>
          <a:bodyPr/>
          <a:lstStyle/>
          <a:p>
            <a:pPr eaLnBrk="1" hangingPunct="1"/>
            <a:r>
              <a:rPr lang="es-MX" sz="2400">
                <a:latin typeface="Arial Black" pitchFamily="34" charset="0"/>
              </a:rPr>
              <a:t>DIAGRAMA DE BLOQUE</a:t>
            </a:r>
            <a:endParaRPr lang="es-ES" sz="2400">
              <a:latin typeface="Arial Black" pitchFamily="34" charset="0"/>
            </a:endParaRPr>
          </a:p>
        </p:txBody>
      </p:sp>
      <p:grpSp>
        <p:nvGrpSpPr>
          <p:cNvPr id="2" name="Group 100"/>
          <p:cNvGrpSpPr>
            <a:grpSpLocks/>
          </p:cNvGrpSpPr>
          <p:nvPr/>
        </p:nvGrpSpPr>
        <p:grpSpPr bwMode="auto">
          <a:xfrm>
            <a:off x="304800" y="533400"/>
            <a:ext cx="8610600" cy="6172200"/>
            <a:chOff x="192" y="336"/>
            <a:chExt cx="5424" cy="3888"/>
          </a:xfrm>
        </p:grpSpPr>
        <p:sp>
          <p:nvSpPr>
            <p:cNvPr id="33796" name="Rectangle 6"/>
            <p:cNvSpPr>
              <a:spLocks noChangeArrowheads="1"/>
            </p:cNvSpPr>
            <p:nvPr/>
          </p:nvSpPr>
          <p:spPr bwMode="auto">
            <a:xfrm>
              <a:off x="3680" y="3958"/>
              <a:ext cx="193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800" b="1">
                  <a:latin typeface="Arial Narrow" pitchFamily="34" charset="0"/>
                </a:rPr>
                <a:t>FECHA DE ELABORACIÓN</a:t>
              </a:r>
              <a:endParaRPr lang="es-ES" sz="800" b="1">
                <a:latin typeface="Arial Narrow" pitchFamily="34" charset="0"/>
              </a:endParaRPr>
            </a:p>
          </p:txBody>
        </p:sp>
        <p:sp>
          <p:nvSpPr>
            <p:cNvPr id="33797" name="Rectangle 7"/>
            <p:cNvSpPr>
              <a:spLocks noChangeArrowheads="1"/>
            </p:cNvSpPr>
            <p:nvPr/>
          </p:nvSpPr>
          <p:spPr bwMode="auto">
            <a:xfrm>
              <a:off x="1827" y="3958"/>
              <a:ext cx="1853"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800" b="1">
                  <a:latin typeface="Arial Narrow" pitchFamily="34" charset="0"/>
                </a:rPr>
                <a:t>AUTORIZÓ</a:t>
              </a:r>
              <a:endParaRPr lang="es-ES" sz="800" b="1">
                <a:latin typeface="Arial Narrow" pitchFamily="34" charset="0"/>
              </a:endParaRPr>
            </a:p>
          </p:txBody>
        </p:sp>
        <p:sp>
          <p:nvSpPr>
            <p:cNvPr id="33798" name="Rectangle 8"/>
            <p:cNvSpPr>
              <a:spLocks noChangeArrowheads="1"/>
            </p:cNvSpPr>
            <p:nvPr/>
          </p:nvSpPr>
          <p:spPr bwMode="auto">
            <a:xfrm>
              <a:off x="192" y="3958"/>
              <a:ext cx="163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800" b="1">
                  <a:latin typeface="Arial Narrow" pitchFamily="34" charset="0"/>
                </a:rPr>
                <a:t>FORMULÓ</a:t>
              </a:r>
              <a:endParaRPr lang="es-ES" sz="800" b="1">
                <a:latin typeface="Arial Narrow" pitchFamily="34" charset="0"/>
              </a:endParaRPr>
            </a:p>
          </p:txBody>
        </p:sp>
        <p:sp>
          <p:nvSpPr>
            <p:cNvPr id="33799" name="Rectangle 9"/>
            <p:cNvSpPr>
              <a:spLocks noChangeArrowheads="1"/>
            </p:cNvSpPr>
            <p:nvPr/>
          </p:nvSpPr>
          <p:spPr bwMode="auto">
            <a:xfrm>
              <a:off x="192" y="535"/>
              <a:ext cx="5424" cy="1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latin typeface="Arial Narrow" pitchFamily="34" charset="0"/>
                </a:rPr>
                <a:t>PROCEDIMIENTO DE ADQUISICIÓN  DE MATERIALES</a:t>
              </a:r>
              <a:endParaRPr lang="es-ES" sz="800" b="1">
                <a:latin typeface="Arial Narrow" pitchFamily="34" charset="0"/>
              </a:endParaRPr>
            </a:p>
          </p:txBody>
        </p:sp>
        <p:sp>
          <p:nvSpPr>
            <p:cNvPr id="33800" name="Rectangle 10"/>
            <p:cNvSpPr>
              <a:spLocks noChangeArrowheads="1"/>
            </p:cNvSpPr>
            <p:nvPr/>
          </p:nvSpPr>
          <p:spPr bwMode="auto">
            <a:xfrm>
              <a:off x="192" y="336"/>
              <a:ext cx="5424" cy="21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latin typeface="Arial Narrow" pitchFamily="34" charset="0"/>
                </a:rPr>
                <a:t>DIRECCIÓN GENERAL DE PROVEEDURIA Y SERVICIOS GENERALES</a:t>
              </a:r>
              <a:endParaRPr lang="es-ES" sz="1200" b="1">
                <a:latin typeface="Arial Narrow" pitchFamily="34" charset="0"/>
              </a:endParaRPr>
            </a:p>
          </p:txBody>
        </p:sp>
        <p:sp>
          <p:nvSpPr>
            <p:cNvPr id="33801" name="Line 11"/>
            <p:cNvSpPr>
              <a:spLocks noChangeShapeType="1"/>
            </p:cNvSpPr>
            <p:nvPr/>
          </p:nvSpPr>
          <p:spPr bwMode="auto">
            <a:xfrm>
              <a:off x="192" y="336"/>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2" name="Line 12"/>
            <p:cNvSpPr>
              <a:spLocks noChangeShapeType="1"/>
            </p:cNvSpPr>
            <p:nvPr/>
          </p:nvSpPr>
          <p:spPr bwMode="auto">
            <a:xfrm>
              <a:off x="192" y="486"/>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3" name="Line 13"/>
            <p:cNvSpPr>
              <a:spLocks noChangeShapeType="1"/>
            </p:cNvSpPr>
            <p:nvPr/>
          </p:nvSpPr>
          <p:spPr bwMode="auto">
            <a:xfrm>
              <a:off x="192" y="685"/>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4" name="Line 14"/>
            <p:cNvSpPr>
              <a:spLocks noChangeShapeType="1"/>
            </p:cNvSpPr>
            <p:nvPr/>
          </p:nvSpPr>
          <p:spPr bwMode="auto">
            <a:xfrm>
              <a:off x="192" y="3958"/>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5" name="Line 15"/>
            <p:cNvSpPr>
              <a:spLocks noChangeShapeType="1"/>
            </p:cNvSpPr>
            <p:nvPr/>
          </p:nvSpPr>
          <p:spPr bwMode="auto">
            <a:xfrm>
              <a:off x="192" y="4224"/>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6" name="Line 16"/>
            <p:cNvSpPr>
              <a:spLocks noChangeShapeType="1"/>
            </p:cNvSpPr>
            <p:nvPr/>
          </p:nvSpPr>
          <p:spPr bwMode="auto">
            <a:xfrm>
              <a:off x="192" y="336"/>
              <a:ext cx="0" cy="3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7" name="Line 17"/>
            <p:cNvSpPr>
              <a:spLocks noChangeShapeType="1"/>
            </p:cNvSpPr>
            <p:nvPr/>
          </p:nvSpPr>
          <p:spPr bwMode="auto">
            <a:xfrm>
              <a:off x="5616" y="336"/>
              <a:ext cx="0" cy="3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8" name="Line 18"/>
            <p:cNvSpPr>
              <a:spLocks noChangeShapeType="1"/>
            </p:cNvSpPr>
            <p:nvPr/>
          </p:nvSpPr>
          <p:spPr bwMode="auto">
            <a:xfrm>
              <a:off x="1827" y="3958"/>
              <a:ext cx="0" cy="26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09" name="Line 19"/>
            <p:cNvSpPr>
              <a:spLocks noChangeShapeType="1"/>
            </p:cNvSpPr>
            <p:nvPr/>
          </p:nvSpPr>
          <p:spPr bwMode="auto">
            <a:xfrm>
              <a:off x="3680" y="3958"/>
              <a:ext cx="0" cy="26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grpSp>
          <p:nvGrpSpPr>
            <p:cNvPr id="33810" name="Group 99"/>
            <p:cNvGrpSpPr>
              <a:grpSpLocks/>
            </p:cNvGrpSpPr>
            <p:nvPr/>
          </p:nvGrpSpPr>
          <p:grpSpPr bwMode="auto">
            <a:xfrm>
              <a:off x="288" y="768"/>
              <a:ext cx="4980" cy="3175"/>
              <a:chOff x="288" y="768"/>
              <a:chExt cx="4980" cy="3175"/>
            </a:xfrm>
          </p:grpSpPr>
          <p:sp>
            <p:nvSpPr>
              <p:cNvPr id="33811" name="Rectangle 21"/>
              <p:cNvSpPr>
                <a:spLocks noChangeArrowheads="1"/>
              </p:cNvSpPr>
              <p:nvPr/>
            </p:nvSpPr>
            <p:spPr bwMode="auto">
              <a:xfrm>
                <a:off x="336" y="1152"/>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Pide material mediante solicitud de material</a:t>
                </a:r>
                <a:endParaRPr lang="es-ES" sz="800">
                  <a:latin typeface="Arial Narrow" pitchFamily="34" charset="0"/>
                </a:endParaRPr>
              </a:p>
            </p:txBody>
          </p:sp>
          <p:sp>
            <p:nvSpPr>
              <p:cNvPr id="33812" name="Line 23"/>
              <p:cNvSpPr>
                <a:spLocks noChangeShapeType="1"/>
              </p:cNvSpPr>
              <p:nvPr/>
            </p:nvSpPr>
            <p:spPr bwMode="auto">
              <a:xfrm>
                <a:off x="2880" y="960"/>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13" name="Line 24"/>
              <p:cNvSpPr>
                <a:spLocks noChangeShapeType="1"/>
              </p:cNvSpPr>
              <p:nvPr/>
            </p:nvSpPr>
            <p:spPr bwMode="auto">
              <a:xfrm>
                <a:off x="624" y="960"/>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14" name="Line 25"/>
              <p:cNvSpPr>
                <a:spLocks noChangeShapeType="1"/>
              </p:cNvSpPr>
              <p:nvPr/>
            </p:nvSpPr>
            <p:spPr bwMode="auto">
              <a:xfrm>
                <a:off x="1776" y="2160"/>
                <a:ext cx="3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15" name="Line 27"/>
              <p:cNvSpPr>
                <a:spLocks noChangeShapeType="1"/>
              </p:cNvSpPr>
              <p:nvPr/>
            </p:nvSpPr>
            <p:spPr bwMode="auto">
              <a:xfrm>
                <a:off x="3168" y="3168"/>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16" name="AutoShape 28"/>
              <p:cNvSpPr>
                <a:spLocks noChangeArrowheads="1"/>
              </p:cNvSpPr>
              <p:nvPr/>
            </p:nvSpPr>
            <p:spPr bwMode="auto">
              <a:xfrm>
                <a:off x="336" y="816"/>
                <a:ext cx="576" cy="149"/>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Departamento solicitante</a:t>
                </a:r>
                <a:endParaRPr lang="es-ES" sz="800">
                  <a:latin typeface="Arial Narrow" pitchFamily="34" charset="0"/>
                </a:endParaRPr>
              </a:p>
            </p:txBody>
          </p:sp>
          <p:sp>
            <p:nvSpPr>
              <p:cNvPr id="33817" name="Rectangle 29"/>
              <p:cNvSpPr>
                <a:spLocks noChangeArrowheads="1"/>
              </p:cNvSpPr>
              <p:nvPr/>
            </p:nvSpPr>
            <p:spPr bwMode="auto">
              <a:xfrm>
                <a:off x="336" y="2544"/>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Soicita material mediante requ-isición de compra</a:t>
                </a:r>
                <a:endParaRPr lang="es-ES" sz="800">
                  <a:latin typeface="Arial Narrow" pitchFamily="34" charset="0"/>
                </a:endParaRPr>
              </a:p>
            </p:txBody>
          </p:sp>
          <p:sp>
            <p:nvSpPr>
              <p:cNvPr id="33818" name="Rectangle 30"/>
              <p:cNvSpPr>
                <a:spLocks noChangeArrowheads="1"/>
              </p:cNvSpPr>
              <p:nvPr/>
            </p:nvSpPr>
            <p:spPr bwMode="auto">
              <a:xfrm>
                <a:off x="288" y="3408"/>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Pide material mediante orden de compra</a:t>
                </a:r>
                <a:endParaRPr lang="es-ES" sz="800">
                  <a:latin typeface="Arial Narrow" pitchFamily="34" charset="0"/>
                </a:endParaRPr>
              </a:p>
            </p:txBody>
          </p:sp>
          <p:sp>
            <p:nvSpPr>
              <p:cNvPr id="33819" name="Rectangle 31"/>
              <p:cNvSpPr>
                <a:spLocks noChangeArrowheads="1"/>
              </p:cNvSpPr>
              <p:nvPr/>
            </p:nvSpPr>
            <p:spPr bwMode="auto">
              <a:xfrm>
                <a:off x="2592" y="3552"/>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Utiliza material</a:t>
                </a:r>
                <a:endParaRPr lang="es-ES" sz="800">
                  <a:latin typeface="Arial Narrow" pitchFamily="34" charset="0"/>
                </a:endParaRPr>
              </a:p>
            </p:txBody>
          </p:sp>
          <p:sp>
            <p:nvSpPr>
              <p:cNvPr id="33820" name="Rectangle 32"/>
              <p:cNvSpPr>
                <a:spLocks noChangeArrowheads="1"/>
              </p:cNvSpPr>
              <p:nvPr/>
            </p:nvSpPr>
            <p:spPr bwMode="auto">
              <a:xfrm>
                <a:off x="4752" y="1536"/>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Comunica deficiencia al proveedor</a:t>
                </a:r>
                <a:endParaRPr lang="es-ES" sz="800">
                  <a:latin typeface="Arial Narrow" pitchFamily="34" charset="0"/>
                </a:endParaRPr>
              </a:p>
            </p:txBody>
          </p:sp>
          <p:sp>
            <p:nvSpPr>
              <p:cNvPr id="33821" name="Rectangle 33"/>
              <p:cNvSpPr>
                <a:spLocks noChangeArrowheads="1"/>
              </p:cNvSpPr>
              <p:nvPr/>
            </p:nvSpPr>
            <p:spPr bwMode="auto">
              <a:xfrm>
                <a:off x="1248" y="3216"/>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Surte material</a:t>
                </a:r>
                <a:endParaRPr lang="es-ES" sz="800">
                  <a:latin typeface="Arial Narrow" pitchFamily="34" charset="0"/>
                </a:endParaRPr>
              </a:p>
            </p:txBody>
          </p:sp>
          <p:sp>
            <p:nvSpPr>
              <p:cNvPr id="33822" name="Rectangle 34"/>
              <p:cNvSpPr>
                <a:spLocks noChangeArrowheads="1"/>
              </p:cNvSpPr>
              <p:nvPr/>
            </p:nvSpPr>
            <p:spPr bwMode="auto">
              <a:xfrm>
                <a:off x="1248" y="2016"/>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Surte material</a:t>
                </a:r>
                <a:endParaRPr lang="es-ES" sz="800">
                  <a:latin typeface="Arial Narrow" pitchFamily="34" charset="0"/>
                </a:endParaRPr>
              </a:p>
            </p:txBody>
          </p:sp>
          <p:sp>
            <p:nvSpPr>
              <p:cNvPr id="33823" name="Rectangle 35"/>
              <p:cNvSpPr>
                <a:spLocks noChangeArrowheads="1"/>
              </p:cNvSpPr>
              <p:nvPr/>
            </p:nvSpPr>
            <p:spPr bwMode="auto">
              <a:xfrm>
                <a:off x="2640" y="2112"/>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Surte material</a:t>
                </a:r>
                <a:endParaRPr lang="es-ES" sz="800">
                  <a:latin typeface="Arial Narrow" pitchFamily="34" charset="0"/>
                </a:endParaRPr>
              </a:p>
            </p:txBody>
          </p:sp>
          <p:sp>
            <p:nvSpPr>
              <p:cNvPr id="33824" name="AutoShape 36"/>
              <p:cNvSpPr>
                <a:spLocks noChangeArrowheads="1"/>
              </p:cNvSpPr>
              <p:nvPr/>
            </p:nvSpPr>
            <p:spPr bwMode="auto">
              <a:xfrm>
                <a:off x="3648" y="3648"/>
                <a:ext cx="576" cy="150"/>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FIN</a:t>
                </a:r>
                <a:endParaRPr lang="es-ES" sz="800">
                  <a:latin typeface="Arial Narrow" pitchFamily="34" charset="0"/>
                </a:endParaRPr>
              </a:p>
            </p:txBody>
          </p:sp>
          <p:sp>
            <p:nvSpPr>
              <p:cNvPr id="33825" name="AutoShape 37"/>
              <p:cNvSpPr>
                <a:spLocks noChangeArrowheads="1"/>
              </p:cNvSpPr>
              <p:nvPr/>
            </p:nvSpPr>
            <p:spPr bwMode="auto">
              <a:xfrm>
                <a:off x="2592" y="2640"/>
                <a:ext cx="576" cy="150"/>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Departamento solicitante</a:t>
                </a:r>
                <a:endParaRPr lang="es-ES" sz="800">
                  <a:latin typeface="Arial Narrow" pitchFamily="34" charset="0"/>
                </a:endParaRPr>
              </a:p>
            </p:txBody>
          </p:sp>
          <p:sp>
            <p:nvSpPr>
              <p:cNvPr id="33826" name="AutoShape 38"/>
              <p:cNvSpPr>
                <a:spLocks noChangeArrowheads="1"/>
              </p:cNvSpPr>
              <p:nvPr/>
            </p:nvSpPr>
            <p:spPr bwMode="auto">
              <a:xfrm>
                <a:off x="2592" y="1152"/>
                <a:ext cx="576" cy="150"/>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Almacén </a:t>
                </a:r>
                <a:endParaRPr lang="es-ES" sz="800">
                  <a:latin typeface="Arial Narrow" pitchFamily="34" charset="0"/>
                </a:endParaRPr>
              </a:p>
            </p:txBody>
          </p:sp>
          <p:sp>
            <p:nvSpPr>
              <p:cNvPr id="33827" name="AutoShape 39"/>
              <p:cNvSpPr>
                <a:spLocks noChangeArrowheads="1"/>
              </p:cNvSpPr>
              <p:nvPr/>
            </p:nvSpPr>
            <p:spPr bwMode="auto">
              <a:xfrm>
                <a:off x="1200" y="2880"/>
                <a:ext cx="576" cy="150"/>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Proveedor </a:t>
                </a:r>
                <a:endParaRPr lang="es-ES" sz="800">
                  <a:latin typeface="Arial Narrow" pitchFamily="34" charset="0"/>
                </a:endParaRPr>
              </a:p>
            </p:txBody>
          </p:sp>
          <p:sp>
            <p:nvSpPr>
              <p:cNvPr id="33828" name="AutoShape 40"/>
              <p:cNvSpPr>
                <a:spLocks noChangeArrowheads="1"/>
              </p:cNvSpPr>
              <p:nvPr/>
            </p:nvSpPr>
            <p:spPr bwMode="auto">
              <a:xfrm>
                <a:off x="288" y="3072"/>
                <a:ext cx="576" cy="149"/>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Departamento de compras</a:t>
                </a:r>
                <a:endParaRPr lang="es-ES" sz="800">
                  <a:latin typeface="Arial Narrow" pitchFamily="34" charset="0"/>
                </a:endParaRPr>
              </a:p>
            </p:txBody>
          </p:sp>
          <p:sp>
            <p:nvSpPr>
              <p:cNvPr id="33829" name="AutoShape 41"/>
              <p:cNvSpPr>
                <a:spLocks noChangeArrowheads="1"/>
              </p:cNvSpPr>
              <p:nvPr/>
            </p:nvSpPr>
            <p:spPr bwMode="auto">
              <a:xfrm>
                <a:off x="336" y="1632"/>
                <a:ext cx="576" cy="149"/>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Almacén </a:t>
                </a:r>
                <a:endParaRPr lang="es-ES" sz="800">
                  <a:latin typeface="Arial Narrow" pitchFamily="34" charset="0"/>
                </a:endParaRPr>
              </a:p>
            </p:txBody>
          </p:sp>
          <p:sp>
            <p:nvSpPr>
              <p:cNvPr id="33830" name="AutoShape 42"/>
              <p:cNvSpPr>
                <a:spLocks noChangeArrowheads="1"/>
              </p:cNvSpPr>
              <p:nvPr/>
            </p:nvSpPr>
            <p:spPr bwMode="auto">
              <a:xfrm>
                <a:off x="2544" y="1488"/>
                <a:ext cx="624" cy="398"/>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¿Material requerido?</a:t>
                </a:r>
                <a:endParaRPr lang="es-ES" sz="800">
                  <a:latin typeface="Arial Narrow" pitchFamily="34" charset="0"/>
                </a:endParaRPr>
              </a:p>
            </p:txBody>
          </p:sp>
          <p:sp>
            <p:nvSpPr>
              <p:cNvPr id="33831" name="AutoShape 43"/>
              <p:cNvSpPr>
                <a:spLocks noChangeArrowheads="1"/>
              </p:cNvSpPr>
              <p:nvPr/>
            </p:nvSpPr>
            <p:spPr bwMode="auto">
              <a:xfrm>
                <a:off x="3648" y="1488"/>
                <a:ext cx="624" cy="399"/>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¿Origen del materia?l</a:t>
                </a:r>
                <a:endParaRPr lang="es-ES" sz="800">
                  <a:latin typeface="Arial Narrow" pitchFamily="34" charset="0"/>
                </a:endParaRPr>
              </a:p>
            </p:txBody>
          </p:sp>
          <p:sp>
            <p:nvSpPr>
              <p:cNvPr id="33832" name="AutoShape 44"/>
              <p:cNvSpPr>
                <a:spLocks noChangeArrowheads="1"/>
              </p:cNvSpPr>
              <p:nvPr/>
            </p:nvSpPr>
            <p:spPr bwMode="auto">
              <a:xfrm>
                <a:off x="2544" y="2976"/>
                <a:ext cx="624" cy="399"/>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¿Material requerido?</a:t>
                </a:r>
                <a:endParaRPr lang="es-ES" sz="800">
                  <a:latin typeface="Arial Narrow" pitchFamily="34" charset="0"/>
                </a:endParaRPr>
              </a:p>
            </p:txBody>
          </p:sp>
          <p:sp>
            <p:nvSpPr>
              <p:cNvPr id="33833" name="Line 46"/>
              <p:cNvSpPr>
                <a:spLocks noChangeShapeType="1"/>
              </p:cNvSpPr>
              <p:nvPr/>
            </p:nvSpPr>
            <p:spPr bwMode="auto">
              <a:xfrm>
                <a:off x="1056" y="2544"/>
                <a:ext cx="0" cy="10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34" name="Oval 48"/>
              <p:cNvSpPr>
                <a:spLocks noChangeArrowheads="1"/>
              </p:cNvSpPr>
              <p:nvPr/>
            </p:nvSpPr>
            <p:spPr bwMode="auto">
              <a:xfrm>
                <a:off x="1392" y="3744"/>
                <a:ext cx="192" cy="199"/>
              </a:xfrm>
              <a:prstGeom prst="ellipse">
                <a:avLst/>
              </a:prstGeom>
              <a:solidFill>
                <a:srgbClr val="C0C0C0"/>
              </a:solidFill>
              <a:ln w="9525">
                <a:solidFill>
                  <a:schemeClr val="tx1"/>
                </a:solidFill>
                <a:round/>
                <a:headEnd/>
                <a:tailEnd/>
              </a:ln>
            </p:spPr>
            <p:txBody>
              <a:bodyPr wrap="none" anchor="ctr"/>
              <a:lstStyle/>
              <a:p>
                <a:pPr algn="ctr" eaLnBrk="0" hangingPunct="0"/>
                <a:r>
                  <a:rPr lang="es-MX" sz="800">
                    <a:latin typeface="Arial Narrow" pitchFamily="34" charset="0"/>
                  </a:rPr>
                  <a:t>B</a:t>
                </a:r>
                <a:endParaRPr lang="es-ES" sz="800">
                  <a:latin typeface="Arial Narrow" pitchFamily="34" charset="0"/>
                </a:endParaRPr>
              </a:p>
            </p:txBody>
          </p:sp>
          <p:sp>
            <p:nvSpPr>
              <p:cNvPr id="33835" name="Line 49"/>
              <p:cNvSpPr>
                <a:spLocks noChangeShapeType="1"/>
              </p:cNvSpPr>
              <p:nvPr/>
            </p:nvSpPr>
            <p:spPr bwMode="auto">
              <a:xfrm>
                <a:off x="3120" y="3696"/>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36" name="Line 56"/>
              <p:cNvSpPr>
                <a:spLocks noChangeShapeType="1"/>
              </p:cNvSpPr>
              <p:nvPr/>
            </p:nvSpPr>
            <p:spPr bwMode="auto">
              <a:xfrm>
                <a:off x="864" y="2160"/>
                <a:ext cx="38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37" name="Line 57"/>
              <p:cNvSpPr>
                <a:spLocks noChangeShapeType="1"/>
              </p:cNvSpPr>
              <p:nvPr/>
            </p:nvSpPr>
            <p:spPr bwMode="auto">
              <a:xfrm>
                <a:off x="2112" y="2736"/>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38" name="Line 58"/>
              <p:cNvSpPr>
                <a:spLocks noChangeShapeType="1"/>
              </p:cNvSpPr>
              <p:nvPr/>
            </p:nvSpPr>
            <p:spPr bwMode="auto">
              <a:xfrm>
                <a:off x="3168" y="1680"/>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39" name="Oval 59"/>
              <p:cNvSpPr>
                <a:spLocks noChangeArrowheads="1"/>
              </p:cNvSpPr>
              <p:nvPr/>
            </p:nvSpPr>
            <p:spPr bwMode="auto">
              <a:xfrm>
                <a:off x="1392" y="2448"/>
                <a:ext cx="192" cy="200"/>
              </a:xfrm>
              <a:prstGeom prst="ellipse">
                <a:avLst/>
              </a:prstGeom>
              <a:solidFill>
                <a:srgbClr val="C0C0C0"/>
              </a:solidFill>
              <a:ln w="9525">
                <a:solidFill>
                  <a:schemeClr val="tx1"/>
                </a:solidFill>
                <a:round/>
                <a:headEnd/>
                <a:tailEnd/>
              </a:ln>
            </p:spPr>
            <p:txBody>
              <a:bodyPr wrap="none" anchor="ctr"/>
              <a:lstStyle/>
              <a:p>
                <a:pPr algn="ctr" eaLnBrk="0" hangingPunct="0"/>
                <a:r>
                  <a:rPr lang="es-MX" sz="800">
                    <a:latin typeface="Arial Narrow" pitchFamily="34" charset="0"/>
                  </a:rPr>
                  <a:t>A</a:t>
                </a:r>
                <a:endParaRPr lang="es-ES" sz="800">
                  <a:latin typeface="Arial Narrow" pitchFamily="34" charset="0"/>
                </a:endParaRPr>
              </a:p>
            </p:txBody>
          </p:sp>
          <p:sp>
            <p:nvSpPr>
              <p:cNvPr id="33840" name="Oval 61"/>
              <p:cNvSpPr>
                <a:spLocks noChangeArrowheads="1"/>
              </p:cNvSpPr>
              <p:nvPr/>
            </p:nvSpPr>
            <p:spPr bwMode="auto">
              <a:xfrm>
                <a:off x="4896" y="3072"/>
                <a:ext cx="192" cy="199"/>
              </a:xfrm>
              <a:prstGeom prst="ellipse">
                <a:avLst/>
              </a:prstGeom>
              <a:solidFill>
                <a:srgbClr val="C0C0C0"/>
              </a:solidFill>
              <a:ln w="9525">
                <a:solidFill>
                  <a:schemeClr val="tx1"/>
                </a:solidFill>
                <a:round/>
                <a:headEnd/>
                <a:tailEnd/>
              </a:ln>
            </p:spPr>
            <p:txBody>
              <a:bodyPr wrap="none" anchor="ctr"/>
              <a:lstStyle/>
              <a:p>
                <a:pPr algn="ctr" eaLnBrk="0" hangingPunct="0"/>
                <a:r>
                  <a:rPr lang="es-MX" sz="800">
                    <a:latin typeface="Arial Narrow" pitchFamily="34" charset="0"/>
                  </a:rPr>
                  <a:t>B</a:t>
                </a:r>
                <a:endParaRPr lang="es-ES" sz="800">
                  <a:latin typeface="Arial Narrow" pitchFamily="34" charset="0"/>
                </a:endParaRPr>
              </a:p>
            </p:txBody>
          </p:sp>
          <p:sp>
            <p:nvSpPr>
              <p:cNvPr id="33841" name="Oval 62"/>
              <p:cNvSpPr>
                <a:spLocks noChangeArrowheads="1"/>
              </p:cNvSpPr>
              <p:nvPr/>
            </p:nvSpPr>
            <p:spPr bwMode="auto">
              <a:xfrm>
                <a:off x="4944" y="2112"/>
                <a:ext cx="192" cy="199"/>
              </a:xfrm>
              <a:prstGeom prst="ellipse">
                <a:avLst/>
              </a:prstGeom>
              <a:solidFill>
                <a:srgbClr val="C0C0C0"/>
              </a:solidFill>
              <a:ln w="9525">
                <a:solidFill>
                  <a:schemeClr val="tx1"/>
                </a:solidFill>
                <a:round/>
                <a:headEnd/>
                <a:tailEnd/>
              </a:ln>
            </p:spPr>
            <p:txBody>
              <a:bodyPr wrap="none" anchor="ctr"/>
              <a:lstStyle/>
              <a:p>
                <a:pPr algn="ctr" eaLnBrk="0" hangingPunct="0"/>
                <a:r>
                  <a:rPr lang="es-MX" sz="800">
                    <a:latin typeface="Arial Narrow" pitchFamily="34" charset="0"/>
                  </a:rPr>
                  <a:t>A</a:t>
                </a:r>
                <a:endParaRPr lang="es-ES" sz="800">
                  <a:latin typeface="Arial Narrow" pitchFamily="34" charset="0"/>
                </a:endParaRPr>
              </a:p>
            </p:txBody>
          </p:sp>
          <p:sp>
            <p:nvSpPr>
              <p:cNvPr id="33842" name="Line 64"/>
              <p:cNvSpPr>
                <a:spLocks noChangeShapeType="1"/>
              </p:cNvSpPr>
              <p:nvPr/>
            </p:nvSpPr>
            <p:spPr bwMode="auto">
              <a:xfrm>
                <a:off x="1056" y="2544"/>
                <a:ext cx="3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43" name="Line 67"/>
              <p:cNvSpPr>
                <a:spLocks noChangeShapeType="1"/>
              </p:cNvSpPr>
              <p:nvPr/>
            </p:nvSpPr>
            <p:spPr bwMode="auto">
              <a:xfrm>
                <a:off x="4272" y="1680"/>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44" name="Line 68"/>
              <p:cNvSpPr>
                <a:spLocks noChangeShapeType="1"/>
              </p:cNvSpPr>
              <p:nvPr/>
            </p:nvSpPr>
            <p:spPr bwMode="auto">
              <a:xfrm flipH="1">
                <a:off x="2880" y="2016"/>
                <a:ext cx="110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45" name="Rectangle 69"/>
              <p:cNvSpPr>
                <a:spLocks noChangeArrowheads="1"/>
              </p:cNvSpPr>
              <p:nvPr/>
            </p:nvSpPr>
            <p:spPr bwMode="auto">
              <a:xfrm>
                <a:off x="3648" y="3024"/>
                <a:ext cx="516" cy="317"/>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800">
                    <a:latin typeface="Arial Narrow" pitchFamily="34" charset="0"/>
                  </a:rPr>
                  <a:t>Comunica deficiencia al almacén</a:t>
                </a:r>
                <a:endParaRPr lang="es-ES" sz="800">
                  <a:latin typeface="Arial Narrow" pitchFamily="34" charset="0"/>
                </a:endParaRPr>
              </a:p>
            </p:txBody>
          </p:sp>
          <p:sp>
            <p:nvSpPr>
              <p:cNvPr id="33846" name="Line 70"/>
              <p:cNvSpPr>
                <a:spLocks noChangeShapeType="1"/>
              </p:cNvSpPr>
              <p:nvPr/>
            </p:nvSpPr>
            <p:spPr bwMode="auto">
              <a:xfrm>
                <a:off x="816" y="3552"/>
                <a:ext cx="2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47" name="Line 72"/>
              <p:cNvSpPr>
                <a:spLocks noChangeShapeType="1"/>
              </p:cNvSpPr>
              <p:nvPr/>
            </p:nvSpPr>
            <p:spPr bwMode="auto">
              <a:xfrm>
                <a:off x="2880" y="1296"/>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48" name="Oval 74"/>
              <p:cNvSpPr>
                <a:spLocks noChangeArrowheads="1"/>
              </p:cNvSpPr>
              <p:nvPr/>
            </p:nvSpPr>
            <p:spPr bwMode="auto">
              <a:xfrm>
                <a:off x="2784" y="768"/>
                <a:ext cx="192" cy="200"/>
              </a:xfrm>
              <a:prstGeom prst="ellipse">
                <a:avLst/>
              </a:prstGeom>
              <a:solidFill>
                <a:srgbClr val="C0C0C0"/>
              </a:solidFill>
              <a:ln w="9525">
                <a:solidFill>
                  <a:schemeClr val="tx1"/>
                </a:solidFill>
                <a:round/>
                <a:headEnd/>
                <a:tailEnd/>
              </a:ln>
            </p:spPr>
            <p:txBody>
              <a:bodyPr wrap="none" anchor="ctr"/>
              <a:lstStyle/>
              <a:p>
                <a:pPr algn="ctr" eaLnBrk="0" hangingPunct="0"/>
                <a:r>
                  <a:rPr lang="es-MX" sz="800">
                    <a:latin typeface="Arial Narrow" pitchFamily="34" charset="0"/>
                  </a:rPr>
                  <a:t>B</a:t>
                </a:r>
                <a:endParaRPr lang="es-ES" sz="800">
                  <a:latin typeface="Arial Narrow" pitchFamily="34" charset="0"/>
                </a:endParaRPr>
              </a:p>
            </p:txBody>
          </p:sp>
          <p:sp>
            <p:nvSpPr>
              <p:cNvPr id="33849" name="Line 75"/>
              <p:cNvSpPr>
                <a:spLocks noChangeShapeType="1"/>
              </p:cNvSpPr>
              <p:nvPr/>
            </p:nvSpPr>
            <p:spPr bwMode="auto">
              <a:xfrm>
                <a:off x="5040" y="1872"/>
                <a:ext cx="0" cy="24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50" name="Text Box 76"/>
              <p:cNvSpPr txBox="1">
                <a:spLocks noChangeArrowheads="1"/>
              </p:cNvSpPr>
              <p:nvPr/>
            </p:nvSpPr>
            <p:spPr bwMode="auto">
              <a:xfrm>
                <a:off x="2880" y="1872"/>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SI</a:t>
                </a:r>
                <a:endParaRPr lang="es-ES" sz="800">
                  <a:latin typeface="Arial Narrow" pitchFamily="34" charset="0"/>
                </a:endParaRPr>
              </a:p>
            </p:txBody>
          </p:sp>
          <p:sp>
            <p:nvSpPr>
              <p:cNvPr id="33851" name="Text Box 77"/>
              <p:cNvSpPr txBox="1">
                <a:spLocks noChangeArrowheads="1"/>
              </p:cNvSpPr>
              <p:nvPr/>
            </p:nvSpPr>
            <p:spPr bwMode="auto">
              <a:xfrm>
                <a:off x="4272" y="1536"/>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Proveedor </a:t>
                </a:r>
                <a:endParaRPr lang="es-ES" sz="800">
                  <a:latin typeface="Arial Narrow" pitchFamily="34" charset="0"/>
                </a:endParaRPr>
              </a:p>
            </p:txBody>
          </p:sp>
          <p:sp>
            <p:nvSpPr>
              <p:cNvPr id="33852" name="Text Box 78"/>
              <p:cNvSpPr txBox="1">
                <a:spLocks noChangeArrowheads="1"/>
              </p:cNvSpPr>
              <p:nvPr/>
            </p:nvSpPr>
            <p:spPr bwMode="auto">
              <a:xfrm>
                <a:off x="576" y="2352"/>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NO</a:t>
                </a:r>
                <a:endParaRPr lang="es-ES" sz="800">
                  <a:latin typeface="Arial Narrow" pitchFamily="34" charset="0"/>
                </a:endParaRPr>
              </a:p>
            </p:txBody>
          </p:sp>
          <p:sp>
            <p:nvSpPr>
              <p:cNvPr id="33853" name="Text Box 79"/>
              <p:cNvSpPr txBox="1">
                <a:spLocks noChangeArrowheads="1"/>
              </p:cNvSpPr>
              <p:nvPr/>
            </p:nvSpPr>
            <p:spPr bwMode="auto">
              <a:xfrm>
                <a:off x="3264" y="1536"/>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NO</a:t>
                </a:r>
                <a:endParaRPr lang="es-ES" sz="800">
                  <a:latin typeface="Arial Narrow" pitchFamily="34" charset="0"/>
                </a:endParaRPr>
              </a:p>
            </p:txBody>
          </p:sp>
          <p:sp>
            <p:nvSpPr>
              <p:cNvPr id="33854" name="Text Box 80"/>
              <p:cNvSpPr txBox="1">
                <a:spLocks noChangeArrowheads="1"/>
              </p:cNvSpPr>
              <p:nvPr/>
            </p:nvSpPr>
            <p:spPr bwMode="auto">
              <a:xfrm>
                <a:off x="864" y="2016"/>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SI</a:t>
                </a:r>
                <a:endParaRPr lang="es-ES" sz="800">
                  <a:latin typeface="Arial Narrow" pitchFamily="34" charset="0"/>
                </a:endParaRPr>
              </a:p>
            </p:txBody>
          </p:sp>
          <p:sp>
            <p:nvSpPr>
              <p:cNvPr id="33855" name="Text Box 81"/>
              <p:cNvSpPr txBox="1">
                <a:spLocks noChangeArrowheads="1"/>
              </p:cNvSpPr>
              <p:nvPr/>
            </p:nvSpPr>
            <p:spPr bwMode="auto">
              <a:xfrm>
                <a:off x="3984" y="1824"/>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Almacén</a:t>
                </a:r>
                <a:endParaRPr lang="es-ES" sz="800">
                  <a:latin typeface="Arial Narrow" pitchFamily="34" charset="0"/>
                </a:endParaRPr>
              </a:p>
            </p:txBody>
          </p:sp>
          <p:sp>
            <p:nvSpPr>
              <p:cNvPr id="33856" name="Text Box 82"/>
              <p:cNvSpPr txBox="1">
                <a:spLocks noChangeArrowheads="1"/>
              </p:cNvSpPr>
              <p:nvPr/>
            </p:nvSpPr>
            <p:spPr bwMode="auto">
              <a:xfrm>
                <a:off x="2880" y="3360"/>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SI</a:t>
                </a:r>
                <a:endParaRPr lang="es-ES" sz="800">
                  <a:latin typeface="Arial Narrow" pitchFamily="34" charset="0"/>
                </a:endParaRPr>
              </a:p>
            </p:txBody>
          </p:sp>
          <p:sp>
            <p:nvSpPr>
              <p:cNvPr id="33857" name="Text Box 83"/>
              <p:cNvSpPr txBox="1">
                <a:spLocks noChangeArrowheads="1"/>
              </p:cNvSpPr>
              <p:nvPr/>
            </p:nvSpPr>
            <p:spPr bwMode="auto">
              <a:xfrm>
                <a:off x="3168" y="3024"/>
                <a:ext cx="38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800">
                    <a:latin typeface="Arial Narrow" pitchFamily="34" charset="0"/>
                  </a:rPr>
                  <a:t>NO</a:t>
                </a:r>
                <a:endParaRPr lang="es-ES" sz="800">
                  <a:latin typeface="Arial Narrow" pitchFamily="34" charset="0"/>
                </a:endParaRPr>
              </a:p>
            </p:txBody>
          </p:sp>
          <p:sp>
            <p:nvSpPr>
              <p:cNvPr id="33858" name="AutoShape 45"/>
              <p:cNvSpPr>
                <a:spLocks noChangeArrowheads="1"/>
              </p:cNvSpPr>
              <p:nvPr/>
            </p:nvSpPr>
            <p:spPr bwMode="auto">
              <a:xfrm>
                <a:off x="288" y="1968"/>
                <a:ext cx="624" cy="399"/>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800">
                    <a:latin typeface="Arial Narrow" pitchFamily="34" charset="0"/>
                  </a:rPr>
                  <a:t>Existencia suficiente</a:t>
                </a:r>
                <a:endParaRPr lang="es-ES" sz="800">
                  <a:latin typeface="Arial Narrow" pitchFamily="34" charset="0"/>
                </a:endParaRPr>
              </a:p>
            </p:txBody>
          </p:sp>
          <p:sp>
            <p:nvSpPr>
              <p:cNvPr id="33859" name="Line 84"/>
              <p:cNvSpPr>
                <a:spLocks noChangeShapeType="1"/>
              </p:cNvSpPr>
              <p:nvPr/>
            </p:nvSpPr>
            <p:spPr bwMode="auto">
              <a:xfrm>
                <a:off x="576" y="321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0" name="Line 85"/>
              <p:cNvSpPr>
                <a:spLocks noChangeShapeType="1"/>
              </p:cNvSpPr>
              <p:nvPr/>
            </p:nvSpPr>
            <p:spPr bwMode="auto">
              <a:xfrm>
                <a:off x="576" y="2880"/>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1" name="Line 86"/>
              <p:cNvSpPr>
                <a:spLocks noChangeShapeType="1"/>
              </p:cNvSpPr>
              <p:nvPr/>
            </p:nvSpPr>
            <p:spPr bwMode="auto">
              <a:xfrm>
                <a:off x="576" y="2352"/>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2" name="Line 87"/>
              <p:cNvSpPr>
                <a:spLocks noChangeShapeType="1"/>
              </p:cNvSpPr>
              <p:nvPr/>
            </p:nvSpPr>
            <p:spPr bwMode="auto">
              <a:xfrm>
                <a:off x="624" y="177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3" name="Line 88"/>
              <p:cNvSpPr>
                <a:spLocks noChangeShapeType="1"/>
              </p:cNvSpPr>
              <p:nvPr/>
            </p:nvSpPr>
            <p:spPr bwMode="auto">
              <a:xfrm>
                <a:off x="624" y="1488"/>
                <a:ext cx="0"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4" name="Line 89"/>
              <p:cNvSpPr>
                <a:spLocks noChangeShapeType="1"/>
              </p:cNvSpPr>
              <p:nvPr/>
            </p:nvSpPr>
            <p:spPr bwMode="auto">
              <a:xfrm>
                <a:off x="1488" y="3552"/>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5" name="Line 90"/>
              <p:cNvSpPr>
                <a:spLocks noChangeShapeType="1"/>
              </p:cNvSpPr>
              <p:nvPr/>
            </p:nvSpPr>
            <p:spPr bwMode="auto">
              <a:xfrm>
                <a:off x="1488" y="3024"/>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6" name="Line 91"/>
              <p:cNvSpPr>
                <a:spLocks noChangeShapeType="1"/>
              </p:cNvSpPr>
              <p:nvPr/>
            </p:nvSpPr>
            <p:spPr bwMode="auto">
              <a:xfrm>
                <a:off x="1488" y="2640"/>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7" name="Line 92"/>
              <p:cNvSpPr>
                <a:spLocks noChangeShapeType="1"/>
              </p:cNvSpPr>
              <p:nvPr/>
            </p:nvSpPr>
            <p:spPr bwMode="auto">
              <a:xfrm>
                <a:off x="2112" y="2160"/>
                <a:ext cx="0" cy="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3868" name="Line 93"/>
              <p:cNvSpPr>
                <a:spLocks noChangeShapeType="1"/>
              </p:cNvSpPr>
              <p:nvPr/>
            </p:nvSpPr>
            <p:spPr bwMode="auto">
              <a:xfrm>
                <a:off x="2880" y="1872"/>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69" name="Line 94"/>
              <p:cNvSpPr>
                <a:spLocks noChangeShapeType="1"/>
              </p:cNvSpPr>
              <p:nvPr/>
            </p:nvSpPr>
            <p:spPr bwMode="auto">
              <a:xfrm>
                <a:off x="2880" y="3360"/>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70" name="Line 95"/>
              <p:cNvSpPr>
                <a:spLocks noChangeShapeType="1"/>
              </p:cNvSpPr>
              <p:nvPr/>
            </p:nvSpPr>
            <p:spPr bwMode="auto">
              <a:xfrm>
                <a:off x="2880" y="2784"/>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71" name="Line 96"/>
              <p:cNvSpPr>
                <a:spLocks noChangeShapeType="1"/>
              </p:cNvSpPr>
              <p:nvPr/>
            </p:nvSpPr>
            <p:spPr bwMode="auto">
              <a:xfrm>
                <a:off x="2880" y="2448"/>
                <a:ext cx="0" cy="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72" name="Line 97"/>
              <p:cNvSpPr>
                <a:spLocks noChangeShapeType="1"/>
              </p:cNvSpPr>
              <p:nvPr/>
            </p:nvSpPr>
            <p:spPr bwMode="auto">
              <a:xfrm>
                <a:off x="3984" y="1872"/>
                <a:ext cx="0"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3873" name="Line 98"/>
              <p:cNvSpPr>
                <a:spLocks noChangeShapeType="1"/>
              </p:cNvSpPr>
              <p:nvPr/>
            </p:nvSpPr>
            <p:spPr bwMode="auto">
              <a:xfrm>
                <a:off x="4176" y="3168"/>
                <a:ext cx="7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grpSp>
      </p:grpSp>
    </p:spTree>
    <p:extLst>
      <p:ext uri="{BB962C8B-B14F-4D97-AF65-F5344CB8AC3E}">
        <p14:creationId xmlns:p14="http://schemas.microsoft.com/office/powerpoint/2010/main" val="4074568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500" fill="hold"/>
                                        <p:tgtEl>
                                          <p:spTgt spid="24578"/>
                                        </p:tgtEl>
                                        <p:attrNameLst>
                                          <p:attrName>ppt_w</p:attrName>
                                        </p:attrNameLst>
                                      </p:cBhvr>
                                      <p:tavLst>
                                        <p:tav tm="0">
                                          <p:val>
                                            <p:fltVal val="0"/>
                                          </p:val>
                                        </p:tav>
                                        <p:tav tm="100000">
                                          <p:val>
                                            <p:strVal val="#ppt_w"/>
                                          </p:val>
                                        </p:tav>
                                      </p:tavLst>
                                    </p:anim>
                                    <p:anim calcmode="lin" valueType="num">
                                      <p:cBhvr>
                                        <p:cTn id="8" dur="500" fill="hold"/>
                                        <p:tgtEl>
                                          <p:spTgt spid="2457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152400"/>
            <a:ext cx="7772400" cy="457200"/>
          </a:xfrm>
        </p:spPr>
        <p:txBody>
          <a:bodyPr/>
          <a:lstStyle/>
          <a:p>
            <a:pPr eaLnBrk="1" hangingPunct="1"/>
            <a:r>
              <a:rPr lang="es-MX" sz="2400">
                <a:latin typeface="Arial Black" pitchFamily="34" charset="0"/>
              </a:rPr>
              <a:t>DIAGRAMA DE FORMATO HORIZONTAL</a:t>
            </a:r>
            <a:endParaRPr lang="es-ES" sz="2400">
              <a:latin typeface="Arial Black" pitchFamily="34" charset="0"/>
            </a:endParaRPr>
          </a:p>
        </p:txBody>
      </p:sp>
      <p:grpSp>
        <p:nvGrpSpPr>
          <p:cNvPr id="2" name="Group 103"/>
          <p:cNvGrpSpPr>
            <a:grpSpLocks/>
          </p:cNvGrpSpPr>
          <p:nvPr/>
        </p:nvGrpSpPr>
        <p:grpSpPr bwMode="auto">
          <a:xfrm>
            <a:off x="304800" y="609600"/>
            <a:ext cx="8610600" cy="5943600"/>
            <a:chOff x="192" y="384"/>
            <a:chExt cx="5424" cy="3744"/>
          </a:xfrm>
        </p:grpSpPr>
        <p:sp>
          <p:nvSpPr>
            <p:cNvPr id="35844" name="Rectangle 5"/>
            <p:cNvSpPr>
              <a:spLocks noChangeArrowheads="1"/>
            </p:cNvSpPr>
            <p:nvPr/>
          </p:nvSpPr>
          <p:spPr bwMode="auto">
            <a:xfrm>
              <a:off x="3680" y="3872"/>
              <a:ext cx="19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latin typeface="Arial Narrow" pitchFamily="34" charset="0"/>
                </a:rPr>
                <a:t>FECHA DE ELABORACIÓN</a:t>
              </a:r>
              <a:endParaRPr lang="es-ES" sz="700" b="1">
                <a:latin typeface="Arial Narrow" pitchFamily="34" charset="0"/>
              </a:endParaRPr>
            </a:p>
          </p:txBody>
        </p:sp>
        <p:sp>
          <p:nvSpPr>
            <p:cNvPr id="35845" name="Rectangle 6"/>
            <p:cNvSpPr>
              <a:spLocks noChangeArrowheads="1"/>
            </p:cNvSpPr>
            <p:nvPr/>
          </p:nvSpPr>
          <p:spPr bwMode="auto">
            <a:xfrm>
              <a:off x="1827" y="3872"/>
              <a:ext cx="1853"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latin typeface="Arial Narrow" pitchFamily="34" charset="0"/>
                </a:rPr>
                <a:t>AUTORIZÓ</a:t>
              </a:r>
              <a:endParaRPr lang="es-ES" sz="700" b="1">
                <a:latin typeface="Arial Narrow" pitchFamily="34" charset="0"/>
              </a:endParaRPr>
            </a:p>
          </p:txBody>
        </p:sp>
        <p:sp>
          <p:nvSpPr>
            <p:cNvPr id="35846" name="Rectangle 7"/>
            <p:cNvSpPr>
              <a:spLocks noChangeArrowheads="1"/>
            </p:cNvSpPr>
            <p:nvPr/>
          </p:nvSpPr>
          <p:spPr bwMode="auto">
            <a:xfrm>
              <a:off x="192" y="3872"/>
              <a:ext cx="163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latin typeface="Arial Narrow" pitchFamily="34" charset="0"/>
                </a:rPr>
                <a:t>FORMULÓ</a:t>
              </a:r>
              <a:endParaRPr lang="es-ES" sz="700" b="1">
                <a:latin typeface="Arial Narrow" pitchFamily="34" charset="0"/>
              </a:endParaRPr>
            </a:p>
          </p:txBody>
        </p:sp>
        <p:sp>
          <p:nvSpPr>
            <p:cNvPr id="35847" name="Rectangle 9"/>
            <p:cNvSpPr>
              <a:spLocks noChangeArrowheads="1"/>
            </p:cNvSpPr>
            <p:nvPr/>
          </p:nvSpPr>
          <p:spPr bwMode="auto">
            <a:xfrm>
              <a:off x="192" y="576"/>
              <a:ext cx="5424" cy="144"/>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latin typeface="Arial Narrow" pitchFamily="34" charset="0"/>
                </a:rPr>
                <a:t>PROCEDIMIENTO DE ADQUISICIÓN  DE MATERIALES</a:t>
              </a:r>
              <a:endParaRPr lang="es-ES" sz="700" b="1">
                <a:latin typeface="Arial Narrow" pitchFamily="34" charset="0"/>
              </a:endParaRPr>
            </a:p>
          </p:txBody>
        </p:sp>
        <p:sp>
          <p:nvSpPr>
            <p:cNvPr id="35848" name="Rectangle 10"/>
            <p:cNvSpPr>
              <a:spLocks noChangeArrowheads="1"/>
            </p:cNvSpPr>
            <p:nvPr/>
          </p:nvSpPr>
          <p:spPr bwMode="auto">
            <a:xfrm>
              <a:off x="192" y="384"/>
              <a:ext cx="5424" cy="2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latin typeface="Arial Narrow" pitchFamily="34" charset="0"/>
                </a:rPr>
                <a:t>DIRECCIÓN GENERAL DE PROVEEDURIA Y SERVICIOS GENERALES</a:t>
              </a:r>
              <a:endParaRPr lang="es-ES" sz="700" b="1">
                <a:latin typeface="Arial Narrow" pitchFamily="34" charset="0"/>
              </a:endParaRPr>
            </a:p>
          </p:txBody>
        </p:sp>
        <p:sp>
          <p:nvSpPr>
            <p:cNvPr id="35849" name="Line 11"/>
            <p:cNvSpPr>
              <a:spLocks noChangeShapeType="1"/>
            </p:cNvSpPr>
            <p:nvPr/>
          </p:nvSpPr>
          <p:spPr bwMode="auto">
            <a:xfrm>
              <a:off x="192" y="384"/>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0" name="Line 12"/>
            <p:cNvSpPr>
              <a:spLocks noChangeShapeType="1"/>
            </p:cNvSpPr>
            <p:nvPr/>
          </p:nvSpPr>
          <p:spPr bwMode="auto">
            <a:xfrm>
              <a:off x="192" y="528"/>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1" name="Line 13"/>
            <p:cNvSpPr>
              <a:spLocks noChangeShapeType="1"/>
            </p:cNvSpPr>
            <p:nvPr/>
          </p:nvSpPr>
          <p:spPr bwMode="auto">
            <a:xfrm>
              <a:off x="192" y="720"/>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2" name="Line 14"/>
            <p:cNvSpPr>
              <a:spLocks noChangeShapeType="1"/>
            </p:cNvSpPr>
            <p:nvPr/>
          </p:nvSpPr>
          <p:spPr bwMode="auto">
            <a:xfrm>
              <a:off x="192" y="3872"/>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3" name="Line 15"/>
            <p:cNvSpPr>
              <a:spLocks noChangeShapeType="1"/>
            </p:cNvSpPr>
            <p:nvPr/>
          </p:nvSpPr>
          <p:spPr bwMode="auto">
            <a:xfrm>
              <a:off x="192" y="4128"/>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4" name="Line 16"/>
            <p:cNvSpPr>
              <a:spLocks noChangeShapeType="1"/>
            </p:cNvSpPr>
            <p:nvPr/>
          </p:nvSpPr>
          <p:spPr bwMode="auto">
            <a:xfrm>
              <a:off x="192" y="384"/>
              <a:ext cx="0" cy="374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5" name="Line 17"/>
            <p:cNvSpPr>
              <a:spLocks noChangeShapeType="1"/>
            </p:cNvSpPr>
            <p:nvPr/>
          </p:nvSpPr>
          <p:spPr bwMode="auto">
            <a:xfrm>
              <a:off x="5616" y="384"/>
              <a:ext cx="0" cy="374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6" name="Line 18"/>
            <p:cNvSpPr>
              <a:spLocks noChangeShapeType="1"/>
            </p:cNvSpPr>
            <p:nvPr/>
          </p:nvSpPr>
          <p:spPr bwMode="auto">
            <a:xfrm>
              <a:off x="1827" y="3872"/>
              <a:ext cx="0" cy="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57" name="Line 19"/>
            <p:cNvSpPr>
              <a:spLocks noChangeShapeType="1"/>
            </p:cNvSpPr>
            <p:nvPr/>
          </p:nvSpPr>
          <p:spPr bwMode="auto">
            <a:xfrm>
              <a:off x="3680" y="3872"/>
              <a:ext cx="0" cy="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grpSp>
          <p:nvGrpSpPr>
            <p:cNvPr id="35858" name="Group 102"/>
            <p:cNvGrpSpPr>
              <a:grpSpLocks/>
            </p:cNvGrpSpPr>
            <p:nvPr/>
          </p:nvGrpSpPr>
          <p:grpSpPr bwMode="auto">
            <a:xfrm>
              <a:off x="288" y="768"/>
              <a:ext cx="5124" cy="2849"/>
              <a:chOff x="288" y="768"/>
              <a:chExt cx="5124" cy="2849"/>
            </a:xfrm>
          </p:grpSpPr>
          <p:sp>
            <p:nvSpPr>
              <p:cNvPr id="35859" name="Rectangle 25"/>
              <p:cNvSpPr>
                <a:spLocks noChangeArrowheads="1"/>
              </p:cNvSpPr>
              <p:nvPr/>
            </p:nvSpPr>
            <p:spPr bwMode="auto">
              <a:xfrm>
                <a:off x="1056" y="816"/>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Pide material mediante solicitud de material</a:t>
                </a:r>
                <a:endParaRPr lang="es-ES" sz="700">
                  <a:latin typeface="Arial Narrow" pitchFamily="34" charset="0"/>
                </a:endParaRPr>
              </a:p>
            </p:txBody>
          </p:sp>
          <p:sp>
            <p:nvSpPr>
              <p:cNvPr id="35860" name="Line 29"/>
              <p:cNvSpPr>
                <a:spLocks noChangeShapeType="1"/>
              </p:cNvSpPr>
              <p:nvPr/>
            </p:nvSpPr>
            <p:spPr bwMode="auto">
              <a:xfrm flipH="1">
                <a:off x="576" y="1824"/>
                <a:ext cx="45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61" name="Line 33"/>
              <p:cNvSpPr>
                <a:spLocks noChangeShapeType="1"/>
              </p:cNvSpPr>
              <p:nvPr/>
            </p:nvSpPr>
            <p:spPr bwMode="auto">
              <a:xfrm>
                <a:off x="2880" y="1152"/>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62" name="Line 34"/>
              <p:cNvSpPr>
                <a:spLocks noChangeShapeType="1"/>
              </p:cNvSpPr>
              <p:nvPr/>
            </p:nvSpPr>
            <p:spPr bwMode="auto">
              <a:xfrm>
                <a:off x="624" y="1872"/>
                <a:ext cx="0" cy="3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63" name="Line 37"/>
              <p:cNvSpPr>
                <a:spLocks noChangeShapeType="1"/>
              </p:cNvSpPr>
              <p:nvPr/>
            </p:nvSpPr>
            <p:spPr bwMode="auto">
              <a:xfrm>
                <a:off x="3120" y="2880"/>
                <a:ext cx="4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64" name="Line 38"/>
              <p:cNvSpPr>
                <a:spLocks noChangeShapeType="1"/>
              </p:cNvSpPr>
              <p:nvPr/>
            </p:nvSpPr>
            <p:spPr bwMode="auto">
              <a:xfrm flipH="1" flipV="1">
                <a:off x="3600" y="2448"/>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65" name="Line 39"/>
              <p:cNvSpPr>
                <a:spLocks noChangeShapeType="1"/>
              </p:cNvSpPr>
              <p:nvPr/>
            </p:nvSpPr>
            <p:spPr bwMode="auto">
              <a:xfrm>
                <a:off x="3120" y="2304"/>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66" name="AutoShape 43"/>
              <p:cNvSpPr>
                <a:spLocks noChangeArrowheads="1"/>
              </p:cNvSpPr>
              <p:nvPr/>
            </p:nvSpPr>
            <p:spPr bwMode="auto">
              <a:xfrm>
                <a:off x="288" y="864"/>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Departamento solicitante</a:t>
                </a:r>
                <a:endParaRPr lang="es-ES" sz="700">
                  <a:latin typeface="Arial Narrow" pitchFamily="34" charset="0"/>
                </a:endParaRPr>
              </a:p>
            </p:txBody>
          </p:sp>
          <p:sp>
            <p:nvSpPr>
              <p:cNvPr id="35867" name="Rectangle 44"/>
              <p:cNvSpPr>
                <a:spLocks noChangeArrowheads="1"/>
              </p:cNvSpPr>
              <p:nvPr/>
            </p:nvSpPr>
            <p:spPr bwMode="auto">
              <a:xfrm>
                <a:off x="3408" y="816"/>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Soicita material mediante requ-isición de compra</a:t>
                </a:r>
                <a:endParaRPr lang="es-ES" sz="700">
                  <a:latin typeface="Arial Narrow" pitchFamily="34" charset="0"/>
                </a:endParaRPr>
              </a:p>
            </p:txBody>
          </p:sp>
          <p:sp>
            <p:nvSpPr>
              <p:cNvPr id="35868" name="Rectangle 45"/>
              <p:cNvSpPr>
                <a:spLocks noChangeArrowheads="1"/>
              </p:cNvSpPr>
              <p:nvPr/>
            </p:nvSpPr>
            <p:spPr bwMode="auto">
              <a:xfrm>
                <a:off x="4896" y="816"/>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Pide material mediante orden de compra</a:t>
                </a:r>
                <a:endParaRPr lang="es-ES" sz="700">
                  <a:latin typeface="Arial Narrow" pitchFamily="34" charset="0"/>
                </a:endParaRPr>
              </a:p>
            </p:txBody>
          </p:sp>
          <p:sp>
            <p:nvSpPr>
              <p:cNvPr id="35869" name="Rectangle 46"/>
              <p:cNvSpPr>
                <a:spLocks noChangeArrowheads="1"/>
              </p:cNvSpPr>
              <p:nvPr/>
            </p:nvSpPr>
            <p:spPr bwMode="auto">
              <a:xfrm>
                <a:off x="720" y="3264"/>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Utiliza material</a:t>
                </a:r>
                <a:endParaRPr lang="es-ES" sz="700">
                  <a:latin typeface="Arial Narrow" pitchFamily="34" charset="0"/>
                </a:endParaRPr>
              </a:p>
            </p:txBody>
          </p:sp>
          <p:sp>
            <p:nvSpPr>
              <p:cNvPr id="35870" name="Rectangle 47"/>
              <p:cNvSpPr>
                <a:spLocks noChangeArrowheads="1"/>
              </p:cNvSpPr>
              <p:nvPr/>
            </p:nvSpPr>
            <p:spPr bwMode="auto">
              <a:xfrm>
                <a:off x="2544" y="3312"/>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Comunica deficiencia al proveedor</a:t>
                </a:r>
                <a:endParaRPr lang="es-ES" sz="700">
                  <a:latin typeface="Arial Narrow" pitchFamily="34" charset="0"/>
                </a:endParaRPr>
              </a:p>
            </p:txBody>
          </p:sp>
          <p:sp>
            <p:nvSpPr>
              <p:cNvPr id="35871" name="Rectangle 48"/>
              <p:cNvSpPr>
                <a:spLocks noChangeArrowheads="1"/>
              </p:cNvSpPr>
              <p:nvPr/>
            </p:nvSpPr>
            <p:spPr bwMode="auto">
              <a:xfrm>
                <a:off x="3360" y="2160"/>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Surte material</a:t>
                </a:r>
                <a:endParaRPr lang="es-ES" sz="700">
                  <a:latin typeface="Arial Narrow" pitchFamily="34" charset="0"/>
                </a:endParaRPr>
              </a:p>
            </p:txBody>
          </p:sp>
          <p:sp>
            <p:nvSpPr>
              <p:cNvPr id="35872" name="Rectangle 49"/>
              <p:cNvSpPr>
                <a:spLocks noChangeArrowheads="1"/>
              </p:cNvSpPr>
              <p:nvPr/>
            </p:nvSpPr>
            <p:spPr bwMode="auto">
              <a:xfrm>
                <a:off x="1056" y="2160"/>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Surte material</a:t>
                </a:r>
                <a:endParaRPr lang="es-ES" sz="700">
                  <a:latin typeface="Arial Narrow" pitchFamily="34" charset="0"/>
                </a:endParaRPr>
              </a:p>
            </p:txBody>
          </p:sp>
          <p:sp>
            <p:nvSpPr>
              <p:cNvPr id="35873" name="Rectangle 50"/>
              <p:cNvSpPr>
                <a:spLocks noChangeArrowheads="1"/>
              </p:cNvSpPr>
              <p:nvPr/>
            </p:nvSpPr>
            <p:spPr bwMode="auto">
              <a:xfrm>
                <a:off x="2592" y="1344"/>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Surte material</a:t>
                </a:r>
                <a:endParaRPr lang="es-ES" sz="700">
                  <a:latin typeface="Arial Narrow" pitchFamily="34" charset="0"/>
                </a:endParaRPr>
              </a:p>
            </p:txBody>
          </p:sp>
          <p:sp>
            <p:nvSpPr>
              <p:cNvPr id="35874" name="AutoShape 51"/>
              <p:cNvSpPr>
                <a:spLocks noChangeArrowheads="1"/>
              </p:cNvSpPr>
              <p:nvPr/>
            </p:nvSpPr>
            <p:spPr bwMode="auto">
              <a:xfrm>
                <a:off x="1440" y="3360"/>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FIN</a:t>
                </a:r>
                <a:endParaRPr lang="es-ES" sz="700">
                  <a:latin typeface="Arial Narrow" pitchFamily="34" charset="0"/>
                </a:endParaRPr>
              </a:p>
            </p:txBody>
          </p:sp>
          <p:sp>
            <p:nvSpPr>
              <p:cNvPr id="35875" name="AutoShape 52"/>
              <p:cNvSpPr>
                <a:spLocks noChangeArrowheads="1"/>
              </p:cNvSpPr>
              <p:nvPr/>
            </p:nvSpPr>
            <p:spPr bwMode="auto">
              <a:xfrm>
                <a:off x="4416" y="2208"/>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Departamento solicitante</a:t>
                </a:r>
                <a:endParaRPr lang="es-ES" sz="700">
                  <a:latin typeface="Arial Narrow" pitchFamily="34" charset="0"/>
                </a:endParaRPr>
              </a:p>
            </p:txBody>
          </p:sp>
          <p:sp>
            <p:nvSpPr>
              <p:cNvPr id="35876" name="AutoShape 53"/>
              <p:cNvSpPr>
                <a:spLocks noChangeArrowheads="1"/>
              </p:cNvSpPr>
              <p:nvPr/>
            </p:nvSpPr>
            <p:spPr bwMode="auto">
              <a:xfrm>
                <a:off x="1728" y="2208"/>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Almacén </a:t>
                </a:r>
                <a:endParaRPr lang="es-ES" sz="700">
                  <a:latin typeface="Arial Narrow" pitchFamily="34" charset="0"/>
                </a:endParaRPr>
              </a:p>
            </p:txBody>
          </p:sp>
          <p:sp>
            <p:nvSpPr>
              <p:cNvPr id="35877" name="AutoShape 54"/>
              <p:cNvSpPr>
                <a:spLocks noChangeArrowheads="1"/>
              </p:cNvSpPr>
              <p:nvPr/>
            </p:nvSpPr>
            <p:spPr bwMode="auto">
              <a:xfrm>
                <a:off x="336" y="2208"/>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Proveedor </a:t>
                </a:r>
                <a:endParaRPr lang="es-ES" sz="700">
                  <a:latin typeface="Arial Narrow" pitchFamily="34" charset="0"/>
                </a:endParaRPr>
              </a:p>
            </p:txBody>
          </p:sp>
          <p:sp>
            <p:nvSpPr>
              <p:cNvPr id="35878" name="AutoShape 55"/>
              <p:cNvSpPr>
                <a:spLocks noChangeArrowheads="1"/>
              </p:cNvSpPr>
              <p:nvPr/>
            </p:nvSpPr>
            <p:spPr bwMode="auto">
              <a:xfrm>
                <a:off x="4128" y="912"/>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Departamento de compras</a:t>
                </a:r>
                <a:endParaRPr lang="es-ES" sz="700">
                  <a:latin typeface="Arial Narrow" pitchFamily="34" charset="0"/>
                </a:endParaRPr>
              </a:p>
            </p:txBody>
          </p:sp>
          <p:sp>
            <p:nvSpPr>
              <p:cNvPr id="35879" name="AutoShape 56"/>
              <p:cNvSpPr>
                <a:spLocks noChangeArrowheads="1"/>
              </p:cNvSpPr>
              <p:nvPr/>
            </p:nvSpPr>
            <p:spPr bwMode="auto">
              <a:xfrm>
                <a:off x="1776" y="864"/>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Almacén </a:t>
                </a:r>
                <a:endParaRPr lang="es-ES" sz="700">
                  <a:latin typeface="Arial Narrow" pitchFamily="34" charset="0"/>
                </a:endParaRPr>
              </a:p>
            </p:txBody>
          </p:sp>
          <p:sp>
            <p:nvSpPr>
              <p:cNvPr id="35880" name="AutoShape 57"/>
              <p:cNvSpPr>
                <a:spLocks noChangeArrowheads="1"/>
              </p:cNvSpPr>
              <p:nvPr/>
            </p:nvSpPr>
            <p:spPr bwMode="auto">
              <a:xfrm>
                <a:off x="672" y="2640"/>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¿Material requerido?</a:t>
                </a:r>
                <a:endParaRPr lang="es-ES" sz="700">
                  <a:latin typeface="Arial Narrow" pitchFamily="34" charset="0"/>
                </a:endParaRPr>
              </a:p>
            </p:txBody>
          </p:sp>
          <p:sp>
            <p:nvSpPr>
              <p:cNvPr id="35881" name="AutoShape 58"/>
              <p:cNvSpPr>
                <a:spLocks noChangeArrowheads="1"/>
              </p:cNvSpPr>
              <p:nvPr/>
            </p:nvSpPr>
            <p:spPr bwMode="auto">
              <a:xfrm>
                <a:off x="2496" y="2688"/>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¿Origen del materia?l</a:t>
                </a:r>
                <a:endParaRPr lang="es-ES" sz="700">
                  <a:latin typeface="Arial Narrow" pitchFamily="34" charset="0"/>
                </a:endParaRPr>
              </a:p>
            </p:txBody>
          </p:sp>
          <p:sp>
            <p:nvSpPr>
              <p:cNvPr id="35882" name="AutoShape 59"/>
              <p:cNvSpPr>
                <a:spLocks noChangeArrowheads="1"/>
              </p:cNvSpPr>
              <p:nvPr/>
            </p:nvSpPr>
            <p:spPr bwMode="auto">
              <a:xfrm>
                <a:off x="2496" y="2112"/>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¿Material requerido?</a:t>
                </a:r>
                <a:endParaRPr lang="es-ES" sz="700">
                  <a:latin typeface="Arial Narrow" pitchFamily="34" charset="0"/>
                </a:endParaRPr>
              </a:p>
            </p:txBody>
          </p:sp>
          <p:sp>
            <p:nvSpPr>
              <p:cNvPr id="35883" name="AutoShape 60"/>
              <p:cNvSpPr>
                <a:spLocks noChangeArrowheads="1"/>
              </p:cNvSpPr>
              <p:nvPr/>
            </p:nvSpPr>
            <p:spPr bwMode="auto">
              <a:xfrm>
                <a:off x="2544" y="768"/>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latin typeface="Arial Narrow" pitchFamily="34" charset="0"/>
                  </a:rPr>
                  <a:t>Existencia suficiente</a:t>
                </a:r>
                <a:endParaRPr lang="es-ES" sz="700">
                  <a:latin typeface="Arial Narrow" pitchFamily="34" charset="0"/>
                </a:endParaRPr>
              </a:p>
            </p:txBody>
          </p:sp>
          <p:sp>
            <p:nvSpPr>
              <p:cNvPr id="35884" name="Line 61"/>
              <p:cNvSpPr>
                <a:spLocks noChangeShapeType="1"/>
              </p:cNvSpPr>
              <p:nvPr/>
            </p:nvSpPr>
            <p:spPr bwMode="auto">
              <a:xfrm>
                <a:off x="5136" y="1104"/>
                <a:ext cx="0" cy="7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885" name="Line 62"/>
              <p:cNvSpPr>
                <a:spLocks noChangeShapeType="1"/>
              </p:cNvSpPr>
              <p:nvPr/>
            </p:nvSpPr>
            <p:spPr bwMode="auto">
              <a:xfrm flipV="1">
                <a:off x="2064" y="2352"/>
                <a:ext cx="0"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86" name="Oval 63"/>
              <p:cNvSpPr>
                <a:spLocks noChangeArrowheads="1"/>
              </p:cNvSpPr>
              <p:nvPr/>
            </p:nvSpPr>
            <p:spPr bwMode="auto">
              <a:xfrm>
                <a:off x="528" y="1728"/>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B</a:t>
                </a:r>
                <a:endParaRPr lang="es-ES" sz="700">
                  <a:latin typeface="Arial Narrow" pitchFamily="34" charset="0"/>
                </a:endParaRPr>
              </a:p>
            </p:txBody>
          </p:sp>
          <p:sp>
            <p:nvSpPr>
              <p:cNvPr id="35887" name="Line 64"/>
              <p:cNvSpPr>
                <a:spLocks noChangeShapeType="1"/>
              </p:cNvSpPr>
              <p:nvPr/>
            </p:nvSpPr>
            <p:spPr bwMode="auto">
              <a:xfrm>
                <a:off x="1584" y="2304"/>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88" name="Line 65"/>
              <p:cNvSpPr>
                <a:spLocks noChangeShapeType="1"/>
              </p:cNvSpPr>
              <p:nvPr/>
            </p:nvSpPr>
            <p:spPr bwMode="auto">
              <a:xfrm>
                <a:off x="4704" y="960"/>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89" name="Line 66"/>
              <p:cNvSpPr>
                <a:spLocks noChangeShapeType="1"/>
              </p:cNvSpPr>
              <p:nvPr/>
            </p:nvSpPr>
            <p:spPr bwMode="auto">
              <a:xfrm>
                <a:off x="3936" y="960"/>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0" name="Line 67"/>
              <p:cNvSpPr>
                <a:spLocks noChangeShapeType="1"/>
              </p:cNvSpPr>
              <p:nvPr/>
            </p:nvSpPr>
            <p:spPr bwMode="auto">
              <a:xfrm>
                <a:off x="3168" y="960"/>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1" name="Line 68"/>
              <p:cNvSpPr>
                <a:spLocks noChangeShapeType="1"/>
              </p:cNvSpPr>
              <p:nvPr/>
            </p:nvSpPr>
            <p:spPr bwMode="auto">
              <a:xfrm>
                <a:off x="2352" y="960"/>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2" name="Line 69"/>
              <p:cNvSpPr>
                <a:spLocks noChangeShapeType="1"/>
              </p:cNvSpPr>
              <p:nvPr/>
            </p:nvSpPr>
            <p:spPr bwMode="auto">
              <a:xfrm>
                <a:off x="1584" y="960"/>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3" name="Line 70"/>
              <p:cNvSpPr>
                <a:spLocks noChangeShapeType="1"/>
              </p:cNvSpPr>
              <p:nvPr/>
            </p:nvSpPr>
            <p:spPr bwMode="auto">
              <a:xfrm>
                <a:off x="864" y="912"/>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4" name="Line 71"/>
              <p:cNvSpPr>
                <a:spLocks noChangeShapeType="1"/>
              </p:cNvSpPr>
              <p:nvPr/>
            </p:nvSpPr>
            <p:spPr bwMode="auto">
              <a:xfrm>
                <a:off x="912" y="2304"/>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5" name="Line 72"/>
              <p:cNvSpPr>
                <a:spLocks noChangeShapeType="1"/>
              </p:cNvSpPr>
              <p:nvPr/>
            </p:nvSpPr>
            <p:spPr bwMode="auto">
              <a:xfrm>
                <a:off x="2304" y="2304"/>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6" name="Line 73"/>
              <p:cNvSpPr>
                <a:spLocks noChangeShapeType="1"/>
              </p:cNvSpPr>
              <p:nvPr/>
            </p:nvSpPr>
            <p:spPr bwMode="auto">
              <a:xfrm>
                <a:off x="3120" y="1488"/>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897" name="Oval 75"/>
              <p:cNvSpPr>
                <a:spLocks noChangeArrowheads="1"/>
              </p:cNvSpPr>
              <p:nvPr/>
            </p:nvSpPr>
            <p:spPr bwMode="auto">
              <a:xfrm>
                <a:off x="336" y="2736"/>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A</a:t>
                </a:r>
                <a:endParaRPr lang="es-ES" sz="700">
                  <a:latin typeface="Arial Narrow" pitchFamily="34" charset="0"/>
                </a:endParaRPr>
              </a:p>
            </p:txBody>
          </p:sp>
          <p:sp>
            <p:nvSpPr>
              <p:cNvPr id="35898" name="Oval 76"/>
              <p:cNvSpPr>
                <a:spLocks noChangeArrowheads="1"/>
              </p:cNvSpPr>
              <p:nvPr/>
            </p:nvSpPr>
            <p:spPr bwMode="auto">
              <a:xfrm>
                <a:off x="5184" y="2208"/>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C</a:t>
                </a:r>
                <a:endParaRPr lang="es-ES" sz="700">
                  <a:latin typeface="Arial Narrow" pitchFamily="34" charset="0"/>
                </a:endParaRPr>
              </a:p>
            </p:txBody>
          </p:sp>
          <p:sp>
            <p:nvSpPr>
              <p:cNvPr id="35899" name="Oval 77"/>
              <p:cNvSpPr>
                <a:spLocks noChangeArrowheads="1"/>
              </p:cNvSpPr>
              <p:nvPr/>
            </p:nvSpPr>
            <p:spPr bwMode="auto">
              <a:xfrm>
                <a:off x="3360" y="1392"/>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A</a:t>
                </a:r>
                <a:endParaRPr lang="es-ES" sz="700">
                  <a:latin typeface="Arial Narrow" pitchFamily="34" charset="0"/>
                </a:endParaRPr>
              </a:p>
            </p:txBody>
          </p:sp>
          <p:sp>
            <p:nvSpPr>
              <p:cNvPr id="35900" name="Oval 78"/>
              <p:cNvSpPr>
                <a:spLocks noChangeArrowheads="1"/>
              </p:cNvSpPr>
              <p:nvPr/>
            </p:nvSpPr>
            <p:spPr bwMode="auto">
              <a:xfrm>
                <a:off x="4032" y="2208"/>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A</a:t>
                </a:r>
                <a:endParaRPr lang="es-ES" sz="700">
                  <a:latin typeface="Arial Narrow" pitchFamily="34" charset="0"/>
                </a:endParaRPr>
              </a:p>
            </p:txBody>
          </p:sp>
          <p:sp>
            <p:nvSpPr>
              <p:cNvPr id="35901" name="Line 79"/>
              <p:cNvSpPr>
                <a:spLocks noChangeShapeType="1"/>
              </p:cNvSpPr>
              <p:nvPr/>
            </p:nvSpPr>
            <p:spPr bwMode="auto">
              <a:xfrm>
                <a:off x="1248" y="3408"/>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2" name="Line 80"/>
              <p:cNvSpPr>
                <a:spLocks noChangeShapeType="1"/>
              </p:cNvSpPr>
              <p:nvPr/>
            </p:nvSpPr>
            <p:spPr bwMode="auto">
              <a:xfrm>
                <a:off x="1296" y="2832"/>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3" name="Line 81"/>
              <p:cNvSpPr>
                <a:spLocks noChangeShapeType="1"/>
              </p:cNvSpPr>
              <p:nvPr/>
            </p:nvSpPr>
            <p:spPr bwMode="auto">
              <a:xfrm>
                <a:off x="528" y="2832"/>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4" name="Line 82"/>
              <p:cNvSpPr>
                <a:spLocks noChangeShapeType="1"/>
              </p:cNvSpPr>
              <p:nvPr/>
            </p:nvSpPr>
            <p:spPr bwMode="auto">
              <a:xfrm>
                <a:off x="4992" y="2304"/>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5" name="Line 83"/>
              <p:cNvSpPr>
                <a:spLocks noChangeShapeType="1"/>
              </p:cNvSpPr>
              <p:nvPr/>
            </p:nvSpPr>
            <p:spPr bwMode="auto">
              <a:xfrm>
                <a:off x="4224" y="2304"/>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6" name="Line 84"/>
              <p:cNvSpPr>
                <a:spLocks noChangeShapeType="1"/>
              </p:cNvSpPr>
              <p:nvPr/>
            </p:nvSpPr>
            <p:spPr bwMode="auto">
              <a:xfrm>
                <a:off x="3888" y="2304"/>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07" name="Rectangle 85"/>
              <p:cNvSpPr>
                <a:spLocks noChangeArrowheads="1"/>
              </p:cNvSpPr>
              <p:nvPr/>
            </p:nvSpPr>
            <p:spPr bwMode="auto">
              <a:xfrm>
                <a:off x="1440" y="2688"/>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latin typeface="Arial Narrow" pitchFamily="34" charset="0"/>
                  </a:rPr>
                  <a:t>Comunica deficiencia al almacén</a:t>
                </a:r>
                <a:endParaRPr lang="es-ES" sz="700">
                  <a:latin typeface="Arial Narrow" pitchFamily="34" charset="0"/>
                </a:endParaRPr>
              </a:p>
            </p:txBody>
          </p:sp>
          <p:sp>
            <p:nvSpPr>
              <p:cNvPr id="35908" name="Line 86"/>
              <p:cNvSpPr>
                <a:spLocks noChangeShapeType="1"/>
              </p:cNvSpPr>
              <p:nvPr/>
            </p:nvSpPr>
            <p:spPr bwMode="auto">
              <a:xfrm>
                <a:off x="1968" y="2832"/>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5909" name="Line 88"/>
              <p:cNvSpPr>
                <a:spLocks noChangeShapeType="1"/>
              </p:cNvSpPr>
              <p:nvPr/>
            </p:nvSpPr>
            <p:spPr bwMode="auto">
              <a:xfrm>
                <a:off x="2832" y="3072"/>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10" name="Line 89"/>
              <p:cNvSpPr>
                <a:spLocks noChangeShapeType="1"/>
              </p:cNvSpPr>
              <p:nvPr/>
            </p:nvSpPr>
            <p:spPr bwMode="auto">
              <a:xfrm>
                <a:off x="2832" y="249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11" name="Line 90"/>
              <p:cNvSpPr>
                <a:spLocks noChangeShapeType="1"/>
              </p:cNvSpPr>
              <p:nvPr/>
            </p:nvSpPr>
            <p:spPr bwMode="auto">
              <a:xfrm>
                <a:off x="3072" y="3456"/>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12" name="Oval 91"/>
              <p:cNvSpPr>
                <a:spLocks noChangeArrowheads="1"/>
              </p:cNvSpPr>
              <p:nvPr/>
            </p:nvSpPr>
            <p:spPr bwMode="auto">
              <a:xfrm>
                <a:off x="3264" y="3360"/>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latin typeface="Arial Narrow" pitchFamily="34" charset="0"/>
                  </a:rPr>
                  <a:t>B</a:t>
                </a:r>
                <a:endParaRPr lang="es-ES" sz="700">
                  <a:latin typeface="Arial Narrow" pitchFamily="34" charset="0"/>
                </a:endParaRPr>
              </a:p>
            </p:txBody>
          </p:sp>
          <p:sp>
            <p:nvSpPr>
              <p:cNvPr id="35913" name="Line 93"/>
              <p:cNvSpPr>
                <a:spLocks noChangeShapeType="1"/>
              </p:cNvSpPr>
              <p:nvPr/>
            </p:nvSpPr>
            <p:spPr bwMode="auto">
              <a:xfrm>
                <a:off x="960" y="3024"/>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5914" name="Text Box 94"/>
              <p:cNvSpPr txBox="1">
                <a:spLocks noChangeArrowheads="1"/>
              </p:cNvSpPr>
              <p:nvPr/>
            </p:nvSpPr>
            <p:spPr bwMode="auto">
              <a:xfrm>
                <a:off x="2880" y="1152"/>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SI</a:t>
                </a:r>
                <a:endParaRPr lang="es-ES" sz="700">
                  <a:latin typeface="Arial Narrow" pitchFamily="34" charset="0"/>
                </a:endParaRPr>
              </a:p>
            </p:txBody>
          </p:sp>
          <p:sp>
            <p:nvSpPr>
              <p:cNvPr id="35915" name="Text Box 95"/>
              <p:cNvSpPr txBox="1">
                <a:spLocks noChangeArrowheads="1"/>
              </p:cNvSpPr>
              <p:nvPr/>
            </p:nvSpPr>
            <p:spPr bwMode="auto">
              <a:xfrm>
                <a:off x="2832" y="3072"/>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Proveedor </a:t>
                </a:r>
                <a:endParaRPr lang="es-ES" sz="700">
                  <a:latin typeface="Arial Narrow" pitchFamily="34" charset="0"/>
                </a:endParaRPr>
              </a:p>
            </p:txBody>
          </p:sp>
          <p:sp>
            <p:nvSpPr>
              <p:cNvPr id="35916" name="Text Box 96"/>
              <p:cNvSpPr txBox="1">
                <a:spLocks noChangeArrowheads="1"/>
              </p:cNvSpPr>
              <p:nvPr/>
            </p:nvSpPr>
            <p:spPr bwMode="auto">
              <a:xfrm>
                <a:off x="1248" y="2688"/>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NO</a:t>
                </a:r>
                <a:endParaRPr lang="es-ES" sz="700">
                  <a:latin typeface="Arial Narrow" pitchFamily="34" charset="0"/>
                </a:endParaRPr>
              </a:p>
            </p:txBody>
          </p:sp>
          <p:sp>
            <p:nvSpPr>
              <p:cNvPr id="35917" name="Text Box 97"/>
              <p:cNvSpPr txBox="1">
                <a:spLocks noChangeArrowheads="1"/>
              </p:cNvSpPr>
              <p:nvPr/>
            </p:nvSpPr>
            <p:spPr bwMode="auto">
              <a:xfrm>
                <a:off x="3168" y="816"/>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NO</a:t>
                </a:r>
                <a:endParaRPr lang="es-ES" sz="700">
                  <a:latin typeface="Arial Narrow" pitchFamily="34" charset="0"/>
                </a:endParaRPr>
              </a:p>
            </p:txBody>
          </p:sp>
          <p:sp>
            <p:nvSpPr>
              <p:cNvPr id="35918" name="Text Box 98"/>
              <p:cNvSpPr txBox="1">
                <a:spLocks noChangeArrowheads="1"/>
              </p:cNvSpPr>
              <p:nvPr/>
            </p:nvSpPr>
            <p:spPr bwMode="auto">
              <a:xfrm>
                <a:off x="960" y="3024"/>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SI</a:t>
                </a:r>
                <a:endParaRPr lang="es-ES" sz="700">
                  <a:latin typeface="Arial Narrow" pitchFamily="34" charset="0"/>
                </a:endParaRPr>
              </a:p>
            </p:txBody>
          </p:sp>
          <p:sp>
            <p:nvSpPr>
              <p:cNvPr id="35919" name="Text Box 99"/>
              <p:cNvSpPr txBox="1">
                <a:spLocks noChangeArrowheads="1"/>
              </p:cNvSpPr>
              <p:nvPr/>
            </p:nvSpPr>
            <p:spPr bwMode="auto">
              <a:xfrm>
                <a:off x="3168" y="2784"/>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Almacén</a:t>
                </a:r>
                <a:endParaRPr lang="es-ES" sz="700">
                  <a:latin typeface="Arial Narrow" pitchFamily="34" charset="0"/>
                </a:endParaRPr>
              </a:p>
            </p:txBody>
          </p:sp>
          <p:sp>
            <p:nvSpPr>
              <p:cNvPr id="35920" name="Text Box 100"/>
              <p:cNvSpPr txBox="1">
                <a:spLocks noChangeArrowheads="1"/>
              </p:cNvSpPr>
              <p:nvPr/>
            </p:nvSpPr>
            <p:spPr bwMode="auto">
              <a:xfrm>
                <a:off x="3120" y="2160"/>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SI</a:t>
                </a:r>
                <a:endParaRPr lang="es-ES" sz="700">
                  <a:latin typeface="Arial Narrow" pitchFamily="34" charset="0"/>
                </a:endParaRPr>
              </a:p>
            </p:txBody>
          </p:sp>
          <p:sp>
            <p:nvSpPr>
              <p:cNvPr id="35921" name="Text Box 101"/>
              <p:cNvSpPr txBox="1">
                <a:spLocks noChangeArrowheads="1"/>
              </p:cNvSpPr>
              <p:nvPr/>
            </p:nvSpPr>
            <p:spPr bwMode="auto">
              <a:xfrm>
                <a:off x="2832" y="2496"/>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latin typeface="Arial Narrow" pitchFamily="34" charset="0"/>
                  </a:rPr>
                  <a:t>NO</a:t>
                </a:r>
                <a:endParaRPr lang="es-ES" sz="700">
                  <a:latin typeface="Arial Narrow" pitchFamily="34" charset="0"/>
                </a:endParaRPr>
              </a:p>
            </p:txBody>
          </p:sp>
        </p:grpSp>
      </p:grpSp>
    </p:spTree>
    <p:extLst>
      <p:ext uri="{BB962C8B-B14F-4D97-AF65-F5344CB8AC3E}">
        <p14:creationId xmlns:p14="http://schemas.microsoft.com/office/powerpoint/2010/main" val="3395867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fill="hold"/>
                                        <p:tgtEl>
                                          <p:spTgt spid="27650"/>
                                        </p:tgtEl>
                                        <p:attrNameLst>
                                          <p:attrName>ppt_w</p:attrName>
                                        </p:attrNameLst>
                                      </p:cBhvr>
                                      <p:tavLst>
                                        <p:tav tm="0">
                                          <p:val>
                                            <p:fltVal val="0"/>
                                          </p:val>
                                        </p:tav>
                                        <p:tav tm="100000">
                                          <p:val>
                                            <p:strVal val="#ppt_w"/>
                                          </p:val>
                                        </p:tav>
                                      </p:tavLst>
                                    </p:anim>
                                    <p:anim calcmode="lin" valueType="num">
                                      <p:cBhvr>
                                        <p:cTn id="8" dur="500" fill="hold"/>
                                        <p:tgtEl>
                                          <p:spTgt spid="2765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14400" y="152400"/>
            <a:ext cx="7772400" cy="457200"/>
          </a:xfrm>
        </p:spPr>
        <p:txBody>
          <a:bodyPr/>
          <a:lstStyle/>
          <a:p>
            <a:pPr eaLnBrk="1" hangingPunct="1"/>
            <a:r>
              <a:rPr lang="es-MX" sz="2400">
                <a:latin typeface="Arial Black" pitchFamily="34" charset="0"/>
              </a:rPr>
              <a:t>DIAGRAMA DE FORMATO TABULAR</a:t>
            </a:r>
            <a:endParaRPr lang="es-ES" sz="2400">
              <a:latin typeface="Arial Black" pitchFamily="34" charset="0"/>
            </a:endParaRPr>
          </a:p>
        </p:txBody>
      </p:sp>
      <p:grpSp>
        <p:nvGrpSpPr>
          <p:cNvPr id="2" name="Group 96"/>
          <p:cNvGrpSpPr>
            <a:grpSpLocks/>
          </p:cNvGrpSpPr>
          <p:nvPr/>
        </p:nvGrpSpPr>
        <p:grpSpPr bwMode="auto">
          <a:xfrm>
            <a:off x="304800" y="609600"/>
            <a:ext cx="8610600" cy="5943600"/>
            <a:chOff x="192" y="384"/>
            <a:chExt cx="5424" cy="3744"/>
          </a:xfrm>
        </p:grpSpPr>
        <p:sp>
          <p:nvSpPr>
            <p:cNvPr id="36868" name="Rectangle 5"/>
            <p:cNvSpPr>
              <a:spLocks noChangeArrowheads="1"/>
            </p:cNvSpPr>
            <p:nvPr/>
          </p:nvSpPr>
          <p:spPr bwMode="auto">
            <a:xfrm>
              <a:off x="3680" y="3872"/>
              <a:ext cx="19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solidFill>
                    <a:schemeClr val="tx2"/>
                  </a:solidFill>
                  <a:latin typeface="Arial Narrow" pitchFamily="34" charset="0"/>
                </a:rPr>
                <a:t>FECHA DE ELABORACIÓN</a:t>
              </a:r>
              <a:endParaRPr lang="es-ES" sz="700" b="1">
                <a:solidFill>
                  <a:schemeClr val="tx2"/>
                </a:solidFill>
                <a:latin typeface="Arial Narrow" pitchFamily="34" charset="0"/>
              </a:endParaRPr>
            </a:p>
          </p:txBody>
        </p:sp>
        <p:sp>
          <p:nvSpPr>
            <p:cNvPr id="36869" name="Rectangle 6"/>
            <p:cNvSpPr>
              <a:spLocks noChangeArrowheads="1"/>
            </p:cNvSpPr>
            <p:nvPr/>
          </p:nvSpPr>
          <p:spPr bwMode="auto">
            <a:xfrm>
              <a:off x="1827" y="3872"/>
              <a:ext cx="1853"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solidFill>
                    <a:schemeClr val="tx2"/>
                  </a:solidFill>
                  <a:latin typeface="Arial Narrow" pitchFamily="34" charset="0"/>
                </a:rPr>
                <a:t>AUTORIZÓ</a:t>
              </a:r>
              <a:endParaRPr lang="es-ES" sz="700" b="1">
                <a:solidFill>
                  <a:schemeClr val="tx2"/>
                </a:solidFill>
                <a:latin typeface="Arial Narrow" pitchFamily="34" charset="0"/>
              </a:endParaRPr>
            </a:p>
          </p:txBody>
        </p:sp>
        <p:sp>
          <p:nvSpPr>
            <p:cNvPr id="36870" name="Rectangle 7"/>
            <p:cNvSpPr>
              <a:spLocks noChangeArrowheads="1"/>
            </p:cNvSpPr>
            <p:nvPr/>
          </p:nvSpPr>
          <p:spPr bwMode="auto">
            <a:xfrm>
              <a:off x="192" y="3872"/>
              <a:ext cx="163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0"/>
                </a:spcAft>
              </a:pPr>
              <a:r>
                <a:rPr lang="es-MX" sz="700" b="1">
                  <a:solidFill>
                    <a:schemeClr val="tx2"/>
                  </a:solidFill>
                  <a:latin typeface="Arial Narrow" pitchFamily="34" charset="0"/>
                </a:rPr>
                <a:t>FORMULÓ</a:t>
              </a:r>
              <a:endParaRPr lang="es-ES" sz="700" b="1">
                <a:solidFill>
                  <a:schemeClr val="tx2"/>
                </a:solidFill>
                <a:latin typeface="Arial Narrow" pitchFamily="34" charset="0"/>
              </a:endParaRPr>
            </a:p>
          </p:txBody>
        </p:sp>
        <p:sp>
          <p:nvSpPr>
            <p:cNvPr id="36871" name="Rectangle 8"/>
            <p:cNvSpPr>
              <a:spLocks noChangeArrowheads="1"/>
            </p:cNvSpPr>
            <p:nvPr/>
          </p:nvSpPr>
          <p:spPr bwMode="auto">
            <a:xfrm>
              <a:off x="192" y="576"/>
              <a:ext cx="5424" cy="144"/>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solidFill>
                    <a:schemeClr val="tx2"/>
                  </a:solidFill>
                  <a:latin typeface="Arial Narrow" pitchFamily="34" charset="0"/>
                </a:rPr>
                <a:t>PROCEDIMIENTO DE ADQUISICIÓN DE MATERIALES</a:t>
              </a:r>
              <a:endParaRPr lang="es-ES" sz="700" b="1">
                <a:solidFill>
                  <a:schemeClr val="tx2"/>
                </a:solidFill>
                <a:latin typeface="Arial Narrow" pitchFamily="34" charset="0"/>
              </a:endParaRPr>
            </a:p>
          </p:txBody>
        </p:sp>
        <p:sp>
          <p:nvSpPr>
            <p:cNvPr id="36872" name="Rectangle 9"/>
            <p:cNvSpPr>
              <a:spLocks noChangeArrowheads="1"/>
            </p:cNvSpPr>
            <p:nvPr/>
          </p:nvSpPr>
          <p:spPr bwMode="auto">
            <a:xfrm>
              <a:off x="192" y="384"/>
              <a:ext cx="5424" cy="2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spcAft>
                  <a:spcPct val="0"/>
                </a:spcAft>
              </a:pPr>
              <a:r>
                <a:rPr lang="es-MX" sz="1200" b="1">
                  <a:solidFill>
                    <a:schemeClr val="tx2"/>
                  </a:solidFill>
                  <a:latin typeface="Arial Narrow" pitchFamily="34" charset="0"/>
                </a:rPr>
                <a:t>DIRECCIÓN GENERAL DE PROVEEDURIA Y SERVICIOS GENERALES</a:t>
              </a:r>
              <a:endParaRPr lang="es-ES" sz="700" b="1">
                <a:solidFill>
                  <a:schemeClr val="tx2"/>
                </a:solidFill>
                <a:latin typeface="Arial Narrow" pitchFamily="34" charset="0"/>
              </a:endParaRPr>
            </a:p>
          </p:txBody>
        </p:sp>
        <p:sp>
          <p:nvSpPr>
            <p:cNvPr id="36873" name="Line 10"/>
            <p:cNvSpPr>
              <a:spLocks noChangeShapeType="1"/>
            </p:cNvSpPr>
            <p:nvPr/>
          </p:nvSpPr>
          <p:spPr bwMode="auto">
            <a:xfrm>
              <a:off x="192" y="384"/>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4" name="Line 11"/>
            <p:cNvSpPr>
              <a:spLocks noChangeShapeType="1"/>
            </p:cNvSpPr>
            <p:nvPr/>
          </p:nvSpPr>
          <p:spPr bwMode="auto">
            <a:xfrm>
              <a:off x="192" y="528"/>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5" name="Line 12"/>
            <p:cNvSpPr>
              <a:spLocks noChangeShapeType="1"/>
            </p:cNvSpPr>
            <p:nvPr/>
          </p:nvSpPr>
          <p:spPr bwMode="auto">
            <a:xfrm>
              <a:off x="192" y="720"/>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6" name="Line 13"/>
            <p:cNvSpPr>
              <a:spLocks noChangeShapeType="1"/>
            </p:cNvSpPr>
            <p:nvPr/>
          </p:nvSpPr>
          <p:spPr bwMode="auto">
            <a:xfrm>
              <a:off x="192" y="3872"/>
              <a:ext cx="54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7" name="Line 14"/>
            <p:cNvSpPr>
              <a:spLocks noChangeShapeType="1"/>
            </p:cNvSpPr>
            <p:nvPr/>
          </p:nvSpPr>
          <p:spPr bwMode="auto">
            <a:xfrm>
              <a:off x="192" y="4128"/>
              <a:ext cx="542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8" name="Line 15"/>
            <p:cNvSpPr>
              <a:spLocks noChangeShapeType="1"/>
            </p:cNvSpPr>
            <p:nvPr/>
          </p:nvSpPr>
          <p:spPr bwMode="auto">
            <a:xfrm>
              <a:off x="192" y="384"/>
              <a:ext cx="0" cy="374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79" name="Line 16"/>
            <p:cNvSpPr>
              <a:spLocks noChangeShapeType="1"/>
            </p:cNvSpPr>
            <p:nvPr/>
          </p:nvSpPr>
          <p:spPr bwMode="auto">
            <a:xfrm>
              <a:off x="5616" y="384"/>
              <a:ext cx="0" cy="374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80" name="Line 17"/>
            <p:cNvSpPr>
              <a:spLocks noChangeShapeType="1"/>
            </p:cNvSpPr>
            <p:nvPr/>
          </p:nvSpPr>
          <p:spPr bwMode="auto">
            <a:xfrm>
              <a:off x="1827" y="3872"/>
              <a:ext cx="0" cy="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81" name="Line 18"/>
            <p:cNvSpPr>
              <a:spLocks noChangeShapeType="1"/>
            </p:cNvSpPr>
            <p:nvPr/>
          </p:nvSpPr>
          <p:spPr bwMode="auto">
            <a:xfrm>
              <a:off x="3680" y="3872"/>
              <a:ext cx="0" cy="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82" name="Rectangle 20"/>
            <p:cNvSpPr>
              <a:spLocks noChangeArrowheads="1"/>
            </p:cNvSpPr>
            <p:nvPr/>
          </p:nvSpPr>
          <p:spPr bwMode="auto">
            <a:xfrm>
              <a:off x="336" y="1344"/>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Pide material mediante solicitud de material</a:t>
              </a:r>
              <a:endParaRPr lang="es-ES" sz="700">
                <a:solidFill>
                  <a:schemeClr val="tx2"/>
                </a:solidFill>
                <a:latin typeface="Arial Narrow" pitchFamily="34" charset="0"/>
              </a:endParaRPr>
            </a:p>
          </p:txBody>
        </p:sp>
        <p:sp>
          <p:nvSpPr>
            <p:cNvPr id="36883" name="Line 21"/>
            <p:cNvSpPr>
              <a:spLocks noChangeShapeType="1"/>
            </p:cNvSpPr>
            <p:nvPr/>
          </p:nvSpPr>
          <p:spPr bwMode="auto">
            <a:xfrm flipH="1">
              <a:off x="576" y="1920"/>
              <a:ext cx="14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84" name="Line 22"/>
            <p:cNvSpPr>
              <a:spLocks noChangeShapeType="1"/>
            </p:cNvSpPr>
            <p:nvPr/>
          </p:nvSpPr>
          <p:spPr bwMode="auto">
            <a:xfrm>
              <a:off x="2112" y="129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885" name="Line 23"/>
            <p:cNvSpPr>
              <a:spLocks noChangeShapeType="1"/>
            </p:cNvSpPr>
            <p:nvPr/>
          </p:nvSpPr>
          <p:spPr bwMode="auto">
            <a:xfrm>
              <a:off x="576" y="1920"/>
              <a:ext cx="0"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886" name="Line 24"/>
            <p:cNvSpPr>
              <a:spLocks noChangeShapeType="1"/>
            </p:cNvSpPr>
            <p:nvPr/>
          </p:nvSpPr>
          <p:spPr bwMode="auto">
            <a:xfrm>
              <a:off x="2352" y="3648"/>
              <a:ext cx="230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87" name="AutoShape 27"/>
            <p:cNvSpPr>
              <a:spLocks noChangeArrowheads="1"/>
            </p:cNvSpPr>
            <p:nvPr/>
          </p:nvSpPr>
          <p:spPr bwMode="auto">
            <a:xfrm>
              <a:off x="288" y="1008"/>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INICIO</a:t>
              </a:r>
              <a:endParaRPr lang="es-ES" sz="700">
                <a:solidFill>
                  <a:schemeClr val="tx2"/>
                </a:solidFill>
                <a:latin typeface="Arial Narrow" pitchFamily="34" charset="0"/>
              </a:endParaRPr>
            </a:p>
          </p:txBody>
        </p:sp>
        <p:sp>
          <p:nvSpPr>
            <p:cNvPr id="36888" name="Rectangle 28"/>
            <p:cNvSpPr>
              <a:spLocks noChangeArrowheads="1"/>
            </p:cNvSpPr>
            <p:nvPr/>
          </p:nvSpPr>
          <p:spPr bwMode="auto">
            <a:xfrm>
              <a:off x="2736" y="960"/>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Soicita material mediante requ-isición de compra</a:t>
              </a:r>
              <a:endParaRPr lang="es-ES" sz="700">
                <a:solidFill>
                  <a:schemeClr val="tx2"/>
                </a:solidFill>
                <a:latin typeface="Arial Narrow" pitchFamily="34" charset="0"/>
              </a:endParaRPr>
            </a:p>
          </p:txBody>
        </p:sp>
        <p:sp>
          <p:nvSpPr>
            <p:cNvPr id="36889" name="Rectangle 29"/>
            <p:cNvSpPr>
              <a:spLocks noChangeArrowheads="1"/>
            </p:cNvSpPr>
            <p:nvPr/>
          </p:nvSpPr>
          <p:spPr bwMode="auto">
            <a:xfrm>
              <a:off x="3792" y="960"/>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Pide material mediante orden de compra</a:t>
              </a:r>
              <a:endParaRPr lang="es-ES" sz="700">
                <a:solidFill>
                  <a:schemeClr val="tx2"/>
                </a:solidFill>
                <a:latin typeface="Arial Narrow" pitchFamily="34" charset="0"/>
              </a:endParaRPr>
            </a:p>
          </p:txBody>
        </p:sp>
        <p:sp>
          <p:nvSpPr>
            <p:cNvPr id="36890" name="Rectangle 31"/>
            <p:cNvSpPr>
              <a:spLocks noChangeArrowheads="1"/>
            </p:cNvSpPr>
            <p:nvPr/>
          </p:nvSpPr>
          <p:spPr bwMode="auto">
            <a:xfrm>
              <a:off x="1824" y="3504"/>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Comunica deficiencia al proveedor</a:t>
              </a:r>
              <a:endParaRPr lang="es-ES" sz="700">
                <a:solidFill>
                  <a:schemeClr val="tx2"/>
                </a:solidFill>
                <a:latin typeface="Arial Narrow" pitchFamily="34" charset="0"/>
              </a:endParaRPr>
            </a:p>
          </p:txBody>
        </p:sp>
        <p:sp>
          <p:nvSpPr>
            <p:cNvPr id="36891" name="Rectangle 32"/>
            <p:cNvSpPr>
              <a:spLocks noChangeArrowheads="1"/>
            </p:cNvSpPr>
            <p:nvPr/>
          </p:nvSpPr>
          <p:spPr bwMode="auto">
            <a:xfrm>
              <a:off x="2592" y="2448"/>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Surte material</a:t>
              </a:r>
              <a:endParaRPr lang="es-ES" sz="700">
                <a:solidFill>
                  <a:schemeClr val="tx2"/>
                </a:solidFill>
                <a:latin typeface="Arial Narrow" pitchFamily="34" charset="0"/>
              </a:endParaRPr>
            </a:p>
          </p:txBody>
        </p:sp>
        <p:sp>
          <p:nvSpPr>
            <p:cNvPr id="36892" name="AutoShape 35"/>
            <p:cNvSpPr>
              <a:spLocks noChangeArrowheads="1"/>
            </p:cNvSpPr>
            <p:nvPr/>
          </p:nvSpPr>
          <p:spPr bwMode="auto">
            <a:xfrm>
              <a:off x="288" y="3456"/>
              <a:ext cx="576" cy="144"/>
            </a:xfrm>
            <a:prstGeom prst="flowChartTerminator">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FIN</a:t>
              </a:r>
              <a:endParaRPr lang="es-ES" sz="700">
                <a:solidFill>
                  <a:schemeClr val="tx2"/>
                </a:solidFill>
                <a:latin typeface="Arial Narrow" pitchFamily="34" charset="0"/>
              </a:endParaRPr>
            </a:p>
          </p:txBody>
        </p:sp>
        <p:sp>
          <p:nvSpPr>
            <p:cNvPr id="36893" name="AutoShape 42"/>
            <p:cNvSpPr>
              <a:spLocks noChangeArrowheads="1"/>
            </p:cNvSpPr>
            <p:nvPr/>
          </p:nvSpPr>
          <p:spPr bwMode="auto">
            <a:xfrm>
              <a:off x="1776" y="2928"/>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¿Origen del materia?l</a:t>
              </a:r>
              <a:endParaRPr lang="es-ES" sz="700">
                <a:solidFill>
                  <a:schemeClr val="tx2"/>
                </a:solidFill>
                <a:latin typeface="Arial Narrow" pitchFamily="34" charset="0"/>
              </a:endParaRPr>
            </a:p>
          </p:txBody>
        </p:sp>
        <p:sp>
          <p:nvSpPr>
            <p:cNvPr id="36894" name="AutoShape 44"/>
            <p:cNvSpPr>
              <a:spLocks noChangeArrowheads="1"/>
            </p:cNvSpPr>
            <p:nvPr/>
          </p:nvSpPr>
          <p:spPr bwMode="auto">
            <a:xfrm>
              <a:off x="1776" y="912"/>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¿Existencia suficiente?</a:t>
              </a:r>
              <a:endParaRPr lang="es-ES" sz="700">
                <a:solidFill>
                  <a:schemeClr val="tx2"/>
                </a:solidFill>
                <a:latin typeface="Arial Narrow" pitchFamily="34" charset="0"/>
              </a:endParaRPr>
            </a:p>
          </p:txBody>
        </p:sp>
        <p:sp>
          <p:nvSpPr>
            <p:cNvPr id="36895" name="Line 45"/>
            <p:cNvSpPr>
              <a:spLocks noChangeShapeType="1"/>
            </p:cNvSpPr>
            <p:nvPr/>
          </p:nvSpPr>
          <p:spPr bwMode="auto">
            <a:xfrm>
              <a:off x="1440" y="1104"/>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896" name="Line 46"/>
            <p:cNvSpPr>
              <a:spLocks noChangeShapeType="1"/>
            </p:cNvSpPr>
            <p:nvPr/>
          </p:nvSpPr>
          <p:spPr bwMode="auto">
            <a:xfrm flipV="1">
              <a:off x="4656" y="1104"/>
              <a:ext cx="0" cy="25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897" name="Oval 47"/>
            <p:cNvSpPr>
              <a:spLocks noChangeArrowheads="1"/>
            </p:cNvSpPr>
            <p:nvPr/>
          </p:nvSpPr>
          <p:spPr bwMode="auto">
            <a:xfrm>
              <a:off x="4992" y="1488"/>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solidFill>
                    <a:schemeClr val="tx2"/>
                  </a:solidFill>
                  <a:latin typeface="Arial Narrow" pitchFamily="34" charset="0"/>
                </a:rPr>
                <a:t>B</a:t>
              </a:r>
              <a:endParaRPr lang="es-ES" sz="700">
                <a:solidFill>
                  <a:schemeClr val="tx2"/>
                </a:solidFill>
                <a:latin typeface="Arial Narrow" pitchFamily="34" charset="0"/>
              </a:endParaRPr>
            </a:p>
          </p:txBody>
        </p:sp>
        <p:sp>
          <p:nvSpPr>
            <p:cNvPr id="36898" name="Line 48"/>
            <p:cNvSpPr>
              <a:spLocks noChangeShapeType="1"/>
            </p:cNvSpPr>
            <p:nvPr/>
          </p:nvSpPr>
          <p:spPr bwMode="auto">
            <a:xfrm>
              <a:off x="1632" y="2592"/>
              <a:ext cx="1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899" name="Line 49"/>
            <p:cNvSpPr>
              <a:spLocks noChangeShapeType="1"/>
            </p:cNvSpPr>
            <p:nvPr/>
          </p:nvSpPr>
          <p:spPr bwMode="auto">
            <a:xfrm>
              <a:off x="4320" y="110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0" name="Line 51"/>
            <p:cNvSpPr>
              <a:spLocks noChangeShapeType="1"/>
            </p:cNvSpPr>
            <p:nvPr/>
          </p:nvSpPr>
          <p:spPr bwMode="auto">
            <a:xfrm>
              <a:off x="3264" y="110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1" name="Line 52"/>
            <p:cNvSpPr>
              <a:spLocks noChangeShapeType="1"/>
            </p:cNvSpPr>
            <p:nvPr/>
          </p:nvSpPr>
          <p:spPr bwMode="auto">
            <a:xfrm>
              <a:off x="2400" y="1104"/>
              <a:ext cx="3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2" name="Line 53"/>
            <p:cNvSpPr>
              <a:spLocks noChangeShapeType="1"/>
            </p:cNvSpPr>
            <p:nvPr/>
          </p:nvSpPr>
          <p:spPr bwMode="auto">
            <a:xfrm>
              <a:off x="1440" y="1104"/>
              <a:ext cx="3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3" name="Line 54"/>
            <p:cNvSpPr>
              <a:spLocks noChangeShapeType="1"/>
            </p:cNvSpPr>
            <p:nvPr/>
          </p:nvSpPr>
          <p:spPr bwMode="auto">
            <a:xfrm>
              <a:off x="576" y="1152"/>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4" name="Line 55"/>
            <p:cNvSpPr>
              <a:spLocks noChangeShapeType="1"/>
            </p:cNvSpPr>
            <p:nvPr/>
          </p:nvSpPr>
          <p:spPr bwMode="auto">
            <a:xfrm>
              <a:off x="912" y="2592"/>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5" name="Line 56"/>
            <p:cNvSpPr>
              <a:spLocks noChangeShapeType="1"/>
            </p:cNvSpPr>
            <p:nvPr/>
          </p:nvSpPr>
          <p:spPr bwMode="auto">
            <a:xfrm>
              <a:off x="2400" y="2592"/>
              <a:ext cx="1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6" name="Oval 58"/>
            <p:cNvSpPr>
              <a:spLocks noChangeArrowheads="1"/>
            </p:cNvSpPr>
            <p:nvPr/>
          </p:nvSpPr>
          <p:spPr bwMode="auto">
            <a:xfrm>
              <a:off x="480" y="2064"/>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solidFill>
                    <a:schemeClr val="tx2"/>
                  </a:solidFill>
                  <a:latin typeface="Arial Narrow" pitchFamily="34" charset="0"/>
                </a:rPr>
                <a:t>A</a:t>
              </a:r>
              <a:endParaRPr lang="es-ES" sz="700">
                <a:solidFill>
                  <a:schemeClr val="tx2"/>
                </a:solidFill>
                <a:latin typeface="Arial Narrow" pitchFamily="34" charset="0"/>
              </a:endParaRPr>
            </a:p>
          </p:txBody>
        </p:sp>
        <p:sp>
          <p:nvSpPr>
            <p:cNvPr id="36907" name="Oval 61"/>
            <p:cNvSpPr>
              <a:spLocks noChangeArrowheads="1"/>
            </p:cNvSpPr>
            <p:nvPr/>
          </p:nvSpPr>
          <p:spPr bwMode="auto">
            <a:xfrm>
              <a:off x="2736" y="2928"/>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solidFill>
                    <a:schemeClr val="tx2"/>
                  </a:solidFill>
                  <a:latin typeface="Arial Narrow" pitchFamily="34" charset="0"/>
                </a:rPr>
                <a:t>A</a:t>
              </a:r>
              <a:endParaRPr lang="es-ES" sz="700">
                <a:solidFill>
                  <a:schemeClr val="tx2"/>
                </a:solidFill>
                <a:latin typeface="Arial Narrow" pitchFamily="34" charset="0"/>
              </a:endParaRPr>
            </a:p>
          </p:txBody>
        </p:sp>
        <p:sp>
          <p:nvSpPr>
            <p:cNvPr id="36908" name="Line 63"/>
            <p:cNvSpPr>
              <a:spLocks noChangeShapeType="1"/>
            </p:cNvSpPr>
            <p:nvPr/>
          </p:nvSpPr>
          <p:spPr bwMode="auto">
            <a:xfrm>
              <a:off x="2112" y="3312"/>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09" name="Line 66"/>
            <p:cNvSpPr>
              <a:spLocks noChangeShapeType="1"/>
            </p:cNvSpPr>
            <p:nvPr/>
          </p:nvSpPr>
          <p:spPr bwMode="auto">
            <a:xfrm flipV="1">
              <a:off x="2832" y="273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10" name="Line 67"/>
            <p:cNvSpPr>
              <a:spLocks noChangeShapeType="1"/>
            </p:cNvSpPr>
            <p:nvPr/>
          </p:nvSpPr>
          <p:spPr bwMode="auto">
            <a:xfrm>
              <a:off x="2112" y="2784"/>
              <a:ext cx="0"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11" name="Rectangle 68"/>
            <p:cNvSpPr>
              <a:spLocks noChangeArrowheads="1"/>
            </p:cNvSpPr>
            <p:nvPr/>
          </p:nvSpPr>
          <p:spPr bwMode="auto">
            <a:xfrm>
              <a:off x="1104" y="2448"/>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Comunica deficiencia al almacén</a:t>
              </a:r>
              <a:endParaRPr lang="es-ES" sz="700">
                <a:solidFill>
                  <a:schemeClr val="tx2"/>
                </a:solidFill>
                <a:latin typeface="Arial Narrow" pitchFamily="34" charset="0"/>
              </a:endParaRPr>
            </a:p>
          </p:txBody>
        </p:sp>
        <p:sp>
          <p:nvSpPr>
            <p:cNvPr id="36912" name="Line 69"/>
            <p:cNvSpPr>
              <a:spLocks noChangeShapeType="1"/>
            </p:cNvSpPr>
            <p:nvPr/>
          </p:nvSpPr>
          <p:spPr bwMode="auto">
            <a:xfrm>
              <a:off x="864" y="1488"/>
              <a:ext cx="5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13" name="Line 70"/>
            <p:cNvSpPr>
              <a:spLocks noChangeShapeType="1"/>
            </p:cNvSpPr>
            <p:nvPr/>
          </p:nvSpPr>
          <p:spPr bwMode="auto">
            <a:xfrm>
              <a:off x="576" y="2736"/>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14" name="Line 71"/>
            <p:cNvSpPr>
              <a:spLocks noChangeShapeType="1"/>
            </p:cNvSpPr>
            <p:nvPr/>
          </p:nvSpPr>
          <p:spPr bwMode="auto">
            <a:xfrm>
              <a:off x="5088" y="1248"/>
              <a:ext cx="0"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15" name="Oval 73"/>
            <p:cNvSpPr>
              <a:spLocks noChangeArrowheads="1"/>
            </p:cNvSpPr>
            <p:nvPr/>
          </p:nvSpPr>
          <p:spPr bwMode="auto">
            <a:xfrm>
              <a:off x="2016" y="2016"/>
              <a:ext cx="192" cy="192"/>
            </a:xfrm>
            <a:prstGeom prst="ellipse">
              <a:avLst/>
            </a:prstGeom>
            <a:solidFill>
              <a:srgbClr val="C0C0C0"/>
            </a:solidFill>
            <a:ln w="9525">
              <a:solidFill>
                <a:schemeClr val="tx1"/>
              </a:solidFill>
              <a:round/>
              <a:headEnd/>
              <a:tailEnd/>
            </a:ln>
          </p:spPr>
          <p:txBody>
            <a:bodyPr wrap="none" anchor="ctr"/>
            <a:lstStyle/>
            <a:p>
              <a:pPr algn="ctr" eaLnBrk="0" hangingPunct="0"/>
              <a:r>
                <a:rPr lang="es-MX" sz="700">
                  <a:solidFill>
                    <a:schemeClr val="tx2"/>
                  </a:solidFill>
                  <a:latin typeface="Arial Narrow" pitchFamily="34" charset="0"/>
                </a:rPr>
                <a:t>B</a:t>
              </a:r>
              <a:endParaRPr lang="es-ES" sz="700">
                <a:solidFill>
                  <a:schemeClr val="tx2"/>
                </a:solidFill>
                <a:latin typeface="Arial Narrow" pitchFamily="34" charset="0"/>
              </a:endParaRPr>
            </a:p>
          </p:txBody>
        </p:sp>
        <p:sp>
          <p:nvSpPr>
            <p:cNvPr id="36916" name="Line 74"/>
            <p:cNvSpPr>
              <a:spLocks noChangeShapeType="1"/>
            </p:cNvSpPr>
            <p:nvPr/>
          </p:nvSpPr>
          <p:spPr bwMode="auto">
            <a:xfrm>
              <a:off x="576" y="3264"/>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17" name="Text Box 75"/>
            <p:cNvSpPr txBox="1">
              <a:spLocks noChangeArrowheads="1"/>
            </p:cNvSpPr>
            <p:nvPr/>
          </p:nvSpPr>
          <p:spPr bwMode="auto">
            <a:xfrm>
              <a:off x="2112" y="1344"/>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SI</a:t>
              </a:r>
              <a:endParaRPr lang="es-ES" sz="700">
                <a:solidFill>
                  <a:schemeClr val="tx2"/>
                </a:solidFill>
                <a:latin typeface="Arial Narrow" pitchFamily="34" charset="0"/>
              </a:endParaRPr>
            </a:p>
          </p:txBody>
        </p:sp>
        <p:sp>
          <p:nvSpPr>
            <p:cNvPr id="36918" name="Text Box 76"/>
            <p:cNvSpPr txBox="1">
              <a:spLocks noChangeArrowheads="1"/>
            </p:cNvSpPr>
            <p:nvPr/>
          </p:nvSpPr>
          <p:spPr bwMode="auto">
            <a:xfrm>
              <a:off x="2112" y="3264"/>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Proveedor </a:t>
              </a:r>
              <a:endParaRPr lang="es-ES" sz="700">
                <a:solidFill>
                  <a:schemeClr val="tx2"/>
                </a:solidFill>
                <a:latin typeface="Arial Narrow" pitchFamily="34" charset="0"/>
              </a:endParaRPr>
            </a:p>
          </p:txBody>
        </p:sp>
        <p:sp>
          <p:nvSpPr>
            <p:cNvPr id="36919" name="Text Box 77"/>
            <p:cNvSpPr txBox="1">
              <a:spLocks noChangeArrowheads="1"/>
            </p:cNvSpPr>
            <p:nvPr/>
          </p:nvSpPr>
          <p:spPr bwMode="auto">
            <a:xfrm>
              <a:off x="912" y="2448"/>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NO</a:t>
              </a:r>
              <a:endParaRPr lang="es-ES" sz="700">
                <a:solidFill>
                  <a:schemeClr val="tx2"/>
                </a:solidFill>
                <a:latin typeface="Arial Narrow" pitchFamily="34" charset="0"/>
              </a:endParaRPr>
            </a:p>
          </p:txBody>
        </p:sp>
        <p:sp>
          <p:nvSpPr>
            <p:cNvPr id="36920" name="Text Box 78"/>
            <p:cNvSpPr txBox="1">
              <a:spLocks noChangeArrowheads="1"/>
            </p:cNvSpPr>
            <p:nvPr/>
          </p:nvSpPr>
          <p:spPr bwMode="auto">
            <a:xfrm>
              <a:off x="2400" y="960"/>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NO</a:t>
              </a:r>
              <a:endParaRPr lang="es-ES" sz="700">
                <a:solidFill>
                  <a:schemeClr val="tx2"/>
                </a:solidFill>
                <a:latin typeface="Arial Narrow" pitchFamily="34" charset="0"/>
              </a:endParaRPr>
            </a:p>
          </p:txBody>
        </p:sp>
        <p:sp>
          <p:nvSpPr>
            <p:cNvPr id="36921" name="Text Box 79"/>
            <p:cNvSpPr txBox="1">
              <a:spLocks noChangeArrowheads="1"/>
            </p:cNvSpPr>
            <p:nvPr/>
          </p:nvSpPr>
          <p:spPr bwMode="auto">
            <a:xfrm>
              <a:off x="576" y="2784"/>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SI</a:t>
              </a:r>
              <a:endParaRPr lang="es-ES" sz="700">
                <a:solidFill>
                  <a:schemeClr val="tx2"/>
                </a:solidFill>
                <a:latin typeface="Arial Narrow" pitchFamily="34" charset="0"/>
              </a:endParaRPr>
            </a:p>
          </p:txBody>
        </p:sp>
        <p:sp>
          <p:nvSpPr>
            <p:cNvPr id="36922" name="Text Box 80"/>
            <p:cNvSpPr txBox="1">
              <a:spLocks noChangeArrowheads="1"/>
            </p:cNvSpPr>
            <p:nvPr/>
          </p:nvSpPr>
          <p:spPr bwMode="auto">
            <a:xfrm>
              <a:off x="2112" y="3360"/>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Almacén</a:t>
              </a:r>
              <a:endParaRPr lang="es-ES" sz="700">
                <a:solidFill>
                  <a:schemeClr val="tx2"/>
                </a:solidFill>
                <a:latin typeface="Arial Narrow" pitchFamily="34" charset="0"/>
              </a:endParaRPr>
            </a:p>
          </p:txBody>
        </p:sp>
        <p:sp>
          <p:nvSpPr>
            <p:cNvPr id="36923" name="Text Box 81"/>
            <p:cNvSpPr txBox="1">
              <a:spLocks noChangeArrowheads="1"/>
            </p:cNvSpPr>
            <p:nvPr/>
          </p:nvSpPr>
          <p:spPr bwMode="auto">
            <a:xfrm>
              <a:off x="2400" y="2448"/>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SI</a:t>
              </a:r>
              <a:endParaRPr lang="es-ES" sz="700">
                <a:solidFill>
                  <a:schemeClr val="tx2"/>
                </a:solidFill>
                <a:latin typeface="Arial Narrow" pitchFamily="34" charset="0"/>
              </a:endParaRPr>
            </a:p>
          </p:txBody>
        </p:sp>
        <p:sp>
          <p:nvSpPr>
            <p:cNvPr id="36924" name="Text Box 82"/>
            <p:cNvSpPr txBox="1">
              <a:spLocks noChangeArrowheads="1"/>
            </p:cNvSpPr>
            <p:nvPr/>
          </p:nvSpPr>
          <p:spPr bwMode="auto">
            <a:xfrm>
              <a:off x="192" y="720"/>
              <a:ext cx="542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                     </a:t>
              </a:r>
              <a:r>
                <a:rPr lang="es-MX" sz="900" b="1">
                  <a:solidFill>
                    <a:schemeClr val="tx2"/>
                  </a:solidFill>
                  <a:latin typeface="Arial Narrow" pitchFamily="34" charset="0"/>
                </a:rPr>
                <a:t>DEPARTAMENTO SOLICITANTE		ALMACEN	                        DEPARTAMENTO DE COMPRAS	     PROVEEDOR</a:t>
              </a:r>
              <a:endParaRPr lang="es-ES" sz="700" b="1">
                <a:solidFill>
                  <a:schemeClr val="tx2"/>
                </a:solidFill>
                <a:latin typeface="Arial Narrow" pitchFamily="34" charset="0"/>
              </a:endParaRPr>
            </a:p>
          </p:txBody>
        </p:sp>
        <p:sp>
          <p:nvSpPr>
            <p:cNvPr id="36925" name="Line 83"/>
            <p:cNvSpPr>
              <a:spLocks noChangeShapeType="1"/>
            </p:cNvSpPr>
            <p:nvPr/>
          </p:nvSpPr>
          <p:spPr bwMode="auto">
            <a:xfrm>
              <a:off x="192" y="864"/>
              <a:ext cx="54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26" name="Line 84"/>
            <p:cNvSpPr>
              <a:spLocks noChangeShapeType="1"/>
            </p:cNvSpPr>
            <p:nvPr/>
          </p:nvSpPr>
          <p:spPr bwMode="auto">
            <a:xfrm>
              <a:off x="1728" y="720"/>
              <a:ext cx="0" cy="31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27" name="Line 85"/>
            <p:cNvSpPr>
              <a:spLocks noChangeShapeType="1"/>
            </p:cNvSpPr>
            <p:nvPr/>
          </p:nvSpPr>
          <p:spPr bwMode="auto">
            <a:xfrm>
              <a:off x="3456" y="720"/>
              <a:ext cx="0" cy="31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28" name="Line 86"/>
            <p:cNvSpPr>
              <a:spLocks noChangeShapeType="1"/>
            </p:cNvSpPr>
            <p:nvPr/>
          </p:nvSpPr>
          <p:spPr bwMode="auto">
            <a:xfrm>
              <a:off x="4560" y="720"/>
              <a:ext cx="0" cy="31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29" name="Line 88"/>
            <p:cNvSpPr>
              <a:spLocks noChangeShapeType="1"/>
            </p:cNvSpPr>
            <p:nvPr/>
          </p:nvSpPr>
          <p:spPr bwMode="auto">
            <a:xfrm>
              <a:off x="2064" y="1776"/>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30" name="Rectangle 33"/>
            <p:cNvSpPr>
              <a:spLocks noChangeArrowheads="1"/>
            </p:cNvSpPr>
            <p:nvPr/>
          </p:nvSpPr>
          <p:spPr bwMode="auto">
            <a:xfrm>
              <a:off x="4848" y="960"/>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Surte material</a:t>
              </a:r>
              <a:endParaRPr lang="es-ES" sz="700">
                <a:solidFill>
                  <a:schemeClr val="tx2"/>
                </a:solidFill>
                <a:latin typeface="Arial Narrow" pitchFamily="34" charset="0"/>
              </a:endParaRPr>
            </a:p>
          </p:txBody>
        </p:sp>
        <p:sp>
          <p:nvSpPr>
            <p:cNvPr id="36931" name="Rectangle 34"/>
            <p:cNvSpPr>
              <a:spLocks noChangeArrowheads="1"/>
            </p:cNvSpPr>
            <p:nvPr/>
          </p:nvSpPr>
          <p:spPr bwMode="auto">
            <a:xfrm>
              <a:off x="1824" y="1488"/>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Surte material</a:t>
              </a:r>
              <a:endParaRPr lang="es-ES" sz="700">
                <a:solidFill>
                  <a:schemeClr val="tx2"/>
                </a:solidFill>
                <a:latin typeface="Arial Narrow" pitchFamily="34" charset="0"/>
              </a:endParaRPr>
            </a:p>
          </p:txBody>
        </p:sp>
        <p:sp>
          <p:nvSpPr>
            <p:cNvPr id="36932" name="Rectangle 30"/>
            <p:cNvSpPr>
              <a:spLocks noChangeArrowheads="1"/>
            </p:cNvSpPr>
            <p:nvPr/>
          </p:nvSpPr>
          <p:spPr bwMode="auto">
            <a:xfrm>
              <a:off x="336" y="2976"/>
              <a:ext cx="516" cy="305"/>
            </a:xfrm>
            <a:prstGeom prst="rect">
              <a:avLst/>
            </a:prstGeom>
            <a:solidFill>
              <a:srgbClr val="C0C0C0"/>
            </a:solidFill>
            <a:ln w="9525">
              <a:solidFill>
                <a:schemeClr val="tx1"/>
              </a:solidFill>
              <a:miter lim="800000"/>
              <a:headEnd/>
              <a:tailEnd/>
            </a:ln>
          </p:spPr>
          <p:txBody>
            <a:bodyPr lIns="72000" tIns="72000" rIns="72000" bIns="72000" anchor="ctr"/>
            <a:lstStyle/>
            <a:p>
              <a:pPr algn="ctr" eaLnBrk="0" hangingPunct="0"/>
              <a:r>
                <a:rPr lang="es-MX" sz="700">
                  <a:solidFill>
                    <a:schemeClr val="tx2"/>
                  </a:solidFill>
                  <a:latin typeface="Arial Narrow" pitchFamily="34" charset="0"/>
                </a:rPr>
                <a:t>Utiliza material</a:t>
              </a:r>
              <a:endParaRPr lang="es-ES" sz="700">
                <a:solidFill>
                  <a:schemeClr val="tx2"/>
                </a:solidFill>
                <a:latin typeface="Arial Narrow" pitchFamily="34" charset="0"/>
              </a:endParaRPr>
            </a:p>
          </p:txBody>
        </p:sp>
        <p:sp>
          <p:nvSpPr>
            <p:cNvPr id="36933" name="AutoShape 41"/>
            <p:cNvSpPr>
              <a:spLocks noChangeArrowheads="1"/>
            </p:cNvSpPr>
            <p:nvPr/>
          </p:nvSpPr>
          <p:spPr bwMode="auto">
            <a:xfrm>
              <a:off x="288" y="2400"/>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¿Material requerido?</a:t>
              </a:r>
              <a:endParaRPr lang="es-ES" sz="700">
                <a:solidFill>
                  <a:schemeClr val="tx2"/>
                </a:solidFill>
                <a:latin typeface="Arial Narrow" pitchFamily="34" charset="0"/>
              </a:endParaRPr>
            </a:p>
          </p:txBody>
        </p:sp>
        <p:sp>
          <p:nvSpPr>
            <p:cNvPr id="36934" name="Line 89"/>
            <p:cNvSpPr>
              <a:spLocks noChangeShapeType="1"/>
            </p:cNvSpPr>
            <p:nvPr/>
          </p:nvSpPr>
          <p:spPr bwMode="auto">
            <a:xfrm>
              <a:off x="576" y="225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35" name="AutoShape 90"/>
            <p:cNvSpPr>
              <a:spLocks noChangeArrowheads="1"/>
            </p:cNvSpPr>
            <p:nvPr/>
          </p:nvSpPr>
          <p:spPr bwMode="auto">
            <a:xfrm>
              <a:off x="1776" y="2400"/>
              <a:ext cx="624" cy="384"/>
            </a:xfrm>
            <a:prstGeom prst="flowChartDecision">
              <a:avLst/>
            </a:prstGeom>
            <a:solidFill>
              <a:srgbClr val="C0C0C0"/>
            </a:solidFill>
            <a:ln w="9525">
              <a:solidFill>
                <a:schemeClr val="tx1"/>
              </a:solidFill>
              <a:miter lim="800000"/>
              <a:headEnd/>
              <a:tailEnd/>
            </a:ln>
          </p:spPr>
          <p:txBody>
            <a:bodyPr wrap="none" lIns="0" tIns="0" rIns="0" bIns="0" anchor="ctr"/>
            <a:lstStyle/>
            <a:p>
              <a:pPr algn="ctr" eaLnBrk="0" hangingPunct="0"/>
              <a:r>
                <a:rPr lang="es-MX" sz="700">
                  <a:solidFill>
                    <a:schemeClr val="tx2"/>
                  </a:solidFill>
                  <a:latin typeface="Arial Narrow" pitchFamily="34" charset="0"/>
                </a:rPr>
                <a:t>¿Material requerido?</a:t>
              </a:r>
              <a:endParaRPr lang="es-ES" sz="700">
                <a:solidFill>
                  <a:schemeClr val="tx2"/>
                </a:solidFill>
                <a:latin typeface="Arial Narrow" pitchFamily="34" charset="0"/>
              </a:endParaRPr>
            </a:p>
          </p:txBody>
        </p:sp>
        <p:sp>
          <p:nvSpPr>
            <p:cNvPr id="36936" name="Line 91"/>
            <p:cNvSpPr>
              <a:spLocks noChangeShapeType="1"/>
            </p:cNvSpPr>
            <p:nvPr/>
          </p:nvSpPr>
          <p:spPr bwMode="auto">
            <a:xfrm>
              <a:off x="2112" y="2208"/>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37" name="Line 92"/>
            <p:cNvSpPr>
              <a:spLocks noChangeShapeType="1"/>
            </p:cNvSpPr>
            <p:nvPr/>
          </p:nvSpPr>
          <p:spPr bwMode="auto">
            <a:xfrm>
              <a:off x="2400" y="312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VE"/>
            </a:p>
          </p:txBody>
        </p:sp>
        <p:sp>
          <p:nvSpPr>
            <p:cNvPr id="36938" name="Line 93"/>
            <p:cNvSpPr>
              <a:spLocks noChangeShapeType="1"/>
            </p:cNvSpPr>
            <p:nvPr/>
          </p:nvSpPr>
          <p:spPr bwMode="auto">
            <a:xfrm flipV="1">
              <a:off x="2496" y="2592"/>
              <a:ext cx="0" cy="5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VE"/>
            </a:p>
          </p:txBody>
        </p:sp>
        <p:sp>
          <p:nvSpPr>
            <p:cNvPr id="36939" name="Text Box 95"/>
            <p:cNvSpPr txBox="1">
              <a:spLocks noChangeArrowheads="1"/>
            </p:cNvSpPr>
            <p:nvPr/>
          </p:nvSpPr>
          <p:spPr bwMode="auto">
            <a:xfrm>
              <a:off x="2064" y="2736"/>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Wingdings 2" pitchFamily="18" charset="2"/>
                </a:defRPr>
              </a:lvl1pPr>
              <a:lvl2pPr marL="742950" indent="-285750" eaLnBrk="0" hangingPunct="0">
                <a:defRPr>
                  <a:solidFill>
                    <a:schemeClr val="tx1"/>
                  </a:solidFill>
                  <a:latin typeface="Wingdings 2" pitchFamily="18" charset="2"/>
                </a:defRPr>
              </a:lvl2pPr>
              <a:lvl3pPr marL="1143000" indent="-228600" eaLnBrk="0" hangingPunct="0">
                <a:defRPr>
                  <a:solidFill>
                    <a:schemeClr val="tx1"/>
                  </a:solidFill>
                  <a:latin typeface="Wingdings 2" pitchFamily="18" charset="2"/>
                </a:defRPr>
              </a:lvl3pPr>
              <a:lvl4pPr marL="1600200" indent="-228600" eaLnBrk="0" hangingPunct="0">
                <a:defRPr>
                  <a:solidFill>
                    <a:schemeClr val="tx1"/>
                  </a:solidFill>
                  <a:latin typeface="Wingdings 2" pitchFamily="18" charset="2"/>
                </a:defRPr>
              </a:lvl4pPr>
              <a:lvl5pPr marL="2057400" indent="-228600" eaLnBrk="0" hangingPunct="0">
                <a:defRPr>
                  <a:solidFill>
                    <a:schemeClr val="tx1"/>
                  </a:solidFill>
                  <a:latin typeface="Wingdings 2" pitchFamily="18" charset="2"/>
                </a:defRPr>
              </a:lvl5pPr>
              <a:lvl6pPr marL="2514600" indent="-228600" eaLnBrk="0" fontAlgn="base" hangingPunct="0">
                <a:spcBef>
                  <a:spcPts val="600"/>
                </a:spcBef>
                <a:spcAft>
                  <a:spcPts val="600"/>
                </a:spcAft>
                <a:defRPr>
                  <a:solidFill>
                    <a:schemeClr val="tx1"/>
                  </a:solidFill>
                  <a:latin typeface="Wingdings 2" pitchFamily="18" charset="2"/>
                </a:defRPr>
              </a:lvl6pPr>
              <a:lvl7pPr marL="2971800" indent="-228600" eaLnBrk="0" fontAlgn="base" hangingPunct="0">
                <a:spcBef>
                  <a:spcPts val="600"/>
                </a:spcBef>
                <a:spcAft>
                  <a:spcPts val="600"/>
                </a:spcAft>
                <a:defRPr>
                  <a:solidFill>
                    <a:schemeClr val="tx1"/>
                  </a:solidFill>
                  <a:latin typeface="Wingdings 2" pitchFamily="18" charset="2"/>
                </a:defRPr>
              </a:lvl7pPr>
              <a:lvl8pPr marL="3429000" indent="-228600" eaLnBrk="0" fontAlgn="base" hangingPunct="0">
                <a:spcBef>
                  <a:spcPts val="600"/>
                </a:spcBef>
                <a:spcAft>
                  <a:spcPts val="600"/>
                </a:spcAft>
                <a:defRPr>
                  <a:solidFill>
                    <a:schemeClr val="tx1"/>
                  </a:solidFill>
                  <a:latin typeface="Wingdings 2" pitchFamily="18" charset="2"/>
                </a:defRPr>
              </a:lvl8pPr>
              <a:lvl9pPr marL="3886200" indent="-228600" eaLnBrk="0" fontAlgn="base" hangingPunct="0">
                <a:spcBef>
                  <a:spcPts val="600"/>
                </a:spcBef>
                <a:spcAft>
                  <a:spcPts val="600"/>
                </a:spcAft>
                <a:defRPr>
                  <a:solidFill>
                    <a:schemeClr val="tx1"/>
                  </a:solidFill>
                  <a:latin typeface="Wingdings 2" pitchFamily="18" charset="2"/>
                </a:defRPr>
              </a:lvl9pPr>
            </a:lstStyle>
            <a:p>
              <a:pPr>
                <a:spcBef>
                  <a:spcPct val="50000"/>
                </a:spcBef>
              </a:pPr>
              <a:r>
                <a:rPr lang="es-MX" sz="700">
                  <a:solidFill>
                    <a:schemeClr val="tx2"/>
                  </a:solidFill>
                  <a:latin typeface="Arial Narrow" pitchFamily="34" charset="0"/>
                </a:rPr>
                <a:t>NO</a:t>
              </a:r>
              <a:endParaRPr lang="es-ES" sz="700">
                <a:solidFill>
                  <a:schemeClr val="tx2"/>
                </a:solidFill>
                <a:latin typeface="Arial Narrow" pitchFamily="34" charset="0"/>
              </a:endParaRPr>
            </a:p>
          </p:txBody>
        </p:sp>
      </p:grpSp>
    </p:spTree>
    <p:extLst>
      <p:ext uri="{BB962C8B-B14F-4D97-AF65-F5344CB8AC3E}">
        <p14:creationId xmlns:p14="http://schemas.microsoft.com/office/powerpoint/2010/main" val="4522340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ppt_w</p:attrName>
                                        </p:attrNameLst>
                                      </p:cBhvr>
                                      <p:tavLst>
                                        <p:tav tm="0">
                                          <p:val>
                                            <p:fltVal val="0"/>
                                          </p:val>
                                        </p:tav>
                                        <p:tav tm="100000">
                                          <p:val>
                                            <p:strVal val="#ppt_w"/>
                                          </p:val>
                                        </p:tav>
                                      </p:tavLst>
                                    </p:anim>
                                    <p:anim calcmode="lin" valueType="num">
                                      <p:cBhvr>
                                        <p:cTn id="8" dur="500" fill="hold"/>
                                        <p:tgtEl>
                                          <p:spTgt spid="2867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990600" y="1676400"/>
            <a:ext cx="7391400" cy="35052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r>
              <a:rPr lang="es-MX" sz="2000" b="1" dirty="0">
                <a:latin typeface="Verdana" pitchFamily="34" charset="0"/>
              </a:rPr>
              <a:t>En cuanto a dibujo:</a:t>
            </a:r>
          </a:p>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buFont typeface="Arial" pitchFamily="34" charset="0"/>
              <a:buChar char="•"/>
              <a:defRPr/>
            </a:pPr>
            <a:r>
              <a:rPr lang="es-MX" dirty="0">
                <a:latin typeface="Verdana" pitchFamily="34" charset="0"/>
              </a:rPr>
              <a:t>  No utilizar en un mismo lado del símbolo varias líneas de</a:t>
            </a:r>
          </a:p>
          <a:p>
            <a:pPr eaLnBrk="0" hangingPunct="0">
              <a:spcBef>
                <a:spcPct val="0"/>
              </a:spcBef>
              <a:spcAft>
                <a:spcPct val="0"/>
              </a:spcAft>
              <a:buFont typeface="Arial" pitchFamily="34" charset="0"/>
              <a:buChar char="•"/>
              <a:defRPr/>
            </a:pPr>
            <a:r>
              <a:rPr lang="es-MX" dirty="0">
                <a:latin typeface="Verdana" pitchFamily="34" charset="0"/>
              </a:rPr>
              <a:t>    entrada y salida</a:t>
            </a:r>
          </a:p>
          <a:p>
            <a:pPr eaLnBrk="0" hangingPunct="0">
              <a:spcBef>
                <a:spcPct val="0"/>
              </a:spcBef>
              <a:spcAft>
                <a:spcPct val="0"/>
              </a:spcAft>
              <a:buFont typeface="Arial" pitchFamily="34" charset="0"/>
              <a:buChar char="•"/>
              <a:defRPr/>
            </a:pPr>
            <a:r>
              <a:rPr lang="es-MX" dirty="0">
                <a:latin typeface="Verdana" pitchFamily="34" charset="0"/>
              </a:rPr>
              <a:t>  Por claridad no debe haber más de una línea de unión</a:t>
            </a:r>
          </a:p>
          <a:p>
            <a:pPr eaLnBrk="0" hangingPunct="0">
              <a:spcBef>
                <a:spcPct val="0"/>
              </a:spcBef>
              <a:spcAft>
                <a:spcPct val="0"/>
              </a:spcAft>
              <a:buFont typeface="Arial" pitchFamily="34" charset="0"/>
              <a:buChar char="•"/>
              <a:defRPr/>
            </a:pPr>
            <a:r>
              <a:rPr lang="es-MX" dirty="0">
                <a:latin typeface="Verdana" pitchFamily="34" charset="0"/>
              </a:rPr>
              <a:t>    entre dos símbolos</a:t>
            </a:r>
          </a:p>
          <a:p>
            <a:pPr eaLnBrk="0" hangingPunct="0">
              <a:spcBef>
                <a:spcPct val="0"/>
              </a:spcBef>
              <a:spcAft>
                <a:spcPct val="0"/>
              </a:spcAft>
              <a:buFont typeface="Arial" pitchFamily="34" charset="0"/>
              <a:buChar char="•"/>
              <a:defRPr/>
            </a:pPr>
            <a:r>
              <a:rPr lang="es-MX" dirty="0">
                <a:latin typeface="Verdana" pitchFamily="34" charset="0"/>
              </a:rPr>
              <a:t>  El símbolo de decisión es el único que puede tener hasta</a:t>
            </a:r>
          </a:p>
          <a:p>
            <a:pPr eaLnBrk="0" hangingPunct="0">
              <a:spcBef>
                <a:spcPct val="0"/>
              </a:spcBef>
              <a:spcAft>
                <a:spcPct val="0"/>
              </a:spcAft>
              <a:buFont typeface="Arial" pitchFamily="34" charset="0"/>
              <a:buChar char="•"/>
              <a:defRPr/>
            </a:pPr>
            <a:r>
              <a:rPr lang="es-MX" dirty="0">
                <a:latin typeface="Verdana" pitchFamily="34" charset="0"/>
              </a:rPr>
              <a:t>    tres líneas de salida</a:t>
            </a:r>
          </a:p>
          <a:p>
            <a:pPr eaLnBrk="0" hangingPunct="0">
              <a:spcBef>
                <a:spcPct val="0"/>
              </a:spcBef>
              <a:spcAft>
                <a:spcPct val="0"/>
              </a:spcAft>
              <a:buFont typeface="Arial" pitchFamily="34" charset="0"/>
              <a:buChar char="•"/>
              <a:defRPr/>
            </a:pPr>
            <a:r>
              <a:rPr lang="es-MX" dirty="0">
                <a:latin typeface="Verdana" pitchFamily="34" charset="0"/>
              </a:rPr>
              <a:t>  Las líneas de unión se deben representar con líneas rectas</a:t>
            </a:r>
          </a:p>
          <a:p>
            <a:pPr eaLnBrk="0" hangingPunct="0">
              <a:spcBef>
                <a:spcPct val="0"/>
              </a:spcBef>
              <a:spcAft>
                <a:spcPct val="0"/>
              </a:spcAft>
              <a:buFont typeface="Arial" pitchFamily="34" charset="0"/>
              <a:buChar char="•"/>
              <a:defRPr/>
            </a:pPr>
            <a:r>
              <a:rPr lang="es-MX" dirty="0">
                <a:latin typeface="Verdana" pitchFamily="34" charset="0"/>
              </a:rPr>
              <a:t>  Es conveniente que los símbolos tengan un tamaño</a:t>
            </a:r>
          </a:p>
          <a:p>
            <a:pPr eaLnBrk="0" hangingPunct="0">
              <a:spcBef>
                <a:spcPct val="0"/>
              </a:spcBef>
              <a:spcAft>
                <a:spcPct val="0"/>
              </a:spcAft>
              <a:buFont typeface="Arial" pitchFamily="34" charset="0"/>
              <a:buChar char="•"/>
              <a:defRPr/>
            </a:pPr>
            <a:r>
              <a:rPr lang="es-MX" dirty="0">
                <a:latin typeface="Verdana" pitchFamily="34" charset="0"/>
              </a:rPr>
              <a:t>    uniforme </a:t>
            </a:r>
            <a:endParaRPr lang="es-ES" dirty="0">
              <a:latin typeface="Verdana" pitchFamily="34" charset="0"/>
            </a:endParaRPr>
          </a:p>
        </p:txBody>
      </p:sp>
      <p:sp>
        <p:nvSpPr>
          <p:cNvPr id="54275" name="Rectangle 3"/>
          <p:cNvSpPr>
            <a:spLocks noChangeArrowheads="1"/>
          </p:cNvSpPr>
          <p:nvPr/>
        </p:nvSpPr>
        <p:spPr bwMode="auto">
          <a:xfrm>
            <a:off x="990600" y="381000"/>
            <a:ext cx="7315200" cy="9144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dirty="0">
              <a:latin typeface="Times New Roman" pitchFamily="18" charset="0"/>
            </a:endParaRPr>
          </a:p>
          <a:p>
            <a:pPr eaLnBrk="0" hangingPunct="0">
              <a:spcBef>
                <a:spcPct val="0"/>
              </a:spcBef>
              <a:spcAft>
                <a:spcPct val="0"/>
              </a:spcAft>
              <a:defRPr/>
            </a:pPr>
            <a:r>
              <a:rPr lang="es-ES" sz="2000" b="1" dirty="0">
                <a:latin typeface="Tahoma" pitchFamily="34" charset="0"/>
              </a:rPr>
              <a:t>   </a:t>
            </a:r>
            <a:r>
              <a:rPr lang="es-MX" sz="2000" b="1" dirty="0">
                <a:latin typeface="Verdana" pitchFamily="34" charset="0"/>
              </a:rPr>
              <a:t>Recomendaciones para el uso y aplicación de   </a:t>
            </a:r>
          </a:p>
          <a:p>
            <a:pPr eaLnBrk="0" hangingPunct="0">
              <a:spcBef>
                <a:spcPct val="0"/>
              </a:spcBef>
              <a:spcAft>
                <a:spcPct val="0"/>
              </a:spcAft>
              <a:defRPr/>
            </a:pPr>
            <a:r>
              <a:rPr lang="es-MX" sz="2000" b="1" dirty="0">
                <a:latin typeface="Verdana" pitchFamily="34" charset="0"/>
              </a:rPr>
              <a:t>   símbolos</a:t>
            </a:r>
            <a:endParaRPr lang="es-ES" sz="2000" dirty="0">
              <a:latin typeface="Times New Roman" pitchFamily="18" charset="0"/>
            </a:endParaRPr>
          </a:p>
        </p:txBody>
      </p:sp>
    </p:spTree>
    <p:extLst>
      <p:ext uri="{BB962C8B-B14F-4D97-AF65-F5344CB8AC3E}">
        <p14:creationId xmlns:p14="http://schemas.microsoft.com/office/powerpoint/2010/main" val="1866593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additive="base">
                                        <p:cTn id="7" dur="500" fill="hold"/>
                                        <p:tgtEl>
                                          <p:spTgt spid="54275"/>
                                        </p:tgtEl>
                                        <p:attrNameLst>
                                          <p:attrName>ppt_x</p:attrName>
                                        </p:attrNameLst>
                                      </p:cBhvr>
                                      <p:tavLst>
                                        <p:tav tm="0">
                                          <p:val>
                                            <p:strVal val="1+#ppt_w/2"/>
                                          </p:val>
                                        </p:tav>
                                        <p:tav tm="100000">
                                          <p:val>
                                            <p:strVal val="#ppt_x"/>
                                          </p:val>
                                        </p:tav>
                                      </p:tavLst>
                                    </p:anim>
                                    <p:anim calcmode="lin" valueType="num">
                                      <p:cBhvr additive="base">
                                        <p:cTn id="8" dur="500" fill="hold"/>
                                        <p:tgtEl>
                                          <p:spTgt spid="5427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4274"/>
                                        </p:tgtEl>
                                        <p:attrNameLst>
                                          <p:attrName>style.visibility</p:attrName>
                                        </p:attrNameLst>
                                      </p:cBhvr>
                                      <p:to>
                                        <p:strVal val="visible"/>
                                      </p:to>
                                    </p:set>
                                    <p:animEffect transition="in" filter="blinds(horizontal)">
                                      <p:cBhvr>
                                        <p:cTn id="13"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autoUpdateAnimBg="0"/>
      <p:bldP spid="54275"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295525" y="338138"/>
            <a:ext cx="4652963" cy="708025"/>
          </a:xfrm>
          <a:prstGeom prst="rect">
            <a:avLst/>
          </a:prstGeom>
        </p:spPr>
        <p:txBody>
          <a:bodyPr wrap="none">
            <a:spAutoFit/>
          </a:bodyPr>
          <a:lstStyle/>
          <a:p>
            <a:pPr algn="ctr" eaLnBrk="1" fontAlgn="auto" hangingPunct="1">
              <a:spcBef>
                <a:spcPts val="0"/>
              </a:spcBef>
              <a:spcAft>
                <a:spcPts val="0"/>
              </a:spcAft>
              <a:defRPr/>
            </a:pPr>
            <a:r>
              <a:rPr lang="es-MX" sz="4000" b="1" u="sng" dirty="0">
                <a:solidFill>
                  <a:srgbClr val="FF0000"/>
                </a:solidFill>
                <a:effectLst>
                  <a:outerShdw blurRad="38100" dist="38100" dir="2700000" algn="tl">
                    <a:srgbClr val="000000"/>
                  </a:outerShdw>
                </a:effectLst>
                <a:latin typeface="Book Antiqua" pitchFamily="18" charset="0"/>
                <a:cs typeface="+mn-cs"/>
              </a:rPr>
              <a:t>¿Para qué se usan?</a:t>
            </a:r>
            <a:r>
              <a:rPr lang="es-MX" sz="4000" b="1" dirty="0">
                <a:solidFill>
                  <a:srgbClr val="FF0000"/>
                </a:solidFill>
                <a:latin typeface="Book Antiqua" pitchFamily="18" charset="0"/>
                <a:cs typeface="+mn-cs"/>
              </a:rPr>
              <a:t> </a:t>
            </a:r>
            <a:endParaRPr lang="es-CO" sz="4000" b="1" dirty="0">
              <a:solidFill>
                <a:srgbClr val="FF0000"/>
              </a:solidFill>
              <a:latin typeface="Book Antiqua" pitchFamily="18" charset="0"/>
              <a:cs typeface="+mn-cs"/>
            </a:endParaRPr>
          </a:p>
        </p:txBody>
      </p:sp>
      <p:sp>
        <p:nvSpPr>
          <p:cNvPr id="4" name="3 Rectángulo"/>
          <p:cNvSpPr/>
          <p:nvPr/>
        </p:nvSpPr>
        <p:spPr>
          <a:xfrm>
            <a:off x="900113" y="1196975"/>
            <a:ext cx="7559675" cy="5262563"/>
          </a:xfrm>
          <a:prstGeom prst="rect">
            <a:avLst/>
          </a:prstGeom>
        </p:spPr>
        <p:txBody>
          <a:bodyPr>
            <a:spAutoFit/>
          </a:bodyPr>
          <a:lstStyle/>
          <a:p>
            <a:pPr marL="285750" indent="-285750" algn="just" eaLnBrk="1" fontAlgn="auto" hangingPunct="1">
              <a:spcBef>
                <a:spcPts val="0"/>
              </a:spcBef>
              <a:spcAft>
                <a:spcPts val="0"/>
              </a:spcAft>
              <a:buClr>
                <a:schemeClr val="tx1"/>
              </a:buClr>
              <a:buFont typeface="Wingdings" pitchFamily="2" charset="2"/>
              <a:buChar char="ü"/>
              <a:defRPr/>
            </a:pPr>
            <a:r>
              <a:rPr lang="es-ES" sz="2800" b="1" dirty="0">
                <a:solidFill>
                  <a:srgbClr val="000099"/>
                </a:solidFill>
                <a:latin typeface="Book Antiqua" pitchFamily="18" charset="0"/>
                <a:cs typeface="+mn-cs"/>
              </a:rPr>
              <a:t>Sirve para aclarar cómo funcionan las cosas y cómo pueden mejorarse.</a:t>
            </a:r>
          </a:p>
          <a:p>
            <a:pPr marL="285750" indent="-285750" algn="just" eaLnBrk="1" fontAlgn="auto" hangingPunct="1">
              <a:spcBef>
                <a:spcPts val="0"/>
              </a:spcBef>
              <a:spcAft>
                <a:spcPts val="0"/>
              </a:spcAft>
              <a:buClr>
                <a:schemeClr val="tx1"/>
              </a:buClr>
              <a:buFont typeface="Wingdings" pitchFamily="2" charset="2"/>
              <a:buChar char="ü"/>
              <a:defRPr/>
            </a:pPr>
            <a:r>
              <a:rPr lang="es-ES" sz="2800" b="1" dirty="0">
                <a:solidFill>
                  <a:srgbClr val="000099"/>
                </a:solidFill>
                <a:latin typeface="Book Antiqua" pitchFamily="18" charset="0"/>
                <a:cs typeface="+mn-cs"/>
              </a:rPr>
              <a:t> Ayuda a buscar los elementos clave de un proceso o actividad</a:t>
            </a:r>
          </a:p>
          <a:p>
            <a:pPr marL="285750" indent="-285750" algn="just" eaLnBrk="1" fontAlgn="auto" hangingPunct="1">
              <a:spcBef>
                <a:spcPts val="0"/>
              </a:spcBef>
              <a:spcAft>
                <a:spcPts val="0"/>
              </a:spcAft>
              <a:buClr>
                <a:schemeClr val="tx1"/>
              </a:buClr>
              <a:buFont typeface="Wingdings" pitchFamily="2" charset="2"/>
              <a:buChar char="ü"/>
              <a:defRPr/>
            </a:pPr>
            <a:r>
              <a:rPr lang="es-ES" sz="2800" b="1" dirty="0">
                <a:solidFill>
                  <a:srgbClr val="000099"/>
                </a:solidFill>
                <a:latin typeface="Book Antiqua" pitchFamily="18" charset="0"/>
                <a:cs typeface="+mn-cs"/>
              </a:rPr>
              <a:t>Facilita el conocimiento general de un proceso.</a:t>
            </a:r>
          </a:p>
          <a:p>
            <a:pPr marL="285750" indent="-285750" algn="just" eaLnBrk="1" fontAlgn="auto" hangingPunct="1">
              <a:spcBef>
                <a:spcPts val="0"/>
              </a:spcBef>
              <a:spcAft>
                <a:spcPts val="0"/>
              </a:spcAft>
              <a:buClr>
                <a:schemeClr val="tx1"/>
              </a:buClr>
              <a:buFont typeface="Wingdings" pitchFamily="2" charset="2"/>
              <a:buChar char="ü"/>
              <a:defRPr/>
            </a:pPr>
            <a:r>
              <a:rPr lang="es-ES" sz="2800" b="1" dirty="0">
                <a:solidFill>
                  <a:srgbClr val="000099"/>
                </a:solidFill>
                <a:latin typeface="Book Antiqua" pitchFamily="18" charset="0"/>
                <a:cs typeface="+mn-cs"/>
              </a:rPr>
              <a:t>Se pueden emplear para el diagnóstico y el rediseño.</a:t>
            </a:r>
          </a:p>
          <a:p>
            <a:pPr marL="285750" indent="-285750" algn="just" eaLnBrk="1" fontAlgn="auto" hangingPunct="1">
              <a:spcBef>
                <a:spcPts val="0"/>
              </a:spcBef>
              <a:spcAft>
                <a:spcPts val="0"/>
              </a:spcAft>
              <a:buClr>
                <a:schemeClr val="tx1"/>
              </a:buClr>
              <a:buFont typeface="Wingdings" pitchFamily="2" charset="2"/>
              <a:buChar char="ü"/>
              <a:defRPr/>
            </a:pPr>
            <a:endParaRPr lang="es-ES" sz="2800" b="1" dirty="0">
              <a:solidFill>
                <a:srgbClr val="000099"/>
              </a:solidFill>
              <a:latin typeface="Book Antiqua" pitchFamily="18" charset="0"/>
              <a:cs typeface="+mn-cs"/>
            </a:endParaRPr>
          </a:p>
          <a:p>
            <a:pPr algn="just" eaLnBrk="1" fontAlgn="auto" hangingPunct="1">
              <a:spcBef>
                <a:spcPts val="0"/>
              </a:spcBef>
              <a:spcAft>
                <a:spcPts val="0"/>
              </a:spcAft>
              <a:buClr>
                <a:schemeClr val="tx1"/>
              </a:buClr>
              <a:defRPr/>
            </a:pPr>
            <a:endParaRPr lang="es-ES" sz="2800" b="1" dirty="0">
              <a:solidFill>
                <a:srgbClr val="000099"/>
              </a:solidFill>
              <a:latin typeface="Book Antiqua" pitchFamily="18" charset="0"/>
              <a:cs typeface="+mn-cs"/>
            </a:endParaRPr>
          </a:p>
          <a:p>
            <a:pPr marL="285750" indent="-285750" algn="just" eaLnBrk="1" fontAlgn="auto" hangingPunct="1">
              <a:spcBef>
                <a:spcPts val="0"/>
              </a:spcBef>
              <a:spcAft>
                <a:spcPts val="0"/>
              </a:spcAft>
              <a:buClr>
                <a:schemeClr val="tx1"/>
              </a:buClr>
              <a:buFont typeface="Wingdings" pitchFamily="2" charset="2"/>
              <a:buChar char="ü"/>
              <a:defRPr/>
            </a:pPr>
            <a:endParaRPr lang="es-ES" sz="2800" b="1" dirty="0">
              <a:solidFill>
                <a:srgbClr val="000099"/>
              </a:solidFill>
              <a:latin typeface="Book Antiqua" pitchFamily="18" charset="0"/>
              <a:cs typeface="+mn-cs"/>
            </a:endParaRPr>
          </a:p>
          <a:p>
            <a:pPr marL="285750" indent="-285750" algn="just" eaLnBrk="1" fontAlgn="auto" hangingPunct="1">
              <a:spcBef>
                <a:spcPts val="0"/>
              </a:spcBef>
              <a:spcAft>
                <a:spcPts val="0"/>
              </a:spcAft>
              <a:buClr>
                <a:schemeClr val="tx1"/>
              </a:buClr>
              <a:buFont typeface="Wingdings" pitchFamily="2" charset="2"/>
              <a:buChar char="ü"/>
              <a:defRPr/>
            </a:pPr>
            <a:endParaRPr lang="es-ES" sz="2800" b="1" dirty="0">
              <a:solidFill>
                <a:srgbClr val="000099"/>
              </a:solidFill>
              <a:latin typeface="Book Antiqua" pitchFamily="18" charset="0"/>
              <a:cs typeface="+mn-cs"/>
            </a:endParaRPr>
          </a:p>
        </p:txBody>
      </p:sp>
      <p:pic>
        <p:nvPicPr>
          <p:cNvPr id="4098" name="Picture 2" descr="http://us.123rf.com/400wm/400/400/rejects/rejects1008/rejects100800065/7613900-debera-buscar-imagen-3d-aislado-sobre-fondo-blanco.jpg"/>
          <p:cNvPicPr>
            <a:picLocks noChangeAspect="1" noChangeArrowheads="1"/>
          </p:cNvPicPr>
          <p:nvPr/>
        </p:nvPicPr>
        <p:blipFill>
          <a:blip r:embed="rId2" cstate="email">
            <a:extLst/>
          </a:blip>
          <a:srcRect/>
          <a:stretch>
            <a:fillRect/>
          </a:stretch>
        </p:blipFill>
        <p:spPr bwMode="auto">
          <a:xfrm>
            <a:off x="1691681" y="4725145"/>
            <a:ext cx="2148531" cy="1611398"/>
          </a:xfrm>
          <a:prstGeom prst="ellipse">
            <a:avLst/>
          </a:prstGeom>
          <a:ln>
            <a:noFill/>
          </a:ln>
          <a:effectLst>
            <a:softEdge rad="112500"/>
          </a:effectLst>
          <a:extLst/>
        </p:spPr>
      </p:pic>
      <p:pic>
        <p:nvPicPr>
          <p:cNvPr id="4100" name="Picture 4" descr="http://it.dreamstime.com/frecce-3d-nel-ciclo-thumb2313920.jpg"/>
          <p:cNvPicPr>
            <a:picLocks noChangeAspect="1" noChangeArrowheads="1"/>
          </p:cNvPicPr>
          <p:nvPr/>
        </p:nvPicPr>
        <p:blipFill>
          <a:blip r:embed="rId3" cstate="email">
            <a:extLst/>
          </a:blip>
          <a:srcRect/>
          <a:stretch>
            <a:fillRect/>
          </a:stretch>
        </p:blipFill>
        <p:spPr bwMode="auto">
          <a:xfrm>
            <a:off x="5292080" y="4614505"/>
            <a:ext cx="2407597" cy="1607071"/>
          </a:xfrm>
          <a:prstGeom prst="rect">
            <a:avLst/>
          </a:prstGeom>
          <a:ln>
            <a:noFill/>
          </a:ln>
          <a:effectLst>
            <a:softEdge rad="112500"/>
          </a:effectLs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nodeType="afterGroup">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nodeType="afterGroup">
                            <p:stCondLst>
                              <p:cond delay="2500"/>
                            </p:stCondLst>
                            <p:childTnLst>
                              <p:par>
                                <p:cTn id="13" presetID="16" presetClass="entr" presetSubtype="21" fill="hold" nodeType="after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barn(inVertical)">
                                      <p:cBhvr>
                                        <p:cTn id="15" dur="500"/>
                                        <p:tgtEl>
                                          <p:spTgt spid="4098"/>
                                        </p:tgtEl>
                                      </p:cBhvr>
                                    </p:animEffect>
                                  </p:childTnLst>
                                </p:cTn>
                              </p:par>
                            </p:childTnLst>
                          </p:cTn>
                        </p:par>
                        <p:par>
                          <p:cTn id="16" fill="hold" nodeType="afterGroup">
                            <p:stCondLst>
                              <p:cond delay="3000"/>
                            </p:stCondLst>
                            <p:childTnLst>
                              <p:par>
                                <p:cTn id="17" presetID="16" presetClass="entr" presetSubtype="21" fill="hold" nodeType="after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barn(inVertical)">
                                      <p:cBhvr>
                                        <p:cTn id="19"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990600" y="1676400"/>
            <a:ext cx="7543800" cy="4038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r>
              <a:rPr lang="es-MX" sz="2000" b="1" dirty="0">
                <a:latin typeface="Verdana" pitchFamily="34" charset="0"/>
              </a:rPr>
              <a:t>En cuanto a su contenido y uso:</a:t>
            </a:r>
          </a:p>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buFontTx/>
              <a:buBlip>
                <a:blip r:embed="rId2"/>
              </a:buBlip>
              <a:defRPr/>
            </a:pPr>
            <a:r>
              <a:rPr lang="es-MX" dirty="0">
                <a:latin typeface="Verdana" pitchFamily="34" charset="0"/>
              </a:rPr>
              <a:t>  La redacción del contenido del símbolo de operación debe</a:t>
            </a:r>
          </a:p>
          <a:p>
            <a:pPr eaLnBrk="0" hangingPunct="0">
              <a:spcBef>
                <a:spcPct val="0"/>
              </a:spcBef>
              <a:spcAft>
                <a:spcPct val="0"/>
              </a:spcAft>
              <a:defRPr/>
            </a:pPr>
            <a:r>
              <a:rPr lang="es-MX" dirty="0">
                <a:latin typeface="Verdana" pitchFamily="34" charset="0"/>
              </a:rPr>
              <a:t>    ser realizada con frases breves y sencillas</a:t>
            </a:r>
          </a:p>
          <a:p>
            <a:pPr eaLnBrk="0" hangingPunct="0">
              <a:spcBef>
                <a:spcPct val="0"/>
              </a:spcBef>
              <a:spcAft>
                <a:spcPct val="0"/>
              </a:spcAft>
              <a:buFontTx/>
              <a:buBlip>
                <a:blip r:embed="rId2"/>
              </a:buBlip>
              <a:defRPr/>
            </a:pPr>
            <a:r>
              <a:rPr lang="es-MX" dirty="0">
                <a:latin typeface="Verdana" pitchFamily="34" charset="0"/>
              </a:rPr>
              <a:t>  Evitar usar siglas anotando el nombre completo de las</a:t>
            </a:r>
          </a:p>
          <a:p>
            <a:pPr eaLnBrk="0" hangingPunct="0">
              <a:spcBef>
                <a:spcPct val="0"/>
              </a:spcBef>
              <a:spcAft>
                <a:spcPct val="0"/>
              </a:spcAft>
              <a:defRPr/>
            </a:pPr>
            <a:r>
              <a:rPr lang="es-MX" dirty="0">
                <a:latin typeface="Verdana" pitchFamily="34" charset="0"/>
              </a:rPr>
              <a:t>    unidades administrativas</a:t>
            </a:r>
          </a:p>
          <a:p>
            <a:pPr eaLnBrk="0" hangingPunct="0">
              <a:spcBef>
                <a:spcPct val="0"/>
              </a:spcBef>
              <a:spcAft>
                <a:spcPct val="0"/>
              </a:spcAft>
              <a:buFontTx/>
              <a:buBlip>
                <a:blip r:embed="rId2"/>
              </a:buBlip>
              <a:defRPr/>
            </a:pPr>
            <a:r>
              <a:rPr lang="es-MX" dirty="0">
                <a:latin typeface="Verdana" pitchFamily="34" charset="0"/>
              </a:rPr>
              <a:t>  El símbolo de documento debe contener el nombre original</a:t>
            </a:r>
          </a:p>
          <a:p>
            <a:pPr eaLnBrk="0" hangingPunct="0">
              <a:spcBef>
                <a:spcPct val="0"/>
              </a:spcBef>
              <a:spcAft>
                <a:spcPct val="0"/>
              </a:spcAft>
              <a:defRPr/>
            </a:pPr>
            <a:r>
              <a:rPr lang="es-MX" dirty="0">
                <a:latin typeface="Verdana" pitchFamily="34" charset="0"/>
              </a:rPr>
              <a:t>    de la forma que se utilice</a:t>
            </a:r>
          </a:p>
          <a:p>
            <a:pPr eaLnBrk="0" hangingPunct="0">
              <a:spcBef>
                <a:spcPct val="0"/>
              </a:spcBef>
              <a:spcAft>
                <a:spcPct val="0"/>
              </a:spcAft>
              <a:buFontTx/>
              <a:buBlip>
                <a:blip r:embed="rId2"/>
              </a:buBlip>
              <a:defRPr/>
            </a:pPr>
            <a:r>
              <a:rPr lang="es-MX" dirty="0">
                <a:latin typeface="Verdana" pitchFamily="34" charset="0"/>
              </a:rPr>
              <a:t>  El símbolo de conector puede ser alfabético o numérico, </a:t>
            </a:r>
          </a:p>
          <a:p>
            <a:pPr eaLnBrk="0" hangingPunct="0">
              <a:spcBef>
                <a:spcPct val="0"/>
              </a:spcBef>
              <a:spcAft>
                <a:spcPct val="0"/>
              </a:spcAft>
              <a:defRPr/>
            </a:pPr>
            <a:r>
              <a:rPr lang="es-MX" dirty="0">
                <a:latin typeface="Verdana" pitchFamily="34" charset="0"/>
              </a:rPr>
              <a:t>    pero debe coincidir en los conectores de entrada y salida</a:t>
            </a:r>
          </a:p>
          <a:p>
            <a:pPr eaLnBrk="0" hangingPunct="0">
              <a:spcBef>
                <a:spcPct val="0"/>
              </a:spcBef>
              <a:spcAft>
                <a:spcPct val="0"/>
              </a:spcAft>
              <a:buFontTx/>
              <a:buBlip>
                <a:blip r:embed="rId2"/>
              </a:buBlip>
              <a:defRPr/>
            </a:pPr>
            <a:r>
              <a:rPr lang="es-MX" dirty="0">
                <a:latin typeface="Verdana" pitchFamily="34" charset="0"/>
              </a:rPr>
              <a:t>  Cuando existen una gran cantidad de conectores, es</a:t>
            </a:r>
          </a:p>
          <a:p>
            <a:pPr eaLnBrk="0" hangingPunct="0">
              <a:spcBef>
                <a:spcPct val="0"/>
              </a:spcBef>
              <a:spcAft>
                <a:spcPct val="0"/>
              </a:spcAft>
              <a:defRPr/>
            </a:pPr>
            <a:r>
              <a:rPr lang="es-MX" dirty="0">
                <a:latin typeface="Verdana" pitchFamily="34" charset="0"/>
              </a:rPr>
              <a:t>    conveniente adicionar un color al símbolo  </a:t>
            </a:r>
          </a:p>
          <a:p>
            <a:pPr eaLnBrk="0" hangingPunct="0">
              <a:spcBef>
                <a:spcPct val="0"/>
              </a:spcBef>
              <a:spcAft>
                <a:spcPct val="0"/>
              </a:spcAft>
              <a:buFontTx/>
              <a:buBlip>
                <a:blip r:embed="rId2"/>
              </a:buBlip>
              <a:defRPr/>
            </a:pPr>
            <a:endParaRPr lang="es-MX" dirty="0">
              <a:latin typeface="Verdana" pitchFamily="34" charset="0"/>
            </a:endParaRPr>
          </a:p>
          <a:p>
            <a:pPr eaLnBrk="0" hangingPunct="0">
              <a:spcBef>
                <a:spcPct val="0"/>
              </a:spcBef>
              <a:spcAft>
                <a:spcPct val="0"/>
              </a:spcAft>
              <a:defRPr/>
            </a:pPr>
            <a:endParaRPr lang="es-MX" dirty="0">
              <a:latin typeface="Verdana" pitchFamily="34" charset="0"/>
            </a:endParaRPr>
          </a:p>
          <a:p>
            <a:pPr eaLnBrk="0" hangingPunct="0">
              <a:spcBef>
                <a:spcPct val="0"/>
              </a:spcBef>
              <a:spcAft>
                <a:spcPct val="0"/>
              </a:spcAft>
              <a:defRPr/>
            </a:pPr>
            <a:endParaRPr lang="es-ES" dirty="0">
              <a:latin typeface="Verdana" pitchFamily="34" charset="0"/>
            </a:endParaRPr>
          </a:p>
        </p:txBody>
      </p:sp>
      <p:sp>
        <p:nvSpPr>
          <p:cNvPr id="55299" name="Rectangle 3"/>
          <p:cNvSpPr>
            <a:spLocks noChangeArrowheads="1"/>
          </p:cNvSpPr>
          <p:nvPr/>
        </p:nvSpPr>
        <p:spPr bwMode="auto">
          <a:xfrm>
            <a:off x="990600" y="381000"/>
            <a:ext cx="7467600" cy="9144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a:latin typeface="Times New Roman" pitchFamily="18" charset="0"/>
            </a:endParaRPr>
          </a:p>
          <a:p>
            <a:pPr eaLnBrk="0" hangingPunct="0">
              <a:spcBef>
                <a:spcPct val="0"/>
              </a:spcBef>
              <a:spcAft>
                <a:spcPct val="0"/>
              </a:spcAft>
              <a:defRPr/>
            </a:pPr>
            <a:r>
              <a:rPr lang="es-ES" sz="2000" b="1">
                <a:latin typeface="Tahoma" pitchFamily="34" charset="0"/>
              </a:rPr>
              <a:t>   </a:t>
            </a:r>
            <a:r>
              <a:rPr lang="es-MX" sz="2000" b="1">
                <a:latin typeface="Verdana" pitchFamily="34" charset="0"/>
              </a:rPr>
              <a:t>Recomendaciones para el uso y aplicación de   </a:t>
            </a:r>
          </a:p>
          <a:p>
            <a:pPr eaLnBrk="0" hangingPunct="0">
              <a:spcBef>
                <a:spcPct val="0"/>
              </a:spcBef>
              <a:spcAft>
                <a:spcPct val="0"/>
              </a:spcAft>
              <a:defRPr/>
            </a:pPr>
            <a:r>
              <a:rPr lang="es-MX" sz="2000" b="1">
                <a:latin typeface="Verdana" pitchFamily="34" charset="0"/>
              </a:rPr>
              <a:t>   símbolos</a:t>
            </a:r>
            <a:endParaRPr lang="es-ES" sz="2000">
              <a:latin typeface="Times New Roman" pitchFamily="18" charset="0"/>
            </a:endParaRPr>
          </a:p>
        </p:txBody>
      </p:sp>
    </p:spTree>
    <p:extLst>
      <p:ext uri="{BB962C8B-B14F-4D97-AF65-F5344CB8AC3E}">
        <p14:creationId xmlns:p14="http://schemas.microsoft.com/office/powerpoint/2010/main" val="35796130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5299"/>
                                        </p:tgtEl>
                                        <p:attrNameLst>
                                          <p:attrName>style.visibility</p:attrName>
                                        </p:attrNameLst>
                                      </p:cBhvr>
                                      <p:to>
                                        <p:strVal val="visible"/>
                                      </p:to>
                                    </p:set>
                                    <p:anim calcmode="lin" valueType="num">
                                      <p:cBhvr additive="base">
                                        <p:cTn id="7" dur="500" fill="hold"/>
                                        <p:tgtEl>
                                          <p:spTgt spid="55299"/>
                                        </p:tgtEl>
                                        <p:attrNameLst>
                                          <p:attrName>ppt_x</p:attrName>
                                        </p:attrNameLst>
                                      </p:cBhvr>
                                      <p:tavLst>
                                        <p:tav tm="0">
                                          <p:val>
                                            <p:strVal val="1+#ppt_w/2"/>
                                          </p:val>
                                        </p:tav>
                                        <p:tav tm="100000">
                                          <p:val>
                                            <p:strVal val="#ppt_x"/>
                                          </p:val>
                                        </p:tav>
                                      </p:tavLst>
                                    </p:anim>
                                    <p:anim calcmode="lin" valueType="num">
                                      <p:cBhvr additive="base">
                                        <p:cTn id="8" dur="500" fill="hold"/>
                                        <p:tgtEl>
                                          <p:spTgt spid="5529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5298"/>
                                        </p:tgtEl>
                                        <p:attrNameLst>
                                          <p:attrName>style.visibility</p:attrName>
                                        </p:attrNameLst>
                                      </p:cBhvr>
                                      <p:to>
                                        <p:strVal val="visible"/>
                                      </p:to>
                                    </p:set>
                                    <p:animEffect transition="in" filter="blinds(horizontal)">
                                      <p:cBhvr>
                                        <p:cTn id="13" dur="5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autoUpdateAnimBg="0"/>
      <p:bldP spid="55299"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57200" y="274638"/>
            <a:ext cx="822960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fontAlgn="auto">
              <a:spcAft>
                <a:spcPts val="0"/>
              </a:spcAft>
              <a:defRPr/>
            </a:pPr>
            <a:r>
              <a:rPr lang="es-ES" sz="6000" b="1" dirty="0">
                <a:solidFill>
                  <a:srgbClr val="CC0000"/>
                </a:solidFill>
                <a:latin typeface="Book Antiqua" pitchFamily="18" charset="0"/>
              </a:rPr>
              <a:t>Etapas del Desarrollo</a:t>
            </a:r>
          </a:p>
        </p:txBody>
      </p:sp>
      <p:sp>
        <p:nvSpPr>
          <p:cNvPr id="8" name="7 Rectángulo"/>
          <p:cNvSpPr>
            <a:spLocks noChangeArrowheads="1"/>
          </p:cNvSpPr>
          <p:nvPr/>
        </p:nvSpPr>
        <p:spPr bwMode="auto">
          <a:xfrm>
            <a:off x="971600" y="1412776"/>
            <a:ext cx="8031163" cy="5078413"/>
          </a:xfrm>
          <a:prstGeom prst="rect">
            <a:avLst/>
          </a:prstGeom>
          <a:noFill/>
          <a:ln w="9525">
            <a:noFill/>
            <a:miter lim="800000"/>
            <a:headEnd/>
            <a:tailEnd/>
          </a:ln>
        </p:spPr>
        <p:txBody>
          <a:bodyPr wrap="none">
            <a:spAutoFit/>
          </a:bodyPr>
          <a:lstStyle/>
          <a:p>
            <a:pPr marL="342900" indent="-342900" eaLnBrk="1" hangingPunct="1">
              <a:lnSpc>
                <a:spcPct val="150000"/>
              </a:lnSpc>
              <a:buFont typeface="Wingdings" pitchFamily="2" charset="2"/>
              <a:buChar char="ü"/>
            </a:pPr>
            <a:r>
              <a:rPr lang="es-ES" sz="2400" dirty="0">
                <a:latin typeface="Book Antiqua" pitchFamily="18" charset="0"/>
              </a:rPr>
              <a:t>Defina el proceso o actividad a desarrollar.</a:t>
            </a:r>
          </a:p>
          <a:p>
            <a:pPr marL="342900" indent="-342900" eaLnBrk="1" hangingPunct="1">
              <a:lnSpc>
                <a:spcPct val="150000"/>
              </a:lnSpc>
              <a:buFont typeface="Wingdings" pitchFamily="2" charset="2"/>
              <a:buChar char="ü"/>
            </a:pPr>
            <a:r>
              <a:rPr lang="es-ES" sz="2400" dirty="0">
                <a:latin typeface="Book Antiqua" pitchFamily="18" charset="0"/>
              </a:rPr>
              <a:t>Tenga presente el publico al que va dirigido el flujo.</a:t>
            </a:r>
          </a:p>
          <a:p>
            <a:pPr marL="342900" indent="-342900" eaLnBrk="1" hangingPunct="1">
              <a:lnSpc>
                <a:spcPct val="150000"/>
              </a:lnSpc>
              <a:buFont typeface="Wingdings" pitchFamily="2" charset="2"/>
              <a:buChar char="ü"/>
            </a:pPr>
            <a:r>
              <a:rPr lang="es-ES" sz="2400" dirty="0">
                <a:latin typeface="Book Antiqua" pitchFamily="18" charset="0"/>
              </a:rPr>
              <a:t>Haga una lista en orden cronológico de las actividades.</a:t>
            </a:r>
          </a:p>
          <a:p>
            <a:pPr marL="342900" indent="-342900" eaLnBrk="1" hangingPunct="1">
              <a:lnSpc>
                <a:spcPct val="150000"/>
              </a:lnSpc>
              <a:buFont typeface="Wingdings" pitchFamily="2" charset="2"/>
              <a:buChar char="ü"/>
            </a:pPr>
            <a:r>
              <a:rPr lang="es-ES" sz="2400" dirty="0">
                <a:latin typeface="Book Antiqua" pitchFamily="18" charset="0"/>
              </a:rPr>
              <a:t>Sintetice las actividades en forma clara y concisa.</a:t>
            </a:r>
          </a:p>
          <a:p>
            <a:pPr marL="342900" indent="-342900" eaLnBrk="1" hangingPunct="1">
              <a:lnSpc>
                <a:spcPct val="150000"/>
              </a:lnSpc>
              <a:buFont typeface="Wingdings" pitchFamily="2" charset="2"/>
              <a:buChar char="ü"/>
            </a:pPr>
            <a:r>
              <a:rPr lang="es-ES" sz="2400" dirty="0">
                <a:latin typeface="Book Antiqua" pitchFamily="18" charset="0"/>
              </a:rPr>
              <a:t>Incluya observaciones.</a:t>
            </a:r>
          </a:p>
          <a:p>
            <a:pPr marL="342900" indent="-342900" eaLnBrk="1" hangingPunct="1">
              <a:lnSpc>
                <a:spcPct val="150000"/>
              </a:lnSpc>
              <a:buFont typeface="Wingdings" pitchFamily="2" charset="2"/>
              <a:buChar char="ü"/>
            </a:pPr>
            <a:r>
              <a:rPr lang="es-ES" sz="2400" dirty="0">
                <a:latin typeface="Book Antiqua" pitchFamily="18" charset="0"/>
              </a:rPr>
              <a:t>Aplique simbología definida.</a:t>
            </a:r>
          </a:p>
          <a:p>
            <a:pPr marL="342900" indent="-342900" eaLnBrk="1" hangingPunct="1">
              <a:lnSpc>
                <a:spcPct val="150000"/>
              </a:lnSpc>
              <a:buFont typeface="Wingdings" pitchFamily="2" charset="2"/>
              <a:buChar char="ü"/>
            </a:pPr>
            <a:r>
              <a:rPr lang="es-ES" sz="2400" dirty="0">
                <a:latin typeface="Book Antiqua" pitchFamily="18" charset="0"/>
              </a:rPr>
              <a:t>Utilice el formato preestablecido.</a:t>
            </a:r>
          </a:p>
          <a:p>
            <a:pPr marL="342900" indent="-342900" eaLnBrk="1" hangingPunct="1">
              <a:buFont typeface="Wingdings" pitchFamily="2" charset="2"/>
              <a:buChar char="ü"/>
            </a:pPr>
            <a:endParaRPr lang="es-ES" sz="2400" dirty="0">
              <a:latin typeface="Book Antiqua" pitchFamily="18" charset="0"/>
            </a:endParaRPr>
          </a:p>
          <a:p>
            <a:pPr marL="342900" indent="-342900" eaLnBrk="1" hangingPunct="1">
              <a:buFont typeface="Wingdings" pitchFamily="2" charset="2"/>
              <a:buChar char="ü"/>
            </a:pPr>
            <a:endParaRPr lang="es-ES" sz="2400" dirty="0">
              <a:latin typeface="Book Antiqua" pitchFamily="18" charset="0"/>
            </a:endParaRPr>
          </a:p>
          <a:p>
            <a:pPr marL="342900" indent="-342900" eaLnBrk="1" hangingPunct="1">
              <a:buFont typeface="Wingdings" pitchFamily="2" charset="2"/>
              <a:buChar char="ü"/>
            </a:pPr>
            <a:endParaRPr lang="es-CO" sz="2400" dirty="0">
              <a:latin typeface="Book Antiqua" pitchFamily="18" charset="0"/>
            </a:endParaRPr>
          </a:p>
        </p:txBody>
      </p:sp>
      <p:pic>
        <p:nvPicPr>
          <p:cNvPr id="5125" name="Picture 5" descr="http://us.cdn3.123rf.com/168nwm/njocky/njocky1201/njocky120100052/12181381-pensamiento-chico-3d-delante-de-un-gran-signo-de-interrogacion--aislados.jpg"/>
          <p:cNvPicPr>
            <a:picLocks noChangeAspect="1" noChangeArrowheads="1"/>
          </p:cNvPicPr>
          <p:nvPr/>
        </p:nvPicPr>
        <p:blipFill>
          <a:blip r:embed="rId2" cstate="email">
            <a:extLst/>
          </a:blip>
          <a:srcRect/>
          <a:stretch>
            <a:fillRect/>
          </a:stretch>
        </p:blipFill>
        <p:spPr bwMode="auto">
          <a:xfrm>
            <a:off x="6156176" y="3933056"/>
            <a:ext cx="2304256" cy="23042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1000"/>
                                        <p:tgtEl>
                                          <p:spTgt spid="8"/>
                                        </p:tgtEl>
                                      </p:cBhvr>
                                    </p:animEffect>
                                  </p:childTnLst>
                                </p:cTn>
                              </p:par>
                              <p:par>
                                <p:cTn id="13" presetID="6" presetClass="entr" presetSubtype="16" fill="hold" nodeType="withEffect">
                                  <p:stCondLst>
                                    <p:cond delay="0"/>
                                  </p:stCondLst>
                                  <p:childTnLst>
                                    <p:set>
                                      <p:cBhvr>
                                        <p:cTn id="14" dur="1" fill="hold">
                                          <p:stCondLst>
                                            <p:cond delay="0"/>
                                          </p:stCondLst>
                                        </p:cTn>
                                        <p:tgtEl>
                                          <p:spTgt spid="5125"/>
                                        </p:tgtEl>
                                        <p:attrNameLst>
                                          <p:attrName>style.visibility</p:attrName>
                                        </p:attrNameLst>
                                      </p:cBhvr>
                                      <p:to>
                                        <p:strVal val="visible"/>
                                      </p:to>
                                    </p:set>
                                    <p:animEffect transition="in" filter="circle(in)">
                                      <p:cBhvr>
                                        <p:cTn id="15" dur="10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ChangeArrowheads="1"/>
          </p:cNvSpPr>
          <p:nvPr/>
        </p:nvSpPr>
        <p:spPr bwMode="auto">
          <a:xfrm>
            <a:off x="1295400" y="1905000"/>
            <a:ext cx="7162800" cy="44958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r>
              <a:rPr lang="es-MX" sz="2000" b="1" dirty="0">
                <a:latin typeface="Verdana" pitchFamily="34" charset="0"/>
              </a:rPr>
              <a:t>Por su presentación:</a:t>
            </a:r>
            <a:r>
              <a:rPr lang="es-MX" dirty="0">
                <a:latin typeface="Verdana" pitchFamily="34" charset="0"/>
              </a:rPr>
              <a:t> </a:t>
            </a:r>
          </a:p>
          <a:p>
            <a:pPr eaLnBrk="0" hangingPunct="0">
              <a:spcBef>
                <a:spcPct val="0"/>
              </a:spcBef>
              <a:spcAft>
                <a:spcPct val="0"/>
              </a:spcAft>
              <a:defRPr/>
            </a:pPr>
            <a:endParaRPr lang="es-MX" sz="2000" b="1" dirty="0">
              <a:latin typeface="Verdana" pitchFamily="34" charset="0"/>
            </a:endParaRPr>
          </a:p>
          <a:p>
            <a:pPr algn="just" eaLnBrk="0" hangingPunct="0">
              <a:spcBef>
                <a:spcPct val="0"/>
              </a:spcBef>
              <a:spcAft>
                <a:spcPct val="0"/>
              </a:spcAft>
              <a:defRPr/>
            </a:pPr>
            <a:r>
              <a:rPr lang="es-MX" sz="2000" b="1" dirty="0">
                <a:latin typeface="Verdana" pitchFamily="34" charset="0"/>
              </a:rPr>
              <a:t> </a:t>
            </a:r>
            <a:r>
              <a:rPr lang="es-MX" sz="1700" b="1" dirty="0">
                <a:latin typeface="Verdana" pitchFamily="34" charset="0"/>
              </a:rPr>
              <a:t>De bloque: </a:t>
            </a:r>
            <a:r>
              <a:rPr lang="es-MX" sz="1700" dirty="0">
                <a:latin typeface="Verdana" pitchFamily="34" charset="0"/>
              </a:rPr>
              <a:t>Se representan en términos generales con el</a:t>
            </a:r>
          </a:p>
          <a:p>
            <a:pPr algn="just" eaLnBrk="0" hangingPunct="0">
              <a:spcBef>
                <a:spcPct val="0"/>
              </a:spcBef>
              <a:spcAft>
                <a:spcPct val="0"/>
              </a:spcAft>
              <a:defRPr/>
            </a:pPr>
            <a:r>
              <a:rPr lang="es-MX" sz="1700" dirty="0">
                <a:latin typeface="Verdana" pitchFamily="34" charset="0"/>
              </a:rPr>
              <a:t> objeto de destacar determinados aspectos</a:t>
            </a:r>
            <a:endParaRPr lang="es-MX" sz="1700" b="1" dirty="0">
              <a:latin typeface="Verdana" pitchFamily="34" charset="0"/>
            </a:endParaRPr>
          </a:p>
          <a:p>
            <a:pPr algn="just" eaLnBrk="0" hangingPunct="0">
              <a:spcBef>
                <a:spcPct val="0"/>
              </a:spcBef>
              <a:spcAft>
                <a:spcPct val="0"/>
              </a:spcAft>
              <a:defRPr/>
            </a:pPr>
            <a:endParaRPr lang="es-MX" sz="1700" b="1" dirty="0">
              <a:latin typeface="Verdana" pitchFamily="34" charset="0"/>
            </a:endParaRPr>
          </a:p>
          <a:p>
            <a:pPr algn="just" eaLnBrk="0" hangingPunct="0">
              <a:spcBef>
                <a:spcPct val="0"/>
              </a:spcBef>
              <a:spcAft>
                <a:spcPct val="0"/>
              </a:spcAft>
              <a:defRPr/>
            </a:pPr>
            <a:r>
              <a:rPr lang="es-MX" sz="1700" b="1" dirty="0">
                <a:latin typeface="Verdana" pitchFamily="34" charset="0"/>
              </a:rPr>
              <a:t> De detalle: </a:t>
            </a:r>
            <a:r>
              <a:rPr lang="es-MX" sz="1700" dirty="0">
                <a:latin typeface="Verdana" pitchFamily="34" charset="0"/>
              </a:rPr>
              <a:t>Plasman las actividades en su más detallada</a:t>
            </a:r>
          </a:p>
          <a:p>
            <a:pPr algn="just" eaLnBrk="0" hangingPunct="0">
              <a:spcBef>
                <a:spcPct val="0"/>
              </a:spcBef>
              <a:spcAft>
                <a:spcPct val="0"/>
              </a:spcAft>
              <a:defRPr/>
            </a:pPr>
            <a:r>
              <a:rPr lang="es-MX" sz="1700" dirty="0">
                <a:latin typeface="Verdana" pitchFamily="34" charset="0"/>
              </a:rPr>
              <a:t> expresión</a:t>
            </a:r>
            <a:endParaRPr lang="es-MX" sz="1700" b="1" dirty="0">
              <a:latin typeface="Verdana" pitchFamily="34" charset="0"/>
            </a:endParaRPr>
          </a:p>
          <a:p>
            <a:pPr eaLnBrk="0" hangingPunct="0">
              <a:spcBef>
                <a:spcPct val="0"/>
              </a:spcBef>
              <a:spcAft>
                <a:spcPct val="0"/>
              </a:spcAft>
              <a:defRPr/>
            </a:pPr>
            <a:endParaRPr lang="es-MX" sz="1700" b="1" dirty="0">
              <a:latin typeface="Verdana" pitchFamily="34" charset="0"/>
            </a:endParaRPr>
          </a:p>
          <a:p>
            <a:pPr eaLnBrk="0" hangingPunct="0">
              <a:spcBef>
                <a:spcPct val="0"/>
              </a:spcBef>
              <a:spcAft>
                <a:spcPct val="0"/>
              </a:spcAft>
              <a:defRPr/>
            </a:pPr>
            <a:r>
              <a:rPr lang="es-MX" sz="1700" b="1" dirty="0">
                <a:latin typeface="Verdana" pitchFamily="34" charset="0"/>
              </a:rPr>
              <a:t> </a:t>
            </a:r>
            <a:r>
              <a:rPr lang="es-MX" sz="2000" b="1" dirty="0">
                <a:latin typeface="Verdana" pitchFamily="34" charset="0"/>
              </a:rPr>
              <a:t>Por su formato:</a:t>
            </a:r>
          </a:p>
          <a:p>
            <a:pPr eaLnBrk="0" hangingPunct="0">
              <a:spcBef>
                <a:spcPct val="0"/>
              </a:spcBef>
              <a:spcAft>
                <a:spcPct val="0"/>
              </a:spcAft>
              <a:defRPr/>
            </a:pPr>
            <a:endParaRPr lang="es-MX" sz="1700" b="1" dirty="0">
              <a:latin typeface="Verdana" pitchFamily="34" charset="0"/>
            </a:endParaRPr>
          </a:p>
          <a:p>
            <a:pPr eaLnBrk="0" hangingPunct="0">
              <a:spcBef>
                <a:spcPct val="0"/>
              </a:spcBef>
              <a:spcAft>
                <a:spcPct val="0"/>
              </a:spcAft>
              <a:defRPr/>
            </a:pPr>
            <a:r>
              <a:rPr lang="es-MX" sz="1700" b="1" dirty="0">
                <a:latin typeface="Verdana" pitchFamily="34" charset="0"/>
              </a:rPr>
              <a:t> De formato vertical: </a:t>
            </a:r>
            <a:r>
              <a:rPr lang="es-MX" sz="1700" dirty="0">
                <a:latin typeface="Verdana" pitchFamily="34" charset="0"/>
              </a:rPr>
              <a:t>En el que el flujo de las operaciones va</a:t>
            </a:r>
          </a:p>
          <a:p>
            <a:pPr eaLnBrk="0" hangingPunct="0">
              <a:spcBef>
                <a:spcPct val="0"/>
              </a:spcBef>
              <a:spcAft>
                <a:spcPct val="0"/>
              </a:spcAft>
              <a:defRPr/>
            </a:pPr>
            <a:r>
              <a:rPr lang="es-MX" sz="1700" dirty="0">
                <a:latin typeface="Verdana" pitchFamily="34" charset="0"/>
              </a:rPr>
              <a:t> de arriba hacia abajo y de derecha a izquierda</a:t>
            </a:r>
            <a:endParaRPr lang="es-MX" sz="1700" b="1" dirty="0">
              <a:latin typeface="Verdana" pitchFamily="34" charset="0"/>
            </a:endParaRPr>
          </a:p>
          <a:p>
            <a:pPr eaLnBrk="0" hangingPunct="0">
              <a:spcBef>
                <a:spcPct val="0"/>
              </a:spcBef>
              <a:spcAft>
                <a:spcPct val="0"/>
              </a:spcAft>
              <a:defRPr/>
            </a:pPr>
            <a:endParaRPr lang="es-MX" sz="1700" b="1" dirty="0">
              <a:latin typeface="Verdana" pitchFamily="34" charset="0"/>
            </a:endParaRPr>
          </a:p>
          <a:p>
            <a:pPr eaLnBrk="0" hangingPunct="0">
              <a:spcBef>
                <a:spcPct val="0"/>
              </a:spcBef>
              <a:spcAft>
                <a:spcPct val="0"/>
              </a:spcAft>
              <a:defRPr/>
            </a:pPr>
            <a:r>
              <a:rPr lang="es-MX" sz="1700" b="1" dirty="0">
                <a:latin typeface="Verdana" pitchFamily="34" charset="0"/>
              </a:rPr>
              <a:t> De formato horizontal: </a:t>
            </a:r>
            <a:r>
              <a:rPr lang="es-MX" sz="1700" dirty="0">
                <a:latin typeface="Verdana" pitchFamily="34" charset="0"/>
              </a:rPr>
              <a:t>En  el  que  la  secuencia  de  las</a:t>
            </a:r>
          </a:p>
          <a:p>
            <a:pPr eaLnBrk="0" hangingPunct="0">
              <a:spcBef>
                <a:spcPct val="0"/>
              </a:spcBef>
              <a:spcAft>
                <a:spcPct val="0"/>
              </a:spcAft>
              <a:defRPr/>
            </a:pPr>
            <a:r>
              <a:rPr lang="es-MX" dirty="0">
                <a:latin typeface="Verdana" pitchFamily="34" charset="0"/>
              </a:rPr>
              <a:t> </a:t>
            </a:r>
            <a:r>
              <a:rPr lang="es-MX" sz="1700" dirty="0">
                <a:latin typeface="Verdana" pitchFamily="34" charset="0"/>
              </a:rPr>
              <a:t>operaciones va de izquierda a derecha en forma descendente</a:t>
            </a:r>
            <a:endParaRPr lang="es-ES" sz="1700" dirty="0">
              <a:latin typeface="Verdana" pitchFamily="34" charset="0"/>
            </a:endParaRPr>
          </a:p>
        </p:txBody>
      </p:sp>
      <p:sp>
        <p:nvSpPr>
          <p:cNvPr id="56325" name="Rectangle 5"/>
          <p:cNvSpPr>
            <a:spLocks noChangeArrowheads="1"/>
          </p:cNvSpPr>
          <p:nvPr/>
        </p:nvSpPr>
        <p:spPr bwMode="auto">
          <a:xfrm>
            <a:off x="1447800" y="457200"/>
            <a:ext cx="7010400" cy="990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dirty="0">
              <a:latin typeface="Times New Roman" pitchFamily="18" charset="0"/>
            </a:endParaRPr>
          </a:p>
          <a:p>
            <a:pPr eaLnBrk="0" hangingPunct="0">
              <a:spcBef>
                <a:spcPct val="0"/>
              </a:spcBef>
              <a:spcAft>
                <a:spcPct val="0"/>
              </a:spcAft>
              <a:defRPr/>
            </a:pPr>
            <a:endParaRPr lang="es-ES" sz="1200" dirty="0">
              <a:latin typeface="Times New Roman" pitchFamily="18" charset="0"/>
            </a:endParaRPr>
          </a:p>
          <a:p>
            <a:pPr eaLnBrk="0" hangingPunct="0">
              <a:spcBef>
                <a:spcPct val="0"/>
              </a:spcBef>
              <a:spcAft>
                <a:spcPct val="0"/>
              </a:spcAft>
              <a:defRPr/>
            </a:pPr>
            <a:r>
              <a:rPr lang="es-ES" dirty="0">
                <a:latin typeface="Tahoma" pitchFamily="34" charset="0"/>
              </a:rPr>
              <a:t>      </a:t>
            </a:r>
            <a:r>
              <a:rPr lang="es-MX" sz="2200" b="1" dirty="0">
                <a:latin typeface="Verdana" pitchFamily="34" charset="0"/>
              </a:rPr>
              <a:t>Clasificación de los diagramas de flujo</a:t>
            </a:r>
            <a:endParaRPr lang="es-ES" sz="2200" b="1" dirty="0">
              <a:latin typeface="Verdana" pitchFamily="34" charset="0"/>
            </a:endParaRPr>
          </a:p>
        </p:txBody>
      </p:sp>
      <p:sp>
        <p:nvSpPr>
          <p:cNvPr id="56326" name="WordArt 6"/>
          <p:cNvSpPr>
            <a:spLocks noChangeArrowheads="1" noChangeShapeType="1" noTextEdit="1"/>
          </p:cNvSpPr>
          <p:nvPr/>
        </p:nvSpPr>
        <p:spPr bwMode="auto">
          <a:xfrm>
            <a:off x="8534400" y="5638800"/>
            <a:ext cx="381000" cy="685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es-VE"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endParaRPr>
          </a:p>
        </p:txBody>
      </p:sp>
    </p:spTree>
    <p:extLst>
      <p:ext uri="{BB962C8B-B14F-4D97-AF65-F5344CB8AC3E}">
        <p14:creationId xmlns:p14="http://schemas.microsoft.com/office/powerpoint/2010/main" val="916889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6325"/>
                                        </p:tgtEl>
                                        <p:attrNameLst>
                                          <p:attrName>style.visibility</p:attrName>
                                        </p:attrNameLst>
                                      </p:cBhvr>
                                      <p:to>
                                        <p:strVal val="visible"/>
                                      </p:to>
                                    </p:set>
                                    <p:anim calcmode="lin" valueType="num">
                                      <p:cBhvr additive="base">
                                        <p:cTn id="7" dur="500" fill="hold"/>
                                        <p:tgtEl>
                                          <p:spTgt spid="56325"/>
                                        </p:tgtEl>
                                        <p:attrNameLst>
                                          <p:attrName>ppt_x</p:attrName>
                                        </p:attrNameLst>
                                      </p:cBhvr>
                                      <p:tavLst>
                                        <p:tav tm="0">
                                          <p:val>
                                            <p:strVal val="1+#ppt_w/2"/>
                                          </p:val>
                                        </p:tav>
                                        <p:tav tm="100000">
                                          <p:val>
                                            <p:strVal val="#ppt_x"/>
                                          </p:val>
                                        </p:tav>
                                      </p:tavLst>
                                    </p:anim>
                                    <p:anim calcmode="lin" valueType="num">
                                      <p:cBhvr additive="base">
                                        <p:cTn id="8" dur="500" fill="hold"/>
                                        <p:tgtEl>
                                          <p:spTgt spid="5632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6324"/>
                                        </p:tgtEl>
                                        <p:attrNameLst>
                                          <p:attrName>style.visibility</p:attrName>
                                        </p:attrNameLst>
                                      </p:cBhvr>
                                      <p:to>
                                        <p:strVal val="visible"/>
                                      </p:to>
                                    </p:set>
                                    <p:animEffect transition="in" filter="blinds(horizontal)">
                                      <p:cBhvr>
                                        <p:cTn id="13" dur="500"/>
                                        <p:tgtEl>
                                          <p:spTgt spid="5632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nodePh="1">
                                  <p:stCondLst>
                                    <p:cond delay="0"/>
                                  </p:stCondLst>
                                  <p:endCondLst>
                                    <p:cond evt="begin" delay="0">
                                      <p:tn val="16"/>
                                    </p:cond>
                                  </p:endCondLst>
                                  <p:childTnLst>
                                    <p:set>
                                      <p:cBhvr>
                                        <p:cTn id="17" dur="1" fill="hold">
                                          <p:stCondLst>
                                            <p:cond delay="0"/>
                                          </p:stCondLst>
                                        </p:cTn>
                                        <p:tgtEl>
                                          <p:spTgt spid="56326"/>
                                        </p:tgtEl>
                                        <p:attrNameLst>
                                          <p:attrName>style.visibility</p:attrName>
                                        </p:attrNameLst>
                                      </p:cBhvr>
                                      <p:to>
                                        <p:strVal val="visible"/>
                                      </p:to>
                                    </p:set>
                                    <p:animEffect transition="in" filter="dissolve">
                                      <p:cBhvr>
                                        <p:cTn id="18" dur="500"/>
                                        <p:tgtEl>
                                          <p:spTgt spid="56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animBg="1" autoUpdateAnimBg="0"/>
      <p:bldP spid="56325" grpId="0" animBg="1" autoUpdateAnimBg="0"/>
      <p:bldP spid="563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1295400" y="1905000"/>
            <a:ext cx="7162800" cy="34290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r>
              <a:rPr lang="es-MX" b="1" dirty="0">
                <a:latin typeface="Verdana" pitchFamily="34" charset="0"/>
              </a:rPr>
              <a:t> Por su formato </a:t>
            </a:r>
          </a:p>
          <a:p>
            <a:pPr eaLnBrk="0" hangingPunct="0">
              <a:spcBef>
                <a:spcPct val="0"/>
              </a:spcBef>
              <a:spcAft>
                <a:spcPct val="0"/>
              </a:spcAft>
              <a:defRPr/>
            </a:pPr>
            <a:r>
              <a:rPr lang="es-MX" b="1" dirty="0">
                <a:latin typeface="Verdana" pitchFamily="34" charset="0"/>
              </a:rPr>
              <a:t> </a:t>
            </a:r>
          </a:p>
          <a:p>
            <a:pPr eaLnBrk="0" hangingPunct="0">
              <a:spcBef>
                <a:spcPct val="0"/>
              </a:spcBef>
              <a:spcAft>
                <a:spcPct val="0"/>
              </a:spcAft>
              <a:defRPr/>
            </a:pPr>
            <a:r>
              <a:rPr lang="es-MX" b="1" dirty="0">
                <a:latin typeface="Verdana" pitchFamily="34" charset="0"/>
              </a:rPr>
              <a:t> </a:t>
            </a:r>
            <a:r>
              <a:rPr lang="es-MX" sz="1700" b="1" dirty="0">
                <a:latin typeface="Verdana" pitchFamily="34" charset="0"/>
              </a:rPr>
              <a:t>De formato tabular: </a:t>
            </a:r>
            <a:r>
              <a:rPr lang="es-MX" sz="1700" dirty="0">
                <a:latin typeface="Verdana" pitchFamily="34" charset="0"/>
              </a:rPr>
              <a:t>También conocido como de formato</a:t>
            </a:r>
          </a:p>
          <a:p>
            <a:pPr eaLnBrk="0" hangingPunct="0">
              <a:spcBef>
                <a:spcPct val="0"/>
              </a:spcBef>
              <a:spcAft>
                <a:spcPct val="0"/>
              </a:spcAft>
              <a:defRPr/>
            </a:pPr>
            <a:r>
              <a:rPr lang="es-MX" sz="1700" dirty="0">
                <a:latin typeface="Verdana" pitchFamily="34" charset="0"/>
              </a:rPr>
              <a:t> </a:t>
            </a:r>
            <a:r>
              <a:rPr lang="es-MX" sz="1700" dirty="0" err="1">
                <a:latin typeface="Verdana" pitchFamily="34" charset="0"/>
              </a:rPr>
              <a:t>columnar</a:t>
            </a:r>
            <a:r>
              <a:rPr lang="es-MX" sz="1700" dirty="0">
                <a:latin typeface="Verdana" pitchFamily="34" charset="0"/>
              </a:rPr>
              <a:t> o panorámico, en el que se presenta en una sola</a:t>
            </a:r>
          </a:p>
          <a:p>
            <a:pPr eaLnBrk="0" hangingPunct="0">
              <a:spcBef>
                <a:spcPct val="0"/>
              </a:spcBef>
              <a:spcAft>
                <a:spcPct val="0"/>
              </a:spcAft>
              <a:defRPr/>
            </a:pPr>
            <a:r>
              <a:rPr lang="es-MX" sz="1700" dirty="0">
                <a:latin typeface="Verdana" pitchFamily="34" charset="0"/>
              </a:rPr>
              <a:t> carta el flujo total de las operaciones, correspondiendo a</a:t>
            </a:r>
          </a:p>
          <a:p>
            <a:pPr eaLnBrk="0" hangingPunct="0">
              <a:spcBef>
                <a:spcPct val="0"/>
              </a:spcBef>
              <a:spcAft>
                <a:spcPct val="0"/>
              </a:spcAft>
              <a:defRPr/>
            </a:pPr>
            <a:r>
              <a:rPr lang="es-MX" sz="1700" b="1" dirty="0">
                <a:latin typeface="Verdana" pitchFamily="34" charset="0"/>
              </a:rPr>
              <a:t> </a:t>
            </a:r>
            <a:r>
              <a:rPr lang="es-MX" sz="1700" dirty="0">
                <a:latin typeface="Verdana" pitchFamily="34" charset="0"/>
              </a:rPr>
              <a:t>cada puesto o unidad una columna</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b="1" dirty="0">
                <a:latin typeface="Verdana" pitchFamily="34" charset="0"/>
              </a:rPr>
              <a:t> De formato arquitectónico: </a:t>
            </a:r>
            <a:r>
              <a:rPr lang="es-MX" sz="1700" dirty="0">
                <a:latin typeface="Verdana" pitchFamily="34" charset="0"/>
              </a:rPr>
              <a:t>Muestra el movimiento o flujo</a:t>
            </a:r>
          </a:p>
          <a:p>
            <a:pPr eaLnBrk="0" hangingPunct="0">
              <a:spcBef>
                <a:spcPct val="0"/>
              </a:spcBef>
              <a:spcAft>
                <a:spcPct val="0"/>
              </a:spcAft>
              <a:defRPr/>
            </a:pPr>
            <a:r>
              <a:rPr lang="es-MX" sz="1700" dirty="0">
                <a:latin typeface="Verdana" pitchFamily="34" charset="0"/>
              </a:rPr>
              <a:t> de personas, formas, materiales, o bien la secuencia de las</a:t>
            </a:r>
          </a:p>
          <a:p>
            <a:pPr eaLnBrk="0" hangingPunct="0">
              <a:spcBef>
                <a:spcPct val="0"/>
              </a:spcBef>
              <a:spcAft>
                <a:spcPct val="0"/>
              </a:spcAft>
              <a:defRPr/>
            </a:pPr>
            <a:r>
              <a:rPr lang="es-MX" sz="1700" dirty="0">
                <a:latin typeface="Verdana" pitchFamily="34" charset="0"/>
              </a:rPr>
              <a:t> operaciones a través del espacio donde se realizan</a:t>
            </a:r>
            <a:endParaRPr lang="es-ES" sz="1700" dirty="0">
              <a:latin typeface="Verdana" pitchFamily="34" charset="0"/>
            </a:endParaRPr>
          </a:p>
        </p:txBody>
      </p:sp>
      <p:sp>
        <p:nvSpPr>
          <p:cNvPr id="59395" name="Rectangle 3"/>
          <p:cNvSpPr>
            <a:spLocks noChangeArrowheads="1"/>
          </p:cNvSpPr>
          <p:nvPr/>
        </p:nvSpPr>
        <p:spPr bwMode="auto">
          <a:xfrm>
            <a:off x="1447800" y="457200"/>
            <a:ext cx="7010400" cy="990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a:latin typeface="Times New Roman" pitchFamily="18" charset="0"/>
            </a:endParaRPr>
          </a:p>
          <a:p>
            <a:pPr eaLnBrk="0" hangingPunct="0">
              <a:spcBef>
                <a:spcPct val="0"/>
              </a:spcBef>
              <a:spcAft>
                <a:spcPct val="0"/>
              </a:spcAft>
              <a:defRPr/>
            </a:pPr>
            <a:endParaRPr lang="es-ES" sz="1200">
              <a:latin typeface="Times New Roman" pitchFamily="18" charset="0"/>
            </a:endParaRPr>
          </a:p>
          <a:p>
            <a:pPr eaLnBrk="0" hangingPunct="0">
              <a:spcBef>
                <a:spcPct val="0"/>
              </a:spcBef>
              <a:spcAft>
                <a:spcPct val="0"/>
              </a:spcAft>
              <a:defRPr/>
            </a:pPr>
            <a:r>
              <a:rPr lang="es-ES">
                <a:latin typeface="Tahoma" pitchFamily="34" charset="0"/>
              </a:rPr>
              <a:t>      </a:t>
            </a:r>
            <a:r>
              <a:rPr lang="es-MX" sz="2200" b="1">
                <a:latin typeface="Verdana" pitchFamily="34" charset="0"/>
              </a:rPr>
              <a:t>Clasificación de los diagramas de flujo</a:t>
            </a:r>
            <a:endParaRPr lang="es-ES" sz="2200" b="1">
              <a:latin typeface="Verdana" pitchFamily="34" charset="0"/>
            </a:endParaRPr>
          </a:p>
        </p:txBody>
      </p:sp>
    </p:spTree>
    <p:extLst>
      <p:ext uri="{BB962C8B-B14F-4D97-AF65-F5344CB8AC3E}">
        <p14:creationId xmlns:p14="http://schemas.microsoft.com/office/powerpoint/2010/main" val="15141269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9395"/>
                                        </p:tgtEl>
                                        <p:attrNameLst>
                                          <p:attrName>style.visibility</p:attrName>
                                        </p:attrNameLst>
                                      </p:cBhvr>
                                      <p:to>
                                        <p:strVal val="visible"/>
                                      </p:to>
                                    </p:set>
                                    <p:anim calcmode="lin" valueType="num">
                                      <p:cBhvr additive="base">
                                        <p:cTn id="7" dur="500" fill="hold"/>
                                        <p:tgtEl>
                                          <p:spTgt spid="59395"/>
                                        </p:tgtEl>
                                        <p:attrNameLst>
                                          <p:attrName>ppt_x</p:attrName>
                                        </p:attrNameLst>
                                      </p:cBhvr>
                                      <p:tavLst>
                                        <p:tav tm="0">
                                          <p:val>
                                            <p:strVal val="1+#ppt_w/2"/>
                                          </p:val>
                                        </p:tav>
                                        <p:tav tm="100000">
                                          <p:val>
                                            <p:strVal val="#ppt_x"/>
                                          </p:val>
                                        </p:tav>
                                      </p:tavLst>
                                    </p:anim>
                                    <p:anim calcmode="lin" valueType="num">
                                      <p:cBhvr additive="base">
                                        <p:cTn id="8" dur="500" fill="hold"/>
                                        <p:tgtEl>
                                          <p:spTgt spid="5939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9394"/>
                                        </p:tgtEl>
                                        <p:attrNameLst>
                                          <p:attrName>style.visibility</p:attrName>
                                        </p:attrNameLst>
                                      </p:cBhvr>
                                      <p:to>
                                        <p:strVal val="visible"/>
                                      </p:to>
                                    </p:set>
                                    <p:animEffect transition="in" filter="blinds(horizontal)">
                                      <p:cBhvr>
                                        <p:cTn id="13" dur="500"/>
                                        <p:tgtEl>
                                          <p:spTgt spid="59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nimBg="1" autoUpdateAnimBg="0"/>
      <p:bldP spid="59395"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295400" y="1905000"/>
            <a:ext cx="7239000" cy="41148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defRPr/>
            </a:pPr>
            <a:r>
              <a:rPr lang="es-MX" sz="2000" b="1" dirty="0">
                <a:latin typeface="Verdana" pitchFamily="34" charset="0"/>
              </a:rPr>
              <a:t> Por su propósito:</a:t>
            </a:r>
          </a:p>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defRPr/>
            </a:pPr>
            <a:r>
              <a:rPr lang="es-MX" sz="2000" b="1" dirty="0">
                <a:latin typeface="Verdana" pitchFamily="34" charset="0"/>
              </a:rPr>
              <a:t> </a:t>
            </a:r>
            <a:r>
              <a:rPr lang="es-MX" sz="1700" b="1" dirty="0">
                <a:latin typeface="Verdana" pitchFamily="34" charset="0"/>
              </a:rPr>
              <a:t>De forma: </a:t>
            </a:r>
            <a:r>
              <a:rPr lang="es-MX" sz="1700" dirty="0">
                <a:latin typeface="Verdana" pitchFamily="34" charset="0"/>
              </a:rPr>
              <a:t>El cual se ocupa fundamentalmente de documentos</a:t>
            </a:r>
          </a:p>
          <a:p>
            <a:pPr eaLnBrk="0" hangingPunct="0">
              <a:spcBef>
                <a:spcPct val="0"/>
              </a:spcBef>
              <a:spcAft>
                <a:spcPct val="0"/>
              </a:spcAft>
              <a:defRPr/>
            </a:pPr>
            <a:r>
              <a:rPr lang="es-MX" sz="1700" dirty="0">
                <a:latin typeface="Verdana" pitchFamily="34" charset="0"/>
              </a:rPr>
              <a:t> con poca o ninguna descripción de operaciones</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De labores:</a:t>
            </a:r>
            <a:r>
              <a:rPr lang="es-MX" sz="1700" dirty="0">
                <a:latin typeface="Verdana" pitchFamily="34" charset="0"/>
              </a:rPr>
              <a:t> Indica el flujo o secuencia de las operaciones, así</a:t>
            </a:r>
          </a:p>
          <a:p>
            <a:pPr eaLnBrk="0" hangingPunct="0">
              <a:spcBef>
                <a:spcPct val="0"/>
              </a:spcBef>
              <a:spcAft>
                <a:spcPct val="0"/>
              </a:spcAft>
              <a:defRPr/>
            </a:pPr>
            <a:r>
              <a:rPr lang="es-MX" sz="1700" dirty="0">
                <a:latin typeface="Verdana" pitchFamily="34" charset="0"/>
              </a:rPr>
              <a:t> como quién o en donde se realiza y en qué consiste ésta.</a:t>
            </a:r>
          </a:p>
          <a:p>
            <a:pPr eaLnBrk="0" hangingPunct="0">
              <a:spcBef>
                <a:spcPct val="0"/>
              </a:spcBef>
              <a:spcAft>
                <a:spcPct val="0"/>
              </a:spcAft>
              <a:defRPr/>
            </a:pPr>
            <a:r>
              <a:rPr lang="es-MX" sz="1700" dirty="0">
                <a:latin typeface="Verdana" pitchFamily="34" charset="0"/>
              </a:rPr>
              <a:t> </a:t>
            </a: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De método: </a:t>
            </a:r>
            <a:r>
              <a:rPr lang="es-MX" sz="1700" dirty="0">
                <a:latin typeface="Verdana" pitchFamily="34" charset="0"/>
              </a:rPr>
              <a:t>Muestra la secuencia de operaciones, la persona</a:t>
            </a:r>
          </a:p>
          <a:p>
            <a:pPr eaLnBrk="0" hangingPunct="0">
              <a:spcBef>
                <a:spcPct val="0"/>
              </a:spcBef>
              <a:spcAft>
                <a:spcPct val="0"/>
              </a:spcAft>
              <a:defRPr/>
            </a:pPr>
            <a:r>
              <a:rPr lang="es-MX" sz="1700" dirty="0">
                <a:latin typeface="Verdana" pitchFamily="34" charset="0"/>
              </a:rPr>
              <a:t> que las realiza y la manera de hacerlas</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Analítico: </a:t>
            </a:r>
            <a:r>
              <a:rPr lang="es-MX" sz="1700" dirty="0">
                <a:latin typeface="Verdana" pitchFamily="34" charset="0"/>
              </a:rPr>
              <a:t>Describe no sólo el procedimiento quién lo hace,</a:t>
            </a:r>
            <a:endParaRPr lang="es-MX" sz="1700" b="1" dirty="0">
              <a:latin typeface="Verdana" pitchFamily="34" charset="0"/>
            </a:endParaRPr>
          </a:p>
          <a:p>
            <a:pPr eaLnBrk="0" hangingPunct="0">
              <a:spcBef>
                <a:spcPct val="0"/>
              </a:spcBef>
              <a:spcAft>
                <a:spcPct val="0"/>
              </a:spcAft>
              <a:defRPr/>
            </a:pPr>
            <a:r>
              <a:rPr lang="es-MX" sz="1700" b="1" dirty="0">
                <a:latin typeface="Verdana" pitchFamily="34" charset="0"/>
              </a:rPr>
              <a:t> </a:t>
            </a:r>
            <a:r>
              <a:rPr lang="es-MX" sz="1700" dirty="0">
                <a:latin typeface="Verdana" pitchFamily="34" charset="0"/>
              </a:rPr>
              <a:t>y cómo hacer cada operación, sino para qué sirven</a:t>
            </a:r>
            <a:endParaRPr lang="es-ES" sz="1700" dirty="0">
              <a:latin typeface="Verdana" pitchFamily="34" charset="0"/>
            </a:endParaRPr>
          </a:p>
        </p:txBody>
      </p:sp>
      <p:sp>
        <p:nvSpPr>
          <p:cNvPr id="60419" name="Rectangle 3"/>
          <p:cNvSpPr>
            <a:spLocks noChangeArrowheads="1"/>
          </p:cNvSpPr>
          <p:nvPr/>
        </p:nvSpPr>
        <p:spPr bwMode="auto">
          <a:xfrm>
            <a:off x="1447800" y="457200"/>
            <a:ext cx="7086600" cy="990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dirty="0">
              <a:latin typeface="Times New Roman" pitchFamily="18" charset="0"/>
            </a:endParaRPr>
          </a:p>
          <a:p>
            <a:pPr eaLnBrk="0" hangingPunct="0">
              <a:spcBef>
                <a:spcPct val="0"/>
              </a:spcBef>
              <a:spcAft>
                <a:spcPct val="0"/>
              </a:spcAft>
              <a:defRPr/>
            </a:pPr>
            <a:endParaRPr lang="es-ES" sz="1200" dirty="0">
              <a:latin typeface="Times New Roman" pitchFamily="18" charset="0"/>
            </a:endParaRPr>
          </a:p>
          <a:p>
            <a:pPr eaLnBrk="0" hangingPunct="0">
              <a:spcBef>
                <a:spcPct val="0"/>
              </a:spcBef>
              <a:spcAft>
                <a:spcPct val="0"/>
              </a:spcAft>
              <a:defRPr/>
            </a:pPr>
            <a:r>
              <a:rPr lang="es-ES" dirty="0">
                <a:latin typeface="Tahoma" pitchFamily="34" charset="0"/>
              </a:rPr>
              <a:t>      </a:t>
            </a:r>
            <a:r>
              <a:rPr lang="es-MX" sz="2200" b="1" dirty="0">
                <a:latin typeface="Verdana" pitchFamily="34" charset="0"/>
              </a:rPr>
              <a:t>Clasificación de los diagramas de flujo</a:t>
            </a:r>
            <a:endParaRPr lang="es-ES" sz="2200" b="1" dirty="0">
              <a:latin typeface="Verdana" pitchFamily="34" charset="0"/>
            </a:endParaRPr>
          </a:p>
        </p:txBody>
      </p:sp>
    </p:spTree>
    <p:extLst>
      <p:ext uri="{BB962C8B-B14F-4D97-AF65-F5344CB8AC3E}">
        <p14:creationId xmlns:p14="http://schemas.microsoft.com/office/powerpoint/2010/main" val="1671380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 calcmode="lin" valueType="num">
                                      <p:cBhvr additive="base">
                                        <p:cTn id="7" dur="500" fill="hold"/>
                                        <p:tgtEl>
                                          <p:spTgt spid="60419"/>
                                        </p:tgtEl>
                                        <p:attrNameLst>
                                          <p:attrName>ppt_x</p:attrName>
                                        </p:attrNameLst>
                                      </p:cBhvr>
                                      <p:tavLst>
                                        <p:tav tm="0">
                                          <p:val>
                                            <p:strVal val="1+#ppt_w/2"/>
                                          </p:val>
                                        </p:tav>
                                        <p:tav tm="100000">
                                          <p:val>
                                            <p:strVal val="#ppt_x"/>
                                          </p:val>
                                        </p:tav>
                                      </p:tavLst>
                                    </p:anim>
                                    <p:anim calcmode="lin" valueType="num">
                                      <p:cBhvr additive="base">
                                        <p:cTn id="8" dur="500" fill="hold"/>
                                        <p:tgtEl>
                                          <p:spTgt spid="6041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0418"/>
                                        </p:tgtEl>
                                        <p:attrNameLst>
                                          <p:attrName>style.visibility</p:attrName>
                                        </p:attrNameLst>
                                      </p:cBhvr>
                                      <p:to>
                                        <p:strVal val="visible"/>
                                      </p:to>
                                    </p:set>
                                    <p:animEffect transition="in" filter="blinds(horizontal)">
                                      <p:cBhvr>
                                        <p:cTn id="13" dur="500"/>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nimBg="1" autoUpdateAnimBg="0"/>
      <p:bldP spid="60419"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295400" y="1905000"/>
            <a:ext cx="7162800" cy="4038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defRPr/>
            </a:pPr>
            <a:r>
              <a:rPr lang="es-MX" sz="2000" b="1" dirty="0">
                <a:latin typeface="Verdana" pitchFamily="34" charset="0"/>
              </a:rPr>
              <a:t> Por su propósito:</a:t>
            </a:r>
          </a:p>
          <a:p>
            <a:pPr eaLnBrk="0" hangingPunct="0">
              <a:spcBef>
                <a:spcPct val="0"/>
              </a:spcBef>
              <a:spcAft>
                <a:spcPct val="0"/>
              </a:spcAft>
              <a:defRPr/>
            </a:pPr>
            <a:endParaRPr lang="es-MX" sz="2000" b="1" dirty="0">
              <a:latin typeface="Verdana" pitchFamily="34" charset="0"/>
            </a:endParaRPr>
          </a:p>
          <a:p>
            <a:pPr eaLnBrk="0" hangingPunct="0">
              <a:spcBef>
                <a:spcPct val="0"/>
              </a:spcBef>
              <a:spcAft>
                <a:spcPct val="0"/>
              </a:spcAft>
              <a:defRPr/>
            </a:pPr>
            <a:r>
              <a:rPr lang="es-MX" sz="2000" b="1" dirty="0">
                <a:latin typeface="Verdana" pitchFamily="34" charset="0"/>
              </a:rPr>
              <a:t> </a:t>
            </a:r>
            <a:r>
              <a:rPr lang="es-MX" sz="1700" b="1" dirty="0">
                <a:latin typeface="Verdana" pitchFamily="34" charset="0"/>
              </a:rPr>
              <a:t>De espacio: </a:t>
            </a:r>
            <a:r>
              <a:rPr lang="es-MX" sz="1700" dirty="0">
                <a:latin typeface="Verdana" pitchFamily="34" charset="0"/>
              </a:rPr>
              <a:t>Indica el espacio por el que se desplaza una</a:t>
            </a:r>
          </a:p>
          <a:p>
            <a:pPr eaLnBrk="0" hangingPunct="0">
              <a:spcBef>
                <a:spcPct val="0"/>
              </a:spcBef>
              <a:spcAft>
                <a:spcPct val="0"/>
              </a:spcAft>
              <a:defRPr/>
            </a:pPr>
            <a:r>
              <a:rPr lang="es-MX" sz="1700" dirty="0">
                <a:latin typeface="Verdana" pitchFamily="34" charset="0"/>
              </a:rPr>
              <a:t> forma o una persona</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Combinados:</a:t>
            </a:r>
            <a:r>
              <a:rPr lang="es-MX" sz="1700" dirty="0">
                <a:latin typeface="Verdana" pitchFamily="34" charset="0"/>
              </a:rPr>
              <a:t> Emplean dos o más diagramas en forma    </a:t>
            </a:r>
          </a:p>
          <a:p>
            <a:pPr eaLnBrk="0" hangingPunct="0">
              <a:spcBef>
                <a:spcPct val="0"/>
              </a:spcBef>
              <a:spcAft>
                <a:spcPct val="0"/>
              </a:spcAft>
              <a:defRPr/>
            </a:pPr>
            <a:r>
              <a:rPr lang="es-MX" sz="1700" dirty="0">
                <a:latin typeface="Verdana" pitchFamily="34" charset="0"/>
              </a:rPr>
              <a:t> integrada </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De ilustraciones y texto: </a:t>
            </a:r>
            <a:r>
              <a:rPr lang="es-MX" sz="1700" dirty="0">
                <a:latin typeface="Verdana" pitchFamily="34" charset="0"/>
              </a:rPr>
              <a:t>Ilustra el manejo de la información</a:t>
            </a:r>
          </a:p>
          <a:p>
            <a:pPr eaLnBrk="0" hangingPunct="0">
              <a:spcBef>
                <a:spcPct val="0"/>
              </a:spcBef>
              <a:spcAft>
                <a:spcPct val="0"/>
              </a:spcAft>
              <a:defRPr/>
            </a:pPr>
            <a:r>
              <a:rPr lang="es-MX" sz="1700" dirty="0">
                <a:latin typeface="Verdana" pitchFamily="34" charset="0"/>
              </a:rPr>
              <a:t> con textos y dibujos</a:t>
            </a:r>
          </a:p>
          <a:p>
            <a:pPr eaLnBrk="0" hangingPunct="0">
              <a:spcBef>
                <a:spcPct val="0"/>
              </a:spcBef>
              <a:spcAft>
                <a:spcPct val="0"/>
              </a:spcAft>
              <a:defRPr/>
            </a:pPr>
            <a:endParaRPr lang="es-MX" sz="1700" dirty="0">
              <a:latin typeface="Verdana" pitchFamily="34" charset="0"/>
            </a:endParaRPr>
          </a:p>
          <a:p>
            <a:pPr eaLnBrk="0" hangingPunct="0">
              <a:spcBef>
                <a:spcPct val="0"/>
              </a:spcBef>
              <a:spcAft>
                <a:spcPct val="0"/>
              </a:spcAft>
              <a:defRPr/>
            </a:pPr>
            <a:r>
              <a:rPr lang="es-MX" sz="1700" dirty="0">
                <a:latin typeface="Verdana" pitchFamily="34" charset="0"/>
              </a:rPr>
              <a:t> </a:t>
            </a:r>
            <a:r>
              <a:rPr lang="es-MX" sz="1700" b="1" dirty="0">
                <a:latin typeface="Verdana" pitchFamily="34" charset="0"/>
              </a:rPr>
              <a:t>Asistido por computadora: </a:t>
            </a:r>
            <a:r>
              <a:rPr lang="es-MX" sz="1700" dirty="0">
                <a:latin typeface="Verdana" pitchFamily="34" charset="0"/>
              </a:rPr>
              <a:t>El flujo de información se hace</a:t>
            </a:r>
          </a:p>
          <a:p>
            <a:pPr eaLnBrk="0" hangingPunct="0">
              <a:spcBef>
                <a:spcPct val="0"/>
              </a:spcBef>
              <a:spcAft>
                <a:spcPct val="0"/>
              </a:spcAft>
              <a:defRPr/>
            </a:pPr>
            <a:r>
              <a:rPr lang="es-MX" sz="1700" b="1" dirty="0">
                <a:latin typeface="Verdana" pitchFamily="34" charset="0"/>
              </a:rPr>
              <a:t> </a:t>
            </a:r>
            <a:r>
              <a:rPr lang="es-MX" sz="1700" dirty="0">
                <a:latin typeface="Verdana" pitchFamily="34" charset="0"/>
              </a:rPr>
              <a:t>con recursos de software </a:t>
            </a:r>
            <a:endParaRPr lang="es-ES" sz="1700" dirty="0">
              <a:latin typeface="Verdana" pitchFamily="34" charset="0"/>
            </a:endParaRPr>
          </a:p>
        </p:txBody>
      </p:sp>
      <p:sp>
        <p:nvSpPr>
          <p:cNvPr id="62467" name="Rectangle 3"/>
          <p:cNvSpPr>
            <a:spLocks noChangeArrowheads="1"/>
          </p:cNvSpPr>
          <p:nvPr/>
        </p:nvSpPr>
        <p:spPr bwMode="auto">
          <a:xfrm>
            <a:off x="1447800" y="457200"/>
            <a:ext cx="7010400" cy="990600"/>
          </a:xfrm>
          <a:prstGeom prst="rect">
            <a:avLst/>
          </a:prstGeom>
          <a:ln>
            <a:headEnd/>
            <a:tailEnd/>
          </a:ln>
        </p:spPr>
        <p:style>
          <a:lnRef idx="2">
            <a:schemeClr val="dk1"/>
          </a:lnRef>
          <a:fillRef idx="1">
            <a:schemeClr val="lt1"/>
          </a:fillRef>
          <a:effectRef idx="0">
            <a:schemeClr val="dk1"/>
          </a:effectRef>
          <a:fontRef idx="minor">
            <a:schemeClr val="dk1"/>
          </a:fontRef>
        </p:style>
        <p:txBody>
          <a:bodyPr>
            <a:flatTx/>
          </a:bodyPr>
          <a:lstStyle/>
          <a:p>
            <a:pPr eaLnBrk="0" hangingPunct="0">
              <a:spcBef>
                <a:spcPct val="0"/>
              </a:spcBef>
              <a:spcAft>
                <a:spcPct val="0"/>
              </a:spcAft>
              <a:defRPr/>
            </a:pPr>
            <a:endParaRPr lang="es-ES" sz="1200">
              <a:latin typeface="Times New Roman" pitchFamily="18" charset="0"/>
            </a:endParaRPr>
          </a:p>
          <a:p>
            <a:pPr eaLnBrk="0" hangingPunct="0">
              <a:spcBef>
                <a:spcPct val="0"/>
              </a:spcBef>
              <a:spcAft>
                <a:spcPct val="0"/>
              </a:spcAft>
              <a:defRPr/>
            </a:pPr>
            <a:endParaRPr lang="es-ES" sz="1200">
              <a:latin typeface="Times New Roman" pitchFamily="18" charset="0"/>
            </a:endParaRPr>
          </a:p>
          <a:p>
            <a:pPr eaLnBrk="0" hangingPunct="0">
              <a:spcBef>
                <a:spcPct val="0"/>
              </a:spcBef>
              <a:spcAft>
                <a:spcPct val="0"/>
              </a:spcAft>
              <a:defRPr/>
            </a:pPr>
            <a:r>
              <a:rPr lang="es-ES">
                <a:latin typeface="Tahoma" pitchFamily="34" charset="0"/>
              </a:rPr>
              <a:t>      </a:t>
            </a:r>
            <a:r>
              <a:rPr lang="es-MX" sz="2200" b="1">
                <a:latin typeface="Verdana" pitchFamily="34" charset="0"/>
              </a:rPr>
              <a:t>Clasificación de los diagramas de flujo</a:t>
            </a:r>
            <a:endParaRPr lang="es-ES" sz="2200" b="1">
              <a:latin typeface="Verdana" pitchFamily="34" charset="0"/>
            </a:endParaRPr>
          </a:p>
        </p:txBody>
      </p:sp>
      <p:sp>
        <p:nvSpPr>
          <p:cNvPr id="62468" name="WordArt 4"/>
          <p:cNvSpPr>
            <a:spLocks noChangeArrowheads="1" noChangeShapeType="1" noTextEdit="1"/>
          </p:cNvSpPr>
          <p:nvPr/>
        </p:nvSpPr>
        <p:spPr bwMode="auto">
          <a:xfrm>
            <a:off x="8305800" y="6096000"/>
            <a:ext cx="533400" cy="533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es-VE"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endParaRPr>
          </a:p>
        </p:txBody>
      </p:sp>
    </p:spTree>
    <p:extLst>
      <p:ext uri="{BB962C8B-B14F-4D97-AF65-F5344CB8AC3E}">
        <p14:creationId xmlns:p14="http://schemas.microsoft.com/office/powerpoint/2010/main" val="90858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2467"/>
                                        </p:tgtEl>
                                        <p:attrNameLst>
                                          <p:attrName>style.visibility</p:attrName>
                                        </p:attrNameLst>
                                      </p:cBhvr>
                                      <p:to>
                                        <p:strVal val="visible"/>
                                      </p:to>
                                    </p:set>
                                    <p:anim calcmode="lin" valueType="num">
                                      <p:cBhvr additive="base">
                                        <p:cTn id="7" dur="500" fill="hold"/>
                                        <p:tgtEl>
                                          <p:spTgt spid="62467"/>
                                        </p:tgtEl>
                                        <p:attrNameLst>
                                          <p:attrName>ppt_x</p:attrName>
                                        </p:attrNameLst>
                                      </p:cBhvr>
                                      <p:tavLst>
                                        <p:tav tm="0">
                                          <p:val>
                                            <p:strVal val="1+#ppt_w/2"/>
                                          </p:val>
                                        </p:tav>
                                        <p:tav tm="100000">
                                          <p:val>
                                            <p:strVal val="#ppt_x"/>
                                          </p:val>
                                        </p:tav>
                                      </p:tavLst>
                                    </p:anim>
                                    <p:anim calcmode="lin" valueType="num">
                                      <p:cBhvr additive="base">
                                        <p:cTn id="8" dur="500" fill="hold"/>
                                        <p:tgtEl>
                                          <p:spTgt spid="62467"/>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2466"/>
                                        </p:tgtEl>
                                        <p:attrNameLst>
                                          <p:attrName>style.visibility</p:attrName>
                                        </p:attrNameLst>
                                      </p:cBhvr>
                                      <p:to>
                                        <p:strVal val="visible"/>
                                      </p:to>
                                    </p:set>
                                    <p:animEffect transition="in" filter="blinds(horizontal)">
                                      <p:cBhvr>
                                        <p:cTn id="13" dur="500"/>
                                        <p:tgtEl>
                                          <p:spTgt spid="6246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nodePh="1">
                                  <p:stCondLst>
                                    <p:cond delay="0"/>
                                  </p:stCondLst>
                                  <p:endCondLst>
                                    <p:cond evt="begin" delay="0">
                                      <p:tn val="16"/>
                                    </p:cond>
                                  </p:endCondLst>
                                  <p:childTnLst>
                                    <p:set>
                                      <p:cBhvr>
                                        <p:cTn id="17" dur="1" fill="hold">
                                          <p:stCondLst>
                                            <p:cond delay="0"/>
                                          </p:stCondLst>
                                        </p:cTn>
                                        <p:tgtEl>
                                          <p:spTgt spid="62468"/>
                                        </p:tgtEl>
                                        <p:attrNameLst>
                                          <p:attrName>style.visibility</p:attrName>
                                        </p:attrNameLst>
                                      </p:cBhvr>
                                      <p:to>
                                        <p:strVal val="visible"/>
                                      </p:to>
                                    </p:set>
                                    <p:animEffect transition="in" filter="dissolve">
                                      <p:cBhvr>
                                        <p:cTn id="18"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autoUpdateAnimBg="0"/>
      <p:bldP spid="62467" grpId="0" animBg="1" autoUpdateAnimBg="0"/>
      <p:bldP spid="6246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2DD9341-725C-4633-AD4D-2DFF360D5F06}"/>
              </a:ext>
            </a:extLst>
          </p:cNvPr>
          <p:cNvSpPr/>
          <p:nvPr/>
        </p:nvSpPr>
        <p:spPr>
          <a:xfrm>
            <a:off x="1115616" y="980728"/>
            <a:ext cx="7776864" cy="4448718"/>
          </a:xfrm>
          <a:prstGeom prst="rect">
            <a:avLst/>
          </a:prstGeom>
        </p:spPr>
        <p:txBody>
          <a:bodyPr wrap="square">
            <a:spAutoFit/>
          </a:bodyPr>
          <a:lstStyle/>
          <a:p>
            <a:pPr algn="just">
              <a:lnSpc>
                <a:spcPct val="200000"/>
              </a:lnSpc>
            </a:pPr>
            <a:r>
              <a:rPr lang="es-MX" dirty="0">
                <a:latin typeface="Book Antiqua" panose="02040602050305030304" pitchFamily="18" charset="0"/>
              </a:rPr>
              <a:t>Representan gráficamente las actividades que conforman un proceso, así como un mapa sirve de guía igualmente un diagrama nos da la posibilidad de conocer el camino en la ejecución de un proceso. En general es una herramienta básica para el mejoramiento de procesos, su estandarización y normalización un área determinada.</a:t>
            </a:r>
          </a:p>
          <a:p>
            <a:pPr algn="just">
              <a:lnSpc>
                <a:spcPct val="200000"/>
              </a:lnSpc>
            </a:pPr>
            <a:r>
              <a:rPr lang="es-MX" dirty="0">
                <a:latin typeface="Book Antiqua" panose="02040602050305030304" pitchFamily="18" charset="0"/>
              </a:rPr>
              <a:t>Pueden aplicarse para procedimientos industriales y administrativos. Los procedimientos administrativos procesan información, representada en documentos o soportes de información.</a:t>
            </a:r>
            <a:endParaRPr lang="es-VE" dirty="0">
              <a:latin typeface="Book Antiqua" panose="02040602050305030304" pitchFamily="18" charset="0"/>
            </a:endParaRPr>
          </a:p>
        </p:txBody>
      </p:sp>
      <p:sp>
        <p:nvSpPr>
          <p:cNvPr id="6" name="Rectángulo 5">
            <a:extLst>
              <a:ext uri="{FF2B5EF4-FFF2-40B4-BE49-F238E27FC236}">
                <a16:creationId xmlns:a16="http://schemas.microsoft.com/office/drawing/2014/main" id="{93C178B9-8722-4C8D-BCEB-5CE9EE7EAEE8}"/>
              </a:ext>
            </a:extLst>
          </p:cNvPr>
          <p:cNvSpPr/>
          <p:nvPr/>
        </p:nvSpPr>
        <p:spPr>
          <a:xfrm>
            <a:off x="3347864" y="188640"/>
            <a:ext cx="3076483" cy="369332"/>
          </a:xfrm>
          <a:prstGeom prst="rect">
            <a:avLst/>
          </a:prstGeom>
        </p:spPr>
        <p:txBody>
          <a:bodyPr wrap="none">
            <a:spAutoFit/>
          </a:bodyPr>
          <a:lstStyle/>
          <a:p>
            <a:r>
              <a:rPr lang="es-MX" b="1" dirty="0">
                <a:latin typeface="Book Antiqua" panose="02040602050305030304" pitchFamily="18" charset="0"/>
              </a:rPr>
              <a:t>LOS DIAGRAMAS ASME </a:t>
            </a:r>
            <a:endParaRPr lang="es-VE" b="1" dirty="0">
              <a:latin typeface="Book Antiqua" panose="02040602050305030304" pitchFamily="18" charset="0"/>
            </a:endParaRPr>
          </a:p>
        </p:txBody>
      </p:sp>
    </p:spTree>
    <p:extLst>
      <p:ext uri="{BB962C8B-B14F-4D97-AF65-F5344CB8AC3E}">
        <p14:creationId xmlns:p14="http://schemas.microsoft.com/office/powerpoint/2010/main" val="4798793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529</TotalTime>
  <Words>2253</Words>
  <Application>Microsoft Office PowerPoint</Application>
  <PresentationFormat>Presentación en pantalla (4:3)</PresentationFormat>
  <Paragraphs>343</Paragraphs>
  <Slides>30</Slides>
  <Notes>0</Notes>
  <HiddenSlides>0</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30</vt:i4>
      </vt:variant>
    </vt:vector>
  </HeadingPairs>
  <TitlesOfParts>
    <vt:vector size="46" baseType="lpstr">
      <vt:lpstr>Agency FB</vt:lpstr>
      <vt:lpstr>Arial</vt:lpstr>
      <vt:lpstr>Arial Black</vt:lpstr>
      <vt:lpstr>Arial Narrow</vt:lpstr>
      <vt:lpstr>Book Antiqua</vt:lpstr>
      <vt:lpstr>Calibri</vt:lpstr>
      <vt:lpstr>Gill Sans MT</vt:lpstr>
      <vt:lpstr>Impact</vt:lpstr>
      <vt:lpstr>Roboto</vt:lpstr>
      <vt:lpstr>Tahoma</vt:lpstr>
      <vt:lpstr>Times New Roman</vt:lpstr>
      <vt:lpstr>Ubuntu</vt:lpstr>
      <vt:lpstr>Verdana</vt:lpstr>
      <vt:lpstr>Wingdings</vt:lpstr>
      <vt:lpstr>Wingdings 2</vt:lpstr>
      <vt:lpstr>Solsticio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SÍMBOLOS DE LA NORMA ASME PARA ELABORAR DIAGRAMAS DE FLUJO</vt:lpstr>
      <vt:lpstr>SÍMBOLOS DE LA NORMA ASME PARA ELABORAR DIAGRAMAS DE FLUJO</vt:lpstr>
      <vt:lpstr>Presentación de PowerPoint</vt:lpstr>
      <vt:lpstr>Presentación de PowerPoint</vt:lpstr>
      <vt:lpstr>Presentación de PowerPoint</vt:lpstr>
      <vt:lpstr>SÍMBOLOS DE LA NORMA ANSI PARA ELABORAR DIAGRAMAS DE FLUJO I (Procesamiento electrónico de datos)</vt:lpstr>
      <vt:lpstr>SÍMBOLOS DE LA NORMA ANSI PARA ELABORAR DIAGRAMAS DE FLUJO II (Procesamiento electrónico de datos)</vt:lpstr>
      <vt:lpstr>SÍMBOLOS DE LA NORMA ANSI PARA ELABORAR DIAGRAMAS DE FLUJO (Diagramación administrativa)</vt:lpstr>
      <vt:lpstr>Presentación de PowerPoint</vt:lpstr>
      <vt:lpstr>Presentación de PowerPoint</vt:lpstr>
      <vt:lpstr>SÍMBOLOS DE LA NORMA ISO9000 PARA ELABORAR DIAGRAMAS DE FLUJO</vt:lpstr>
      <vt:lpstr>Presentación de PowerPoint</vt:lpstr>
      <vt:lpstr>Presentación de PowerPoint</vt:lpstr>
      <vt:lpstr>SÍMBOLOS DE LA NORMA DIN PARA ELABORAR DIAGRAMAS DE FLUJO</vt:lpstr>
      <vt:lpstr>Presentación de PowerPoint</vt:lpstr>
      <vt:lpstr>Presentación de PowerPoint</vt:lpstr>
      <vt:lpstr>DIAGRAMA DE BLOQUE</vt:lpstr>
      <vt:lpstr>DIAGRAMA DE FORMATO HORIZONTAL</vt:lpstr>
      <vt:lpstr>DIAGRAMA DE FORMATO TABULAR</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DIAGRAMA  DE FLUJO</dc:title>
  <dc:creator>Familia</dc:creator>
  <cp:lastModifiedBy>ALICIA QUIROZ</cp:lastModifiedBy>
  <cp:revision>59</cp:revision>
  <dcterms:created xsi:type="dcterms:W3CDTF">2013-02-19T17:50:58Z</dcterms:created>
  <dcterms:modified xsi:type="dcterms:W3CDTF">2024-08-07T07:45:39Z</dcterms:modified>
</cp:coreProperties>
</file>