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15"/>
  </p:notesMasterIdLst>
  <p:sldIdLst>
    <p:sldId id="347" r:id="rId2"/>
    <p:sldId id="351" r:id="rId3"/>
    <p:sldId id="360" r:id="rId4"/>
    <p:sldId id="384" r:id="rId5"/>
    <p:sldId id="387" r:id="rId6"/>
    <p:sldId id="352" r:id="rId7"/>
    <p:sldId id="392" r:id="rId8"/>
    <p:sldId id="393" r:id="rId9"/>
    <p:sldId id="394" r:id="rId10"/>
    <p:sldId id="395" r:id="rId11"/>
    <p:sldId id="396" r:id="rId12"/>
    <p:sldId id="397" r:id="rId13"/>
    <p:sldId id="398" r:id="rId14"/>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9933"/>
    <a:srgbClr val="FF99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06" autoAdjust="0"/>
    <p:restoredTop sz="93529" autoAdjust="0"/>
  </p:normalViewPr>
  <p:slideViewPr>
    <p:cSldViewPr>
      <p:cViewPr varScale="1">
        <p:scale>
          <a:sx n="96" d="100"/>
          <a:sy n="96" d="100"/>
        </p:scale>
        <p:origin x="858"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FC228D-AF43-4824-ABAE-790096752BE3}" type="datetimeFigureOut">
              <a:rPr lang="es-ES" smtClean="0"/>
              <a:pPr/>
              <a:t>11/08/2026</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98DB06-D821-4BED-9794-4B33A80D2254}" type="slidenum">
              <a:rPr lang="es-ES" smtClean="0"/>
              <a:pPr/>
              <a:t>‹Nº›</a:t>
            </a:fld>
            <a:endParaRPr lang="es-ES"/>
          </a:p>
        </p:txBody>
      </p:sp>
    </p:spTree>
    <p:extLst>
      <p:ext uri="{BB962C8B-B14F-4D97-AF65-F5344CB8AC3E}">
        <p14:creationId xmlns:p14="http://schemas.microsoft.com/office/powerpoint/2010/main" val="3403851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8" name="27 Marcador de fecha"/>
          <p:cNvSpPr>
            <a:spLocks noGrp="1"/>
          </p:cNvSpPr>
          <p:nvPr>
            <p:ph type="dt" sz="half" idx="10"/>
          </p:nvPr>
        </p:nvSpPr>
        <p:spPr/>
        <p:txBody>
          <a:bodyPr/>
          <a:lstStyle/>
          <a:p>
            <a:pPr>
              <a:defRPr/>
            </a:pPr>
            <a:endParaRPr lang="es-ES"/>
          </a:p>
        </p:txBody>
      </p:sp>
      <p:sp>
        <p:nvSpPr>
          <p:cNvPr id="17" name="16 Marcador de pie de página"/>
          <p:cNvSpPr>
            <a:spLocks noGrp="1"/>
          </p:cNvSpPr>
          <p:nvPr>
            <p:ph type="ftr" sz="quarter" idx="11"/>
          </p:nvPr>
        </p:nvSpPr>
        <p:spPr/>
        <p:txBody>
          <a:bodyPr/>
          <a:lstStyle/>
          <a:p>
            <a:pPr>
              <a:defRPr/>
            </a:pPr>
            <a:endParaRPr lang="es-ES"/>
          </a:p>
        </p:txBody>
      </p:sp>
      <p:sp>
        <p:nvSpPr>
          <p:cNvPr id="29" name="28 Marcador de número de diapositiva"/>
          <p:cNvSpPr>
            <a:spLocks noGrp="1"/>
          </p:cNvSpPr>
          <p:nvPr>
            <p:ph type="sldNum" sz="quarter" idx="12"/>
          </p:nvPr>
        </p:nvSpPr>
        <p:spPr/>
        <p:txBody>
          <a:bodyPr/>
          <a:lstStyle/>
          <a:p>
            <a:pPr>
              <a:defRPr/>
            </a:pPr>
            <a:fld id="{CF1A4AEE-C5B4-4AA0-A83C-99B9E63E1A5F}" type="slidenum">
              <a:rPr lang="es-ES" smtClean="0"/>
              <a:pPr>
                <a:defRPr/>
              </a:pPr>
              <a:t>‹Nº›</a:t>
            </a:fld>
            <a:endParaRPr lang="es-ES"/>
          </a:p>
        </p:txBody>
      </p:sp>
      <p:sp>
        <p:nvSpPr>
          <p:cNvPr id="32" name="31 Rectángulo"/>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Rectángulo"/>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39 Rectángulo"/>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40 Rectángulo"/>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41 Rectángulo"/>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Título"/>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56" name="55 Rectángulo"/>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64 Rectángulo"/>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65 Rectángulo"/>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66 Rectángulo"/>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ctr">
              <a:defRPr b="1">
                <a:solidFill>
                  <a:srgbClr val="FFFF00"/>
                </a:solidFill>
              </a:defRPr>
            </a:lvl1pPr>
            <a:extLst/>
          </a:lstStyle>
          <a:p>
            <a:r>
              <a:rPr kumimoji="0" lang="es-ES" dirty="0"/>
              <a:t>Haga clic para modificar el estilo de título del patrón</a:t>
            </a:r>
            <a:endParaRPr kumimoji="0" lang="en-US" dirty="0"/>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pPr>
              <a:defRPr/>
            </a:pPr>
            <a:fld id="{CB40ADEE-990F-4110-8759-1942A2981091}" type="slidenum">
              <a:rPr lang="es-ES" smtClean="0"/>
              <a:pPr>
                <a:defRPr/>
              </a:pPr>
              <a:t>‹Nº›</a:t>
            </a:fld>
            <a:endParaRPr lang="es-ES"/>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4" name="13 Forma libre"/>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Forma libre"/>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Forma libre"/>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Forma libre"/>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Forma libre"/>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Forma libre"/>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20 Forma libre"/>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Forma libre"/>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22 Forma libre"/>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23 Forma libre"/>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24 Forma libre"/>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25 Forma libre"/>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Forma libre"/>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2 Marcador de texto"/>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pPr>
              <a:defRPr/>
            </a:pPr>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pPr>
              <a:defRPr/>
            </a:pPr>
            <a:fld id="{B2D6EDBC-1CCB-4294-A959-21E1EADECE8C}" type="slidenum">
              <a:rPr lang="es-ES" smtClean="0"/>
              <a:pPr>
                <a:defRPr/>
              </a:pPr>
              <a:t>‹Nº›</a:t>
            </a:fld>
            <a:endParaRPr lang="es-ES"/>
          </a:p>
        </p:txBody>
      </p:sp>
      <p:sp>
        <p:nvSpPr>
          <p:cNvPr id="7" name="6 Rectángulo"/>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s-ES"/>
              <a:t>Haga clic para modificar el estilo de título del patrón</a:t>
            </a:r>
            <a:endParaRPr kumimoji="0" lang="en-US"/>
          </a:p>
        </p:txBody>
      </p:sp>
      <p:sp>
        <p:nvSpPr>
          <p:cNvPr id="8" name="7 Rectángulo"/>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8 Rectángulo"/>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2064"/>
            <a:ext cx="8229600" cy="9144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defRPr/>
            </a:pPr>
            <a:endParaRPr lang="es-ES"/>
          </a:p>
        </p:txBody>
      </p:sp>
      <p:sp>
        <p:nvSpPr>
          <p:cNvPr id="6" name="5 Marcador de pie de página"/>
          <p:cNvSpPr>
            <a:spLocks noGrp="1"/>
          </p:cNvSpPr>
          <p:nvPr>
            <p:ph type="ftr" sz="quarter" idx="11"/>
          </p:nvPr>
        </p:nvSpPr>
        <p:spPr/>
        <p:txBody>
          <a:bodyPr/>
          <a:lstStyle/>
          <a:p>
            <a:pPr>
              <a:defRPr/>
            </a:pPr>
            <a:endParaRPr lang="es-ES"/>
          </a:p>
        </p:txBody>
      </p:sp>
      <p:sp>
        <p:nvSpPr>
          <p:cNvPr id="7" name="6 Marcador de número de diapositiva"/>
          <p:cNvSpPr>
            <a:spLocks noGrp="1"/>
          </p:cNvSpPr>
          <p:nvPr>
            <p:ph type="sldNum" sz="quarter" idx="12"/>
          </p:nvPr>
        </p:nvSpPr>
        <p:spPr/>
        <p:txBody>
          <a:bodyPr/>
          <a:lstStyle/>
          <a:p>
            <a:pPr>
              <a:defRPr/>
            </a:pPr>
            <a:fld id="{C2D8AE22-3B5D-4A96-A77E-3B0871D55A96}" type="slidenum">
              <a:rPr lang="es-ES" smtClean="0"/>
              <a:pPr>
                <a:defRPr/>
              </a:pPr>
              <a:t>‹Nº›</a:t>
            </a:fld>
            <a:endParaRPr lang="es-ES"/>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5" name="24 Rectángulo"/>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504824" y="512064"/>
            <a:ext cx="7772400" cy="914400"/>
          </a:xfrm>
        </p:spPr>
        <p:txBody>
          <a:bodyPr anchor="t"/>
          <a:lstStyle>
            <a:lvl1pPr>
              <a:defRPr sz="4000"/>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pPr>
              <a:defRPr/>
            </a:pPr>
            <a:endParaRPr lang="es-ES"/>
          </a:p>
        </p:txBody>
      </p:sp>
      <p:sp>
        <p:nvSpPr>
          <p:cNvPr id="8" name="7 Marcador de pie de página"/>
          <p:cNvSpPr>
            <a:spLocks noGrp="1"/>
          </p:cNvSpPr>
          <p:nvPr>
            <p:ph type="ftr" sz="quarter" idx="11"/>
          </p:nvPr>
        </p:nvSpPr>
        <p:spPr/>
        <p:txBody>
          <a:bodyPr/>
          <a:lstStyle/>
          <a:p>
            <a:pPr>
              <a:defRPr/>
            </a:pPr>
            <a:endParaRPr lang="es-ES"/>
          </a:p>
        </p:txBody>
      </p:sp>
      <p:sp>
        <p:nvSpPr>
          <p:cNvPr id="9" name="8 Marcador de número de diapositiva"/>
          <p:cNvSpPr>
            <a:spLocks noGrp="1"/>
          </p:cNvSpPr>
          <p:nvPr>
            <p:ph type="sldNum" sz="quarter" idx="12"/>
          </p:nvPr>
        </p:nvSpPr>
        <p:spPr/>
        <p:txBody>
          <a:bodyPr/>
          <a:lstStyle/>
          <a:p>
            <a:pPr>
              <a:defRPr/>
            </a:pPr>
            <a:fld id="{609CD1E2-B165-4688-BCD8-1447E05EA2E3}" type="slidenum">
              <a:rPr lang="es-ES" smtClean="0"/>
              <a:pPr>
                <a:defRPr/>
              </a:pPr>
              <a:t>‹Nº›</a:t>
            </a:fld>
            <a:endParaRPr lang="es-ES"/>
          </a:p>
        </p:txBody>
      </p:sp>
      <p:sp>
        <p:nvSpPr>
          <p:cNvPr id="16" name="15 Rectángulo"/>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16 Rectángulo"/>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Rectángulo"/>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Rectángulo"/>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Rectángulo"/>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Rectángulo"/>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Rectángulo"/>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29 Rectángulo"/>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512064"/>
            <a:ext cx="7772400" cy="914400"/>
          </a:xfrm>
        </p:spPr>
        <p:txBody>
          <a:bodyPr/>
          <a:lstStyle>
            <a:lvl1pPr>
              <a:defRPr sz="4000" cap="none" baseline="0"/>
            </a:lvl1pPr>
            <a:extLst/>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defRPr/>
            </a:pPr>
            <a:endParaRPr lang="es-ES"/>
          </a:p>
        </p:txBody>
      </p:sp>
      <p:sp>
        <p:nvSpPr>
          <p:cNvPr id="4" name="3 Marcador de pie de página"/>
          <p:cNvSpPr>
            <a:spLocks noGrp="1"/>
          </p:cNvSpPr>
          <p:nvPr>
            <p:ph type="ftr" sz="quarter" idx="11"/>
          </p:nvPr>
        </p:nvSpPr>
        <p:spPr/>
        <p:txBody>
          <a:bodyPr/>
          <a:lstStyle/>
          <a:p>
            <a:pPr>
              <a:defRPr/>
            </a:pPr>
            <a:endParaRPr lang="es-ES"/>
          </a:p>
        </p:txBody>
      </p:sp>
      <p:sp>
        <p:nvSpPr>
          <p:cNvPr id="5" name="4 Marcador de número de diapositiva"/>
          <p:cNvSpPr>
            <a:spLocks noGrp="1"/>
          </p:cNvSpPr>
          <p:nvPr>
            <p:ph type="sldNum" sz="quarter" idx="12"/>
          </p:nvPr>
        </p:nvSpPr>
        <p:spPr/>
        <p:txBody>
          <a:bodyPr/>
          <a:lstStyle/>
          <a:p>
            <a:pPr>
              <a:defRPr/>
            </a:pPr>
            <a:fld id="{AC1BD4FC-5277-4ADD-9D42-A1C2D7223A22}" type="slidenum">
              <a:rPr lang="es-ES" smtClean="0"/>
              <a:pPr>
                <a:defRPr/>
              </a:pPr>
              <a:t>‹Nº›</a:t>
            </a:fld>
            <a:endParaRPr lang="es-ES"/>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
          </a:p>
        </p:txBody>
      </p:sp>
      <p:sp>
        <p:nvSpPr>
          <p:cNvPr id="3" name="2 Marcador de pie de página"/>
          <p:cNvSpPr>
            <a:spLocks noGrp="1"/>
          </p:cNvSpPr>
          <p:nvPr>
            <p:ph type="ftr" sz="quarter" idx="11"/>
          </p:nvPr>
        </p:nvSpPr>
        <p:spPr/>
        <p:txBody>
          <a:bodyPr/>
          <a:lstStyle/>
          <a:p>
            <a:pPr>
              <a:defRPr/>
            </a:pPr>
            <a:endParaRPr lang="es-ES"/>
          </a:p>
        </p:txBody>
      </p:sp>
      <p:sp>
        <p:nvSpPr>
          <p:cNvPr id="4" name="3 Marcador de número de diapositiva"/>
          <p:cNvSpPr>
            <a:spLocks noGrp="1"/>
          </p:cNvSpPr>
          <p:nvPr>
            <p:ph type="sldNum" sz="quarter" idx="12"/>
          </p:nvPr>
        </p:nvSpPr>
        <p:spPr/>
        <p:txBody>
          <a:bodyPr/>
          <a:lstStyle/>
          <a:p>
            <a:pPr>
              <a:defRPr/>
            </a:pPr>
            <a:fld id="{46F71161-F3FC-4091-93DD-5F505E2D6AF6}" type="slidenum">
              <a:rPr lang="es-ES" smtClean="0"/>
              <a:pPr>
                <a:defRPr/>
              </a:pPr>
              <a:t>‹Nº›</a:t>
            </a:fld>
            <a:endParaRPr lang="es-ES"/>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273050"/>
            <a:ext cx="8229600" cy="1162050"/>
          </a:xfrm>
        </p:spPr>
        <p:txBody>
          <a:bodyPr anchor="ctr"/>
          <a:lstStyle>
            <a:lvl1pPr algn="l">
              <a:buNone/>
              <a:defRPr sz="3600" b="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defRPr/>
            </a:pPr>
            <a:endParaRPr lang="es-ES"/>
          </a:p>
        </p:txBody>
      </p:sp>
      <p:sp>
        <p:nvSpPr>
          <p:cNvPr id="6" name="5 Marcador de pie de página"/>
          <p:cNvSpPr>
            <a:spLocks noGrp="1"/>
          </p:cNvSpPr>
          <p:nvPr>
            <p:ph type="ftr" sz="quarter" idx="11"/>
          </p:nvPr>
        </p:nvSpPr>
        <p:spPr/>
        <p:txBody>
          <a:bodyPr/>
          <a:lstStyle/>
          <a:p>
            <a:pPr>
              <a:defRPr/>
            </a:pPr>
            <a:endParaRPr lang="es-ES"/>
          </a:p>
        </p:txBody>
      </p:sp>
      <p:sp>
        <p:nvSpPr>
          <p:cNvPr id="7" name="6 Marcador de número de diapositiva"/>
          <p:cNvSpPr>
            <a:spLocks noGrp="1"/>
          </p:cNvSpPr>
          <p:nvPr>
            <p:ph type="sldNum" sz="quarter" idx="12"/>
          </p:nvPr>
        </p:nvSpPr>
        <p:spPr/>
        <p:txBody>
          <a:bodyPr/>
          <a:lstStyle/>
          <a:p>
            <a:pPr>
              <a:defRPr/>
            </a:pPr>
            <a:fld id="{C626AA1D-9CAB-4CF0-9896-F2F00B62D332}" type="slidenum">
              <a:rPr lang="es-ES" smtClean="0"/>
              <a:pPr>
                <a:defRPr/>
              </a:pPr>
              <a:t>‹Nº›</a:t>
            </a:fld>
            <a:endParaRPr lang="es-ES"/>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7 Rectángulo"/>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8 Conector recto"/>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9 Grupo"/>
          <p:cNvGrpSpPr/>
          <p:nvPr/>
        </p:nvGrpSpPr>
        <p:grpSpPr>
          <a:xfrm rot="5400000">
            <a:off x="8514581" y="1219200"/>
            <a:ext cx="132763" cy="128466"/>
            <a:chOff x="6668087" y="1297746"/>
            <a:chExt cx="161840" cy="156602"/>
          </a:xfrm>
        </p:grpSpPr>
        <p:cxnSp>
          <p:nvCxnSpPr>
            <p:cNvPr id="15" name="14 Conector recto"/>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15 Conector recto"/>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16 Conector recto"/>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1 Título"/>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s-ES"/>
              <a:t>Haga clic en el icono para agregar una imagen</a:t>
            </a:r>
            <a:endParaRPr kumimoji="0" lang="en-US"/>
          </a:p>
        </p:txBody>
      </p:sp>
      <p:sp>
        <p:nvSpPr>
          <p:cNvPr id="4" name="3 Marcador de texto"/>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s-ES"/>
              <a:t>Haga clic para modificar el estilo de texto del patrón</a:t>
            </a:r>
          </a:p>
        </p:txBody>
      </p:sp>
      <p:grpSp>
        <p:nvGrpSpPr>
          <p:cNvPr id="14" name="13 Grupo"/>
          <p:cNvGrpSpPr/>
          <p:nvPr/>
        </p:nvGrpSpPr>
        <p:grpSpPr>
          <a:xfrm rot="5400000">
            <a:off x="8666981" y="1371600"/>
            <a:ext cx="132763" cy="128466"/>
            <a:chOff x="6668087" y="1297746"/>
            <a:chExt cx="161840" cy="156602"/>
          </a:xfrm>
        </p:grpSpPr>
        <p:cxnSp>
          <p:nvCxnSpPr>
            <p:cNvPr id="11" name="10 Conector recto"/>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11 Conector recto"/>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12 Conector recto"/>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17 Grupo"/>
          <p:cNvGrpSpPr/>
          <p:nvPr/>
        </p:nvGrpSpPr>
        <p:grpSpPr>
          <a:xfrm rot="5400000">
            <a:off x="8320088" y="1474763"/>
            <a:ext cx="132763" cy="128466"/>
            <a:chOff x="6668087" y="1297746"/>
            <a:chExt cx="161840" cy="156602"/>
          </a:xfrm>
        </p:grpSpPr>
        <p:cxnSp>
          <p:nvCxnSpPr>
            <p:cNvPr id="19" name="18 Conector recto"/>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19 Conector recto"/>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20 Conector recto"/>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4 Marcador de fecha"/>
          <p:cNvSpPr>
            <a:spLocks noGrp="1"/>
          </p:cNvSpPr>
          <p:nvPr>
            <p:ph type="dt" sz="half" idx="10"/>
          </p:nvPr>
        </p:nvSpPr>
        <p:spPr>
          <a:xfrm>
            <a:off x="6477000" y="55499"/>
            <a:ext cx="2133600" cy="365125"/>
          </a:xfrm>
        </p:spPr>
        <p:txBody>
          <a:bodyPr/>
          <a:lstStyle/>
          <a:p>
            <a:pPr>
              <a:defRPr/>
            </a:pPr>
            <a:endParaRPr lang="es-ES"/>
          </a:p>
        </p:txBody>
      </p:sp>
      <p:sp>
        <p:nvSpPr>
          <p:cNvPr id="6" name="5 Marcador de pie de página"/>
          <p:cNvSpPr>
            <a:spLocks noGrp="1"/>
          </p:cNvSpPr>
          <p:nvPr>
            <p:ph type="ftr" sz="quarter" idx="11"/>
          </p:nvPr>
        </p:nvSpPr>
        <p:spPr>
          <a:xfrm>
            <a:off x="914400" y="55499"/>
            <a:ext cx="5562600" cy="365125"/>
          </a:xfrm>
        </p:spPr>
        <p:txBody>
          <a:bodyPr/>
          <a:lstStyle/>
          <a:p>
            <a:pPr>
              <a:defRPr/>
            </a:pPr>
            <a:endParaRPr lang="es-ES"/>
          </a:p>
        </p:txBody>
      </p:sp>
      <p:sp>
        <p:nvSpPr>
          <p:cNvPr id="7" name="6 Marcador de número de diapositiva"/>
          <p:cNvSpPr>
            <a:spLocks noGrp="1"/>
          </p:cNvSpPr>
          <p:nvPr>
            <p:ph type="sldNum" sz="quarter" idx="12"/>
          </p:nvPr>
        </p:nvSpPr>
        <p:spPr>
          <a:xfrm>
            <a:off x="8610600" y="55499"/>
            <a:ext cx="457200" cy="365125"/>
          </a:xfrm>
        </p:spPr>
        <p:txBody>
          <a:bodyPr/>
          <a:lstStyle/>
          <a:p>
            <a:pPr>
              <a:defRPr/>
            </a:pPr>
            <a:fld id="{F5D1EAC1-29A1-4297-BB6E-B463F731494E}" type="slidenum">
              <a:rPr lang="es-ES" smtClean="0"/>
              <a:pPr>
                <a:defRPr/>
              </a:pPr>
              <a:t>‹Nº›</a:t>
            </a:fld>
            <a:endParaRPr lang="es-ES"/>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pPr>
              <a:defRPr/>
            </a:pPr>
            <a:fld id="{3C3A1352-AD12-4CB3-AA4B-55113474E19F}" type="slidenum">
              <a:rPr lang="es-ES" smtClean="0"/>
              <a:pPr>
                <a:defRPr/>
              </a:pPr>
              <a:t>‹Nº›</a:t>
            </a:fld>
            <a:endParaRPr lang="es-ES"/>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981200" cy="5851525"/>
          </a:xfrm>
        </p:spPr>
        <p:txBody>
          <a:bodyPr vert="eaVert" anchor="ct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609600" y="274639"/>
            <a:ext cx="58674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pPr>
              <a:defRPr/>
            </a:pPr>
            <a:fld id="{1CA4A425-62F0-43A7-A1C7-4BC12BB3B6FE}" type="slidenum">
              <a:rPr lang="es-ES" smtClean="0"/>
              <a:pPr>
                <a:defRPr/>
              </a:pPr>
              <a:t>‹Nº›</a:t>
            </a:fld>
            <a:endParaRPr lang="es-ES"/>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6 Rectángulo"/>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14 Rectángulo"/>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15 Rectángulo"/>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16 Rectángulo"/>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Marcador de título"/>
          <p:cNvSpPr>
            <a:spLocks noGrp="1"/>
          </p:cNvSpPr>
          <p:nvPr>
            <p:ph type="title"/>
          </p:nvPr>
        </p:nvSpPr>
        <p:spPr>
          <a:xfrm>
            <a:off x="914400" y="512064"/>
            <a:ext cx="7772400" cy="914400"/>
          </a:xfrm>
          <a:prstGeom prst="rect">
            <a:avLst/>
          </a:prstGeom>
        </p:spPr>
        <p:txBody>
          <a:bodyPr vert="horz" anchor="t">
            <a:no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pPr>
              <a:defRPr/>
            </a:pPr>
            <a:endParaRPr lang="es-ES"/>
          </a:p>
        </p:txBody>
      </p:sp>
      <p:sp>
        <p:nvSpPr>
          <p:cNvPr id="3" name="2 Marcador de pie de página"/>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pPr>
              <a:defRPr/>
            </a:pPr>
            <a:endParaRPr lang="es-ES"/>
          </a:p>
        </p:txBody>
      </p:sp>
      <p:sp>
        <p:nvSpPr>
          <p:cNvPr id="23" name="22 Marcador de número de diapositiva"/>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pPr>
              <a:defRPr/>
            </a:pPr>
            <a:fld id="{24BBFBA2-17BA-4B60-8C1F-B5B4DBBFA4FE}" type="slidenum">
              <a:rPr lang="es-ES" smtClean="0"/>
              <a:pPr>
                <a:defRPr/>
              </a:pPr>
              <a:t>‹Nº›</a:t>
            </a:fld>
            <a:endParaRPr lang="es-ES"/>
          </a:p>
        </p:txBody>
      </p:sp>
    </p:spTree>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ransition>
    <p:dissolve/>
  </p:transition>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1042988" y="573594"/>
            <a:ext cx="7308850" cy="584775"/>
          </a:xfrm>
          <a:prstGeom prst="rect">
            <a:avLst/>
          </a:prstGeom>
          <a:noFill/>
          <a:ln w="9525">
            <a:noFill/>
            <a:miter lim="800000"/>
            <a:headEnd/>
            <a:tailEnd/>
          </a:ln>
        </p:spPr>
        <p:txBody>
          <a:bodyPr anchor="ctr">
            <a:spAutoFit/>
          </a:bodyPr>
          <a:lstStyle/>
          <a:p>
            <a:pPr algn="ctr"/>
            <a:r>
              <a:rPr lang="es-ES_tradnl" sz="32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DISEÑO FÍSICO</a:t>
            </a:r>
            <a:r>
              <a:rPr lang="es-ES_tradnl" sz="3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t>
            </a:r>
          </a:p>
        </p:txBody>
      </p:sp>
      <p:sp>
        <p:nvSpPr>
          <p:cNvPr id="44035" name="Text Box 3"/>
          <p:cNvSpPr txBox="1">
            <a:spLocks noChangeArrowheads="1"/>
          </p:cNvSpPr>
          <p:nvPr/>
        </p:nvSpPr>
        <p:spPr bwMode="auto">
          <a:xfrm>
            <a:off x="755576" y="1556792"/>
            <a:ext cx="7777163" cy="1569660"/>
          </a:xfrm>
          <a:prstGeom prst="rect">
            <a:avLst/>
          </a:prstGeom>
          <a:noFill/>
          <a:ln w="9525">
            <a:noFill/>
            <a:miter lim="800000"/>
            <a:headEnd/>
            <a:tailEnd/>
          </a:ln>
        </p:spPr>
        <p:txBody>
          <a:bodyPr>
            <a:spAutoFit/>
          </a:bodyPr>
          <a:lstStyle/>
          <a:p>
            <a:pPr indent="85725" algn="just"/>
            <a:r>
              <a:rPr lang="es-ES" sz="2400" b="1" dirty="0"/>
              <a:t>	</a:t>
            </a:r>
            <a:r>
              <a:rPr lang="es-ES_tradnl" sz="2400" b="1" dirty="0"/>
              <a:t> El diseño físico de sistemas es la forma en que se lograrán las tareas del sistema, lo que incluye la manera de conjuntar sus componentes y las funciones que realizará cada uno de éstos.</a:t>
            </a:r>
            <a:endParaRPr lang="es-ES" sz="2400" b="1" dirty="0"/>
          </a:p>
        </p:txBody>
      </p:sp>
      <p:sp>
        <p:nvSpPr>
          <p:cNvPr id="5" name="Text Box 3"/>
          <p:cNvSpPr txBox="1">
            <a:spLocks noChangeArrowheads="1"/>
          </p:cNvSpPr>
          <p:nvPr/>
        </p:nvSpPr>
        <p:spPr bwMode="auto">
          <a:xfrm>
            <a:off x="323528" y="3212976"/>
            <a:ext cx="5328592" cy="3416320"/>
          </a:xfrm>
          <a:prstGeom prst="rect">
            <a:avLst/>
          </a:prstGeom>
          <a:noFill/>
          <a:ln w="9525">
            <a:noFill/>
            <a:miter lim="800000"/>
            <a:headEnd/>
            <a:tailEnd/>
          </a:ln>
        </p:spPr>
        <p:txBody>
          <a:bodyPr wrap="square">
            <a:spAutoFit/>
          </a:bodyPr>
          <a:lstStyle/>
          <a:p>
            <a:pPr indent="85725" algn="just"/>
            <a:r>
              <a:rPr lang="es-ES" sz="2400" b="1" dirty="0"/>
              <a:t>	</a:t>
            </a:r>
            <a:r>
              <a:rPr lang="es-ES_tradnl" sz="2400" b="1" dirty="0"/>
              <a:t> En el diseño físico se especifican las características de los componentes del sistema requeridos para poner en práctica el diseño lógico. En esta fase deben delinearse las características de cada uno de los componentes que se enumeran a continuación.</a:t>
            </a:r>
            <a:endParaRPr lang="es-ES" sz="2400" b="1" dirty="0"/>
          </a:p>
        </p:txBody>
      </p:sp>
      <p:pic>
        <p:nvPicPr>
          <p:cNvPr id="14338" name="Picture 2" descr="http://ultimosavances.com/wp-content/uploads/2011/06/computadora.jpg"/>
          <p:cNvPicPr>
            <a:picLocks noChangeAspect="1" noChangeArrowheads="1"/>
          </p:cNvPicPr>
          <p:nvPr/>
        </p:nvPicPr>
        <p:blipFill>
          <a:blip r:embed="rId2" cstate="print"/>
          <a:srcRect/>
          <a:stretch>
            <a:fillRect/>
          </a:stretch>
        </p:blipFill>
        <p:spPr bwMode="auto">
          <a:xfrm>
            <a:off x="5652120" y="3861048"/>
            <a:ext cx="3237027" cy="20379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1042988" y="573594"/>
            <a:ext cx="7308850" cy="584775"/>
          </a:xfrm>
          <a:prstGeom prst="rect">
            <a:avLst/>
          </a:prstGeom>
          <a:noFill/>
          <a:ln w="9525">
            <a:noFill/>
            <a:miter lim="800000"/>
            <a:headEnd/>
            <a:tailEnd/>
          </a:ln>
        </p:spPr>
        <p:txBody>
          <a:bodyPr anchor="ctr">
            <a:spAutoFit/>
          </a:bodyPr>
          <a:lstStyle/>
          <a:p>
            <a:pPr algn="ctr"/>
            <a:r>
              <a:rPr lang="es-ES_tradnl" sz="3200" b="1" i="1" dirty="0">
                <a:solidFill>
                  <a:srgbClr val="FFFF00"/>
                </a:solidFill>
              </a:rPr>
              <a:t>DISEÑO DE SOFTWARE</a:t>
            </a:r>
          </a:p>
        </p:txBody>
      </p:sp>
      <p:sp>
        <p:nvSpPr>
          <p:cNvPr id="48131" name="Text Box 3"/>
          <p:cNvSpPr txBox="1">
            <a:spLocks noChangeArrowheads="1"/>
          </p:cNvSpPr>
          <p:nvPr/>
        </p:nvSpPr>
        <p:spPr bwMode="auto">
          <a:xfrm>
            <a:off x="3779912" y="1225689"/>
            <a:ext cx="4896843" cy="5632311"/>
          </a:xfrm>
          <a:prstGeom prst="rect">
            <a:avLst/>
          </a:prstGeom>
          <a:noFill/>
          <a:ln w="9525">
            <a:noFill/>
            <a:miter lim="800000"/>
            <a:headEnd/>
            <a:tailEnd/>
          </a:ln>
        </p:spPr>
        <p:txBody>
          <a:bodyPr wrap="square">
            <a:spAutoFit/>
          </a:bodyPr>
          <a:lstStyle/>
          <a:p>
            <a:pPr indent="85725" algn="just"/>
            <a:r>
              <a:rPr lang="es-ES" sz="2400" b="1" dirty="0"/>
              <a:t>	</a:t>
            </a:r>
            <a:r>
              <a:rPr lang="es-ES_tradnl" sz="2400" b="1" dirty="0"/>
              <a:t> Deben especificarse las características de todo el Software </a:t>
            </a:r>
            <a:r>
              <a:rPr lang="es-ES_tradnl" sz="2400" b="1" i="1" dirty="0"/>
              <a:t> </a:t>
            </a:r>
            <a:r>
              <a:rPr lang="es-ES_tradnl" sz="2400" b="1" dirty="0"/>
              <a:t>Por ejemplo, si en el diseño lógico se indica la necesidad de que de que los usuarios actualicen al mismo tiempo la base de datos, en el diseño físico deben especificarse un sistema de administración de base de datos que lo permita algunos casos se puede adquirir el </a:t>
            </a:r>
            <a:r>
              <a:rPr lang="es-ES_tradnl" sz="2400" b="1" i="1" dirty="0"/>
              <a:t>software, </a:t>
            </a:r>
            <a:r>
              <a:rPr lang="es-ES_tradnl" sz="2400" b="1" dirty="0"/>
              <a:t>mientras que en otros se desarrollan internamente.</a:t>
            </a:r>
            <a:r>
              <a:rPr lang="es-ES" sz="2400" dirty="0"/>
              <a:t> </a:t>
            </a:r>
          </a:p>
        </p:txBody>
      </p:sp>
      <p:pic>
        <p:nvPicPr>
          <p:cNvPr id="10242" name="Picture 2" descr="http://4.bp.blogspot.com/-_fdSdaWTp54/TZA0Ff3kNII/AAAAAAAAAg4/OVvwZBiMmYg/s1600/pensamiento+positivo.jpg"/>
          <p:cNvPicPr>
            <a:picLocks noChangeAspect="1" noChangeArrowheads="1"/>
          </p:cNvPicPr>
          <p:nvPr/>
        </p:nvPicPr>
        <p:blipFill>
          <a:blip r:embed="rId2" cstate="print"/>
          <a:srcRect/>
          <a:stretch>
            <a:fillRect/>
          </a:stretch>
        </p:blipFill>
        <p:spPr bwMode="auto">
          <a:xfrm>
            <a:off x="539552" y="1916832"/>
            <a:ext cx="3048000" cy="3810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 Box 3"/>
          <p:cNvSpPr txBox="1">
            <a:spLocks noChangeArrowheads="1"/>
          </p:cNvSpPr>
          <p:nvPr/>
        </p:nvSpPr>
        <p:spPr bwMode="auto">
          <a:xfrm>
            <a:off x="323528" y="476672"/>
            <a:ext cx="5832648" cy="5509200"/>
          </a:xfrm>
          <a:prstGeom prst="rect">
            <a:avLst/>
          </a:prstGeom>
          <a:noFill/>
          <a:ln w="9525">
            <a:noFill/>
            <a:miter lim="800000"/>
            <a:headEnd/>
            <a:tailEnd/>
          </a:ln>
        </p:spPr>
        <p:txBody>
          <a:bodyPr wrap="square">
            <a:spAutoFit/>
          </a:bodyPr>
          <a:lstStyle/>
          <a:p>
            <a:pPr indent="85725" algn="just"/>
            <a:r>
              <a:rPr lang="es-ES" sz="2200" dirty="0"/>
              <a:t>Arquitectura del Software es el diseño de más alto nivel de la estructura de un sistema, programa o aplicación y tiene la responsabilidad de: </a:t>
            </a:r>
          </a:p>
          <a:p>
            <a:pPr indent="85725" algn="just"/>
            <a:endParaRPr lang="es-ES" sz="2200" dirty="0"/>
          </a:p>
          <a:p>
            <a:pPr indent="85725" algn="just">
              <a:buFont typeface="Wingdings" pitchFamily="2" charset="2"/>
              <a:buChar char="v"/>
            </a:pPr>
            <a:r>
              <a:rPr lang="es-ES" sz="2200" dirty="0"/>
              <a:t>  Definir los módulos principales </a:t>
            </a:r>
          </a:p>
          <a:p>
            <a:pPr indent="85725" algn="just">
              <a:buFont typeface="Wingdings" pitchFamily="2" charset="2"/>
              <a:buChar char="v"/>
            </a:pPr>
            <a:r>
              <a:rPr lang="es-ES" sz="2200" dirty="0"/>
              <a:t>  Definir las responsabilidades que tendrá cada uno </a:t>
            </a:r>
          </a:p>
          <a:p>
            <a:pPr indent="85725" algn="just">
              <a:buFont typeface="Wingdings" pitchFamily="2" charset="2"/>
              <a:buNone/>
            </a:pPr>
            <a:r>
              <a:rPr lang="es-ES" sz="2200" dirty="0"/>
              <a:t>     de estos módulos </a:t>
            </a:r>
          </a:p>
          <a:p>
            <a:pPr indent="85725" algn="just">
              <a:buFont typeface="Wingdings" pitchFamily="2" charset="2"/>
              <a:buChar char="v"/>
            </a:pPr>
            <a:r>
              <a:rPr lang="es-ES" sz="2200" dirty="0"/>
              <a:t>  Definir la interacción que existirá entre dichos </a:t>
            </a:r>
          </a:p>
          <a:p>
            <a:pPr indent="85725" algn="just">
              <a:buFont typeface="Wingdings" pitchFamily="2" charset="2"/>
              <a:buNone/>
            </a:pPr>
            <a:r>
              <a:rPr lang="es-ES" sz="2200" dirty="0"/>
              <a:t>     módulos: </a:t>
            </a:r>
          </a:p>
          <a:p>
            <a:pPr indent="85725" algn="just">
              <a:buFont typeface="Wingdings" pitchFamily="2" charset="2"/>
              <a:buChar char="v"/>
            </a:pPr>
            <a:r>
              <a:rPr lang="es-ES" sz="2200" dirty="0"/>
              <a:t>  Control y flujo de datos </a:t>
            </a:r>
          </a:p>
          <a:p>
            <a:pPr indent="85725" algn="just">
              <a:buFont typeface="Wingdings" pitchFamily="2" charset="2"/>
              <a:buChar char="v"/>
            </a:pPr>
            <a:r>
              <a:rPr lang="es-ES" sz="2200" dirty="0"/>
              <a:t>  Secuenciación de la información </a:t>
            </a:r>
          </a:p>
          <a:p>
            <a:pPr indent="85725" algn="just">
              <a:buFont typeface="Wingdings" pitchFamily="2" charset="2"/>
              <a:buChar char="v"/>
            </a:pPr>
            <a:r>
              <a:rPr lang="es-ES" sz="2200" dirty="0"/>
              <a:t>  Protocolos de interacción y comunicación </a:t>
            </a:r>
          </a:p>
          <a:p>
            <a:pPr indent="85725" algn="just">
              <a:buFont typeface="Wingdings" pitchFamily="2" charset="2"/>
              <a:buChar char="v"/>
            </a:pPr>
            <a:r>
              <a:rPr lang="es-ES" sz="2200" dirty="0"/>
              <a:t>  Ubicación en el hardware </a:t>
            </a:r>
          </a:p>
        </p:txBody>
      </p:sp>
      <p:pic>
        <p:nvPicPr>
          <p:cNvPr id="1026" name="Picture 2" descr="http://t2.gstatic.com/images?q=tbn:ANd9GcQ3nOE2CRtFCPieE4oK6WDtfydpYCBIm1-VMYCMj3e_GWXOPhdU"/>
          <p:cNvPicPr>
            <a:picLocks noChangeAspect="1" noChangeArrowheads="1"/>
          </p:cNvPicPr>
          <p:nvPr/>
        </p:nvPicPr>
        <p:blipFill>
          <a:blip r:embed="rId2" cstate="print"/>
          <a:srcRect/>
          <a:stretch>
            <a:fillRect/>
          </a:stretch>
        </p:blipFill>
        <p:spPr bwMode="auto">
          <a:xfrm>
            <a:off x="6156176" y="764704"/>
            <a:ext cx="2664296" cy="14781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http://bp0.blogger.com/_Erhag9p88XY/RhalpWJvf1I/AAAAAAAAABU/knwS_0g6W2E/s320/arquitectura.jpg"/>
          <p:cNvPicPr>
            <a:picLocks noChangeAspect="1" noChangeArrowheads="1"/>
          </p:cNvPicPr>
          <p:nvPr/>
        </p:nvPicPr>
        <p:blipFill>
          <a:blip r:embed="rId3" cstate="print"/>
          <a:srcRect/>
          <a:stretch>
            <a:fillRect/>
          </a:stretch>
        </p:blipFill>
        <p:spPr bwMode="auto">
          <a:xfrm>
            <a:off x="6087198" y="3736453"/>
            <a:ext cx="3048000" cy="1257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2"/>
          <p:cNvSpPr>
            <a:spLocks noChangeArrowheads="1"/>
          </p:cNvSpPr>
          <p:nvPr/>
        </p:nvSpPr>
        <p:spPr bwMode="auto">
          <a:xfrm>
            <a:off x="539552" y="0"/>
            <a:ext cx="7308850" cy="584775"/>
          </a:xfrm>
          <a:prstGeom prst="rect">
            <a:avLst/>
          </a:prstGeom>
          <a:noFill/>
          <a:ln w="9525">
            <a:noFill/>
            <a:miter lim="800000"/>
            <a:headEnd/>
            <a:tailEnd/>
          </a:ln>
        </p:spPr>
        <p:txBody>
          <a:bodyPr anchor="ctr">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ARQUITECTURA SOFTWARE</a:t>
            </a:r>
            <a:endParaRPr lang="es-ES_tradnl"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Rectángulo"/>
          <p:cNvSpPr/>
          <p:nvPr/>
        </p:nvSpPr>
        <p:spPr>
          <a:xfrm>
            <a:off x="827584" y="1124744"/>
            <a:ext cx="7200800" cy="5078313"/>
          </a:xfrm>
          <a:prstGeom prst="rect">
            <a:avLst/>
          </a:prstGeom>
        </p:spPr>
        <p:txBody>
          <a:bodyPr wrap="square">
            <a:spAutoFit/>
          </a:bodyPr>
          <a:lstStyle/>
          <a:p>
            <a:pPr algn="just"/>
            <a:r>
              <a:rPr lang="es-VE" dirty="0"/>
              <a:t> </a:t>
            </a:r>
          </a:p>
          <a:p>
            <a:pPr algn="just"/>
            <a:r>
              <a:rPr lang="es-VE" dirty="0"/>
              <a:t>Para la elaboración de los prototipos de entrada se ha tomado en cuenta la utilización de colores que no sean ofensivos a la vista de tal manera que creen poca fatiga, los cuales se detallan a continuación (los colores van en función RGB54):</a:t>
            </a:r>
          </a:p>
          <a:p>
            <a:pPr marL="285750" lvl="0" indent="-285750" algn="just">
              <a:buFont typeface="Arial" pitchFamily="34" charset="0"/>
              <a:buChar char="•"/>
            </a:pPr>
            <a:r>
              <a:rPr lang="es-VE" dirty="0"/>
              <a:t>Fondo color RGB(0,128,192).</a:t>
            </a:r>
          </a:p>
          <a:p>
            <a:pPr marL="285750" lvl="0" indent="-285750" algn="just">
              <a:buFont typeface="Arial" pitchFamily="34" charset="0"/>
              <a:buChar char="•"/>
            </a:pPr>
            <a:r>
              <a:rPr lang="es-VE" dirty="0"/>
              <a:t>Títulos color RGB(0,0,0).</a:t>
            </a:r>
          </a:p>
          <a:p>
            <a:pPr marL="285750" lvl="0" indent="-285750" algn="just">
              <a:buFont typeface="Arial" pitchFamily="34" charset="0"/>
              <a:buChar char="•"/>
            </a:pPr>
            <a:r>
              <a:rPr lang="es-VE" dirty="0"/>
              <a:t>Fondo casillas de texto en estado habilitada, color RGB(255,255,255)</a:t>
            </a:r>
          </a:p>
          <a:p>
            <a:pPr marL="285750" lvl="0" indent="-285750" algn="just">
              <a:buFont typeface="Arial" pitchFamily="34" charset="0"/>
              <a:buChar char="•"/>
            </a:pPr>
            <a:r>
              <a:rPr lang="es-VE" dirty="0"/>
              <a:t>Fondo casillas de texto en estado deshabilitada, color RGB(219,224,158).</a:t>
            </a:r>
          </a:p>
          <a:p>
            <a:pPr marL="285750" lvl="0" indent="-285750" algn="just">
              <a:buFont typeface="Arial" pitchFamily="34" charset="0"/>
              <a:buChar char="•"/>
            </a:pPr>
            <a:r>
              <a:rPr lang="es-VE" dirty="0"/>
              <a:t>Fondo barras de herramientas, color RGB(236,233,216).</a:t>
            </a:r>
          </a:p>
          <a:p>
            <a:pPr marL="285750" lvl="0" indent="-285750" algn="just">
              <a:buFont typeface="Arial" pitchFamily="34" charset="0"/>
              <a:buChar char="•"/>
            </a:pPr>
            <a:r>
              <a:rPr lang="es-VE" dirty="0"/>
              <a:t>Letras de casillas de texto en estado habilitada, color RGB(0,0,0).</a:t>
            </a:r>
          </a:p>
          <a:p>
            <a:pPr marL="285750" lvl="0" indent="-285750" algn="just">
              <a:buFont typeface="Arial" pitchFamily="34" charset="0"/>
              <a:buChar char="•"/>
            </a:pPr>
            <a:r>
              <a:rPr lang="es-VE" dirty="0"/>
              <a:t>Letras de casillas de texto en estado deshabilitada, color RGB(172,168,153).</a:t>
            </a:r>
          </a:p>
          <a:p>
            <a:pPr marL="285750" lvl="0" indent="-285750" algn="just">
              <a:buFont typeface="Arial" pitchFamily="34" charset="0"/>
              <a:buChar char="•"/>
            </a:pPr>
            <a:r>
              <a:rPr lang="es-VE" dirty="0"/>
              <a:t>Casilla de texto para hora y fecha del sistema en estado deshabilitada, color fondo RGB(0,128,255), color texto RGB(255,255,128)</a:t>
            </a:r>
          </a:p>
        </p:txBody>
      </p:sp>
      <p:sp>
        <p:nvSpPr>
          <p:cNvPr id="8" name="7 Rectángulo"/>
          <p:cNvSpPr/>
          <p:nvPr/>
        </p:nvSpPr>
        <p:spPr>
          <a:xfrm>
            <a:off x="251520" y="188640"/>
            <a:ext cx="8640960" cy="461665"/>
          </a:xfrm>
          <a:prstGeom prst="rect">
            <a:avLst/>
          </a:prstGeom>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VE" sz="2400" b="1" dirty="0">
                <a:ln/>
                <a:solidFill>
                  <a:schemeClr val="accent3"/>
                </a:solidFill>
              </a:rPr>
              <a:t>ESTÁNDAR DE PROTOTIPO</a:t>
            </a:r>
          </a:p>
        </p:txBody>
      </p:sp>
    </p:spTree>
    <p:extLst>
      <p:ext uri="{BB962C8B-B14F-4D97-AF65-F5344CB8AC3E}">
        <p14:creationId xmlns:p14="http://schemas.microsoft.com/office/powerpoint/2010/main" val="914822554"/>
      </p:ext>
    </p:extLst>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a:blip r:embed="rId2">
            <a:lum bright="-20000" contrast="40000"/>
            <a:extLst>
              <a:ext uri="{28A0092B-C50C-407E-A947-70E740481C1C}">
                <a14:useLocalDpi xmlns:a14="http://schemas.microsoft.com/office/drawing/2010/main" val="0"/>
              </a:ext>
            </a:extLst>
          </a:blip>
          <a:srcRect/>
          <a:stretch>
            <a:fillRect/>
          </a:stretch>
        </p:blipFill>
        <p:spPr bwMode="auto">
          <a:xfrm>
            <a:off x="467544" y="476672"/>
            <a:ext cx="7362006" cy="6192688"/>
          </a:xfrm>
          <a:prstGeom prst="rect">
            <a:avLst/>
          </a:prstGeom>
          <a:noFill/>
          <a:ln>
            <a:noFill/>
          </a:ln>
        </p:spPr>
      </p:pic>
      <p:sp>
        <p:nvSpPr>
          <p:cNvPr id="3" name="2 Rectángulo"/>
          <p:cNvSpPr/>
          <p:nvPr/>
        </p:nvSpPr>
        <p:spPr>
          <a:xfrm>
            <a:off x="251520" y="50417"/>
            <a:ext cx="8640960" cy="461665"/>
          </a:xfrm>
          <a:prstGeom prst="rect">
            <a:avLst/>
          </a:prstGeom>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s-VE" sz="2400" b="1" dirty="0">
                <a:ln/>
                <a:solidFill>
                  <a:schemeClr val="accent3"/>
                </a:solidFill>
              </a:rPr>
              <a:t>REPORTES</a:t>
            </a:r>
          </a:p>
        </p:txBody>
      </p:sp>
    </p:spTree>
    <p:extLst>
      <p:ext uri="{BB962C8B-B14F-4D97-AF65-F5344CB8AC3E}">
        <p14:creationId xmlns:p14="http://schemas.microsoft.com/office/powerpoint/2010/main" val="1605424385"/>
      </p:ext>
    </p:extLst>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1042988" y="573594"/>
            <a:ext cx="7308850" cy="584775"/>
          </a:xfrm>
          <a:prstGeom prst="rect">
            <a:avLst/>
          </a:prstGeom>
          <a:noFill/>
          <a:ln w="9525">
            <a:noFill/>
            <a:miter lim="800000"/>
            <a:headEnd/>
            <a:tailEnd/>
          </a:ln>
        </p:spPr>
        <p:txBody>
          <a:bodyPr anchor="ctr">
            <a:spAutoFit/>
          </a:bodyPr>
          <a:lstStyle/>
          <a:p>
            <a:pPr algn="ctr"/>
            <a:r>
              <a:rPr lang="es-ES_tradnl" sz="3200" b="1" i="1" dirty="0">
                <a:solidFill>
                  <a:srgbClr val="FFFF00"/>
                </a:solidFill>
              </a:rPr>
              <a:t>DISEÑO DE BASES DE DATOS</a:t>
            </a:r>
          </a:p>
        </p:txBody>
      </p:sp>
      <p:sp>
        <p:nvSpPr>
          <p:cNvPr id="49155" name="Text Box 3"/>
          <p:cNvSpPr txBox="1">
            <a:spLocks noChangeArrowheads="1"/>
          </p:cNvSpPr>
          <p:nvPr/>
        </p:nvSpPr>
        <p:spPr bwMode="auto">
          <a:xfrm>
            <a:off x="683568" y="1412776"/>
            <a:ext cx="7777163" cy="2246769"/>
          </a:xfrm>
          <a:prstGeom prst="rect">
            <a:avLst/>
          </a:prstGeom>
          <a:noFill/>
          <a:ln w="9525">
            <a:noFill/>
            <a:miter lim="800000"/>
            <a:headEnd/>
            <a:tailEnd/>
          </a:ln>
        </p:spPr>
        <p:txBody>
          <a:bodyPr>
            <a:spAutoFit/>
          </a:bodyPr>
          <a:lstStyle/>
          <a:p>
            <a:pPr indent="85725" algn="just"/>
            <a:r>
              <a:rPr lang="es-ES" sz="2800" b="1" dirty="0"/>
              <a:t>	</a:t>
            </a:r>
            <a:r>
              <a:rPr lang="es-ES_tradnl" sz="2800" b="1" dirty="0"/>
              <a:t> </a:t>
            </a:r>
            <a:r>
              <a:rPr lang="es-ES_tradnl" sz="2800" dirty="0"/>
              <a:t>Es necesario detallar el tipo, estructura y funciones de las bases de datos. Las relaciones entre los elementos de datos establecidas en el diseño lógico deben reflejarse también en el diseño físico.</a:t>
            </a:r>
            <a:r>
              <a:rPr lang="es-ES" sz="2800" dirty="0"/>
              <a:t> </a:t>
            </a:r>
          </a:p>
        </p:txBody>
      </p:sp>
      <p:pic>
        <p:nvPicPr>
          <p:cNvPr id="49156" name="Picture 4" descr="j0215477"/>
          <p:cNvPicPr>
            <a:picLocks noChangeAspect="1" noChangeArrowheads="1"/>
          </p:cNvPicPr>
          <p:nvPr/>
        </p:nvPicPr>
        <p:blipFill>
          <a:blip r:embed="rId2" cstate="print"/>
          <a:srcRect/>
          <a:stretch>
            <a:fillRect/>
          </a:stretch>
        </p:blipFill>
        <p:spPr bwMode="auto">
          <a:xfrm>
            <a:off x="3275856" y="3717032"/>
            <a:ext cx="2524056" cy="2781176"/>
          </a:xfrm>
          <a:prstGeom prst="rect">
            <a:avLst/>
          </a:prstGeom>
          <a:noFill/>
          <a:ln w="9525">
            <a:noFill/>
            <a:miter lim="800000"/>
            <a:headEnd/>
            <a:tailEnd/>
          </a:ln>
        </p:spPr>
      </p:pic>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42900"/>
            <a:ext cx="8208911" cy="6326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2656310"/>
      </p:ext>
    </p:extLst>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76672"/>
            <a:ext cx="8496944"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8737786"/>
      </p:ext>
    </p:extLst>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42354" y="0"/>
            <a:ext cx="8568952" cy="6678751"/>
          </a:xfrm>
          <a:prstGeom prst="rect">
            <a:avLst/>
          </a:prstGeom>
        </p:spPr>
        <p:txBody>
          <a:bodyPr wrap="square">
            <a:spAutoFit/>
          </a:bodyPr>
          <a:lstStyle/>
          <a:p>
            <a:pPr algn="ctr"/>
            <a:r>
              <a:rPr lang="es-VE" sz="3200" b="1" i="1" dirty="0">
                <a:solidFill>
                  <a:srgbClr val="FFFF00"/>
                </a:solidFill>
              </a:rPr>
              <a:t>Programación estructurada (PE)</a:t>
            </a:r>
          </a:p>
          <a:p>
            <a:endParaRPr lang="es-VE" dirty="0"/>
          </a:p>
          <a:p>
            <a:r>
              <a:rPr lang="es-VE" dirty="0"/>
              <a:t>La programación estructurada esta compuesta por un conjunto de técnicas que han ido evolucionando aumentando considerablemente la productividad del programa reduciendo el tiempo de depuración y mantenimiento del mismo.</a:t>
            </a:r>
          </a:p>
          <a:p>
            <a:endParaRPr lang="es-VE" dirty="0"/>
          </a:p>
          <a:p>
            <a:r>
              <a:rPr lang="es-VE" dirty="0"/>
              <a:t>Esta programación estructurada utiliza un número limitado de estructuras de control, reduciendo así considerablemente los errores.</a:t>
            </a:r>
          </a:p>
          <a:p>
            <a:endParaRPr lang="es-VE" dirty="0"/>
          </a:p>
          <a:p>
            <a:r>
              <a:rPr lang="es-VE" dirty="0"/>
              <a:t>Esta técnica incorpora:</a:t>
            </a:r>
          </a:p>
          <a:p>
            <a:endParaRPr lang="es-VE" dirty="0"/>
          </a:p>
          <a:p>
            <a:r>
              <a:rPr lang="es-VE" dirty="0"/>
              <a:t>    Diseño descendente (top-</a:t>
            </a:r>
            <a:r>
              <a:rPr lang="es-VE" dirty="0" err="1"/>
              <a:t>dow</a:t>
            </a:r>
            <a:r>
              <a:rPr lang="es-VE" dirty="0"/>
              <a:t>): el problema se descompone en etapas o estructuras jerárquicas.</a:t>
            </a:r>
          </a:p>
          <a:p>
            <a:r>
              <a:rPr lang="es-VE" dirty="0"/>
              <a:t>    Recursos abstractos (simplicidad): consiste en descompones las acciones complejas en otras más simples capaces de ser resueltas con mayor facilidad.</a:t>
            </a:r>
          </a:p>
          <a:p>
            <a:r>
              <a:rPr lang="es-VE" dirty="0"/>
              <a:t>    Estructuras básicas: existen tres tipos de estructuras básicas:</a:t>
            </a:r>
          </a:p>
          <a:p>
            <a:r>
              <a:rPr lang="es-VE" dirty="0"/>
              <a:t>        Estructuras secuénciales: cada acción sigue a otra acción secuencialmente. La salida de una acción es la entrada de otra.</a:t>
            </a:r>
          </a:p>
          <a:p>
            <a:r>
              <a:rPr lang="es-VE" dirty="0"/>
              <a:t>        Estructuras selectivas: en estas estructuras se evalúan las condiciones y en función del resultado de las mismas se realizan unas acciones u otras. Se utilizan expresiones lógicas.</a:t>
            </a:r>
          </a:p>
          <a:p>
            <a:r>
              <a:rPr lang="es-VE" dirty="0"/>
              <a:t>        Estructuras repetitivas: son secuencias de instrucciones que se repiten un número determinado de veces. </a:t>
            </a:r>
          </a:p>
        </p:txBody>
      </p:sp>
    </p:spTree>
    <p:extLst>
      <p:ext uri="{BB962C8B-B14F-4D97-AF65-F5344CB8AC3E}">
        <p14:creationId xmlns:p14="http://schemas.microsoft.com/office/powerpoint/2010/main" val="367683356"/>
      </p:ext>
    </p:extLst>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56341" y="260648"/>
            <a:ext cx="9144000" cy="6340197"/>
          </a:xfrm>
          <a:prstGeom prst="rect">
            <a:avLst/>
          </a:prstGeom>
        </p:spPr>
        <p:txBody>
          <a:bodyPr wrap="square">
            <a:spAutoFit/>
          </a:bodyPr>
          <a:lstStyle/>
          <a:p>
            <a:pPr algn="ctr"/>
            <a:r>
              <a:rPr lang="es-VE" sz="3200" b="1" i="1" dirty="0">
                <a:solidFill>
                  <a:srgbClr val="FFFF00"/>
                </a:solidFill>
              </a:rPr>
              <a:t>Programación modular</a:t>
            </a:r>
          </a:p>
          <a:p>
            <a:endParaRPr lang="es-VE" dirty="0"/>
          </a:p>
          <a:p>
            <a:pPr marL="285750" indent="-285750">
              <a:buFont typeface="Arial" pitchFamily="34" charset="0"/>
              <a:buChar char="•"/>
            </a:pPr>
            <a:r>
              <a:rPr lang="es-VE" dirty="0"/>
              <a:t>En la programación modular consta de varias secciones dividas de forma que interactúan a través de llamadas a procedimientos, que integran el programa en su totalidad.</a:t>
            </a:r>
          </a:p>
          <a:p>
            <a:pPr marL="285750" indent="-285750">
              <a:buFont typeface="Arial" pitchFamily="34" charset="0"/>
              <a:buChar char="•"/>
            </a:pPr>
            <a:r>
              <a:rPr lang="es-VE" dirty="0"/>
              <a:t>En la programación modular, el programa principal coordina las llamadas a los módulos secundarios y pasa los datos necesarios en forma de parámetros.</a:t>
            </a:r>
          </a:p>
          <a:p>
            <a:pPr marL="285750" indent="-285750">
              <a:buFont typeface="Arial" pitchFamily="34" charset="0"/>
              <a:buChar char="•"/>
            </a:pPr>
            <a:r>
              <a:rPr lang="es-VE" dirty="0"/>
              <a:t>A su vez cada modulo puede contener sus propios datos y llamar a otros módulos o funciones.</a:t>
            </a:r>
          </a:p>
          <a:p>
            <a:endParaRPr lang="es-VE" dirty="0"/>
          </a:p>
          <a:p>
            <a:pPr algn="ctr"/>
            <a:r>
              <a:rPr lang="es-VE" sz="3200" b="1" i="1" dirty="0">
                <a:solidFill>
                  <a:srgbClr val="FFFF00"/>
                </a:solidFill>
              </a:rPr>
              <a:t>Programación orientada a objetos (POO)</a:t>
            </a:r>
          </a:p>
          <a:p>
            <a:endParaRPr lang="es-VE" dirty="0"/>
          </a:p>
          <a:p>
            <a:pPr marL="285750" indent="-285750">
              <a:buFont typeface="Arial" pitchFamily="34" charset="0"/>
              <a:buChar char="•"/>
            </a:pPr>
            <a:r>
              <a:rPr lang="es-VE" dirty="0"/>
              <a:t>Se trata de una técnica que aumenta considerablemente la velocidad de desarrollo de los programas gracias a la reutilización de los objetos.</a:t>
            </a:r>
          </a:p>
          <a:p>
            <a:pPr marL="285750" indent="-285750">
              <a:buFont typeface="Arial" pitchFamily="34" charset="0"/>
              <a:buChar char="•"/>
            </a:pPr>
            <a:r>
              <a:rPr lang="es-VE" dirty="0"/>
              <a:t>El elemento principal de la programación orientada a objetos es el objeto.</a:t>
            </a:r>
          </a:p>
          <a:p>
            <a:pPr marL="285750" indent="-285750">
              <a:buFont typeface="Arial" pitchFamily="34" charset="0"/>
              <a:buChar char="•"/>
            </a:pPr>
            <a:r>
              <a:rPr lang="es-VE" dirty="0"/>
              <a:t>El objeto es un conjunto complejo de datos y programas que poseen estructura y forman parte de una organización.</a:t>
            </a:r>
          </a:p>
          <a:p>
            <a:pPr marL="285750" indent="-285750">
              <a:buFont typeface="Arial" pitchFamily="34" charset="0"/>
              <a:buChar char="•"/>
            </a:pPr>
            <a:r>
              <a:rPr lang="es-VE" dirty="0"/>
              <a:t>Un objeto contiene varios datos bien estructurados y pueden ser visibles o no dependiendo del programador y las acciones del programa en ese momento.</a:t>
            </a:r>
          </a:p>
          <a:p>
            <a:pPr marL="285750" indent="-285750">
              <a:buFont typeface="Arial" pitchFamily="34" charset="0"/>
              <a:buChar char="•"/>
            </a:pPr>
            <a:r>
              <a:rPr lang="es-VE" dirty="0"/>
              <a:t>El polimorfismo y la herencia son unas de sus principales características y por ello dedicaremos más adelante un artículo exclusivamente a tratar estos dos términos</a:t>
            </a:r>
          </a:p>
        </p:txBody>
      </p:sp>
    </p:spTree>
    <p:extLst>
      <p:ext uri="{BB962C8B-B14F-4D97-AF65-F5344CB8AC3E}">
        <p14:creationId xmlns:p14="http://schemas.microsoft.com/office/powerpoint/2010/main" val="2336906720"/>
      </p:ext>
    </p:extLst>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382" y="116632"/>
            <a:ext cx="9252520" cy="6832640"/>
          </a:xfrm>
          <a:prstGeom prst="rect">
            <a:avLst/>
          </a:prstGeom>
        </p:spPr>
        <p:txBody>
          <a:bodyPr wrap="square">
            <a:spAutoFit/>
          </a:bodyPr>
          <a:lstStyle/>
          <a:p>
            <a:pPr algn="ctr"/>
            <a:r>
              <a:rPr lang="es-VE" sz="3200" b="1" i="1" dirty="0">
                <a:solidFill>
                  <a:srgbClr val="FFFF00"/>
                </a:solidFill>
              </a:rPr>
              <a:t>Programación concurrente</a:t>
            </a:r>
          </a:p>
          <a:p>
            <a:endParaRPr lang="es-VE" dirty="0"/>
          </a:p>
          <a:p>
            <a:r>
              <a:rPr lang="es-VE" dirty="0"/>
              <a:t>Este tipo de programación se utiliza cuando tenemos que realizar varias acciones a la vez.</a:t>
            </a:r>
          </a:p>
          <a:p>
            <a:r>
              <a:rPr lang="es-VE" dirty="0"/>
              <a:t>Se suele utilizar para controlar los accesos de usuarios y programas a un recurso de forma simultanea.</a:t>
            </a:r>
          </a:p>
          <a:p>
            <a:r>
              <a:rPr lang="es-VE" dirty="0"/>
              <a:t>Se trata de una programación más lenta y laboriosa, obteniendo unos resultados lentos en las acciones.</a:t>
            </a:r>
          </a:p>
          <a:p>
            <a:endParaRPr lang="es-VE" dirty="0"/>
          </a:p>
          <a:p>
            <a:endParaRPr lang="es-VE" dirty="0"/>
          </a:p>
          <a:p>
            <a:pPr algn="ctr"/>
            <a:r>
              <a:rPr lang="es-VE" sz="3200" b="1" i="1" dirty="0">
                <a:solidFill>
                  <a:srgbClr val="FFFF00"/>
                </a:solidFill>
              </a:rPr>
              <a:t>Programación funcional</a:t>
            </a:r>
          </a:p>
          <a:p>
            <a:endParaRPr lang="es-VE" dirty="0"/>
          </a:p>
          <a:p>
            <a:r>
              <a:rPr lang="es-VE" dirty="0"/>
              <a:t>Se caracteriza principalmente por permitir declarar y llamar a funciones dentro de otras funciones.</a:t>
            </a:r>
          </a:p>
          <a:p>
            <a:endParaRPr lang="es-VE" dirty="0"/>
          </a:p>
          <a:p>
            <a:endParaRPr lang="es-VE" dirty="0"/>
          </a:p>
          <a:p>
            <a:pPr algn="ctr"/>
            <a:r>
              <a:rPr lang="es-VE" sz="3200" b="1" i="1" dirty="0">
                <a:solidFill>
                  <a:srgbClr val="FFFF00"/>
                </a:solidFill>
              </a:rPr>
              <a:t>Programación lógica</a:t>
            </a:r>
          </a:p>
          <a:p>
            <a:endParaRPr lang="es-VE" dirty="0"/>
          </a:p>
          <a:p>
            <a:r>
              <a:rPr lang="es-VE" dirty="0"/>
              <a:t>Se suele utilizar en la inteligencia artificial y pequeños programas infantiles. Se trata de una programación basada en el cálculo de predicados (una teoría matemática que permite lograr que un ordenador basándose en hecho y reglas lógicas, pueda dar soluciones inteligentes). </a:t>
            </a:r>
          </a:p>
        </p:txBody>
      </p:sp>
    </p:spTree>
    <p:extLst>
      <p:ext uri="{BB962C8B-B14F-4D97-AF65-F5344CB8AC3E}">
        <p14:creationId xmlns:p14="http://schemas.microsoft.com/office/powerpoint/2010/main" val="3721586991"/>
      </p:ext>
    </p:extLst>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031BAEF-A78F-4E0D-9927-2DAEEDD70A68}"/>
              </a:ext>
            </a:extLst>
          </p:cNvPr>
          <p:cNvPicPr>
            <a:picLocks noChangeAspect="1"/>
          </p:cNvPicPr>
          <p:nvPr/>
        </p:nvPicPr>
        <p:blipFill rotWithShape="1">
          <a:blip r:embed="rId2"/>
          <a:srcRect b="53485"/>
          <a:stretch/>
        </p:blipFill>
        <p:spPr>
          <a:xfrm>
            <a:off x="755576" y="503205"/>
            <a:ext cx="7315200" cy="2608138"/>
          </a:xfrm>
          <a:prstGeom prst="rect">
            <a:avLst/>
          </a:prstGeom>
        </p:spPr>
      </p:pic>
      <p:sp>
        <p:nvSpPr>
          <p:cNvPr id="4" name="Rectángulo 3">
            <a:extLst>
              <a:ext uri="{FF2B5EF4-FFF2-40B4-BE49-F238E27FC236}">
                <a16:creationId xmlns:a16="http://schemas.microsoft.com/office/drawing/2014/main" id="{0F0B83F0-6043-427D-B6BB-F2AF5FF73709}"/>
              </a:ext>
            </a:extLst>
          </p:cNvPr>
          <p:cNvSpPr/>
          <p:nvPr/>
        </p:nvSpPr>
        <p:spPr>
          <a:xfrm>
            <a:off x="2855827" y="116632"/>
            <a:ext cx="3432350" cy="369332"/>
          </a:xfrm>
          <a:prstGeom prst="rect">
            <a:avLst/>
          </a:prstGeom>
        </p:spPr>
        <p:txBody>
          <a:bodyPr wrap="none">
            <a:spAutoFit/>
          </a:bodyPr>
          <a:lstStyle/>
          <a:p>
            <a:pPr algn="ctr"/>
            <a:r>
              <a:rPr lang="es-VE" b="1" i="1" dirty="0">
                <a:solidFill>
                  <a:srgbClr val="FFFF00"/>
                </a:solidFill>
              </a:rPr>
              <a:t>DIAGRAMA DE DESPLIEGUE</a:t>
            </a:r>
          </a:p>
        </p:txBody>
      </p:sp>
      <p:pic>
        <p:nvPicPr>
          <p:cNvPr id="5" name="Imagen 4">
            <a:extLst>
              <a:ext uri="{FF2B5EF4-FFF2-40B4-BE49-F238E27FC236}">
                <a16:creationId xmlns:a16="http://schemas.microsoft.com/office/drawing/2014/main" id="{1B63EDF3-9210-42B7-B0F5-A75FFADA37CD}"/>
              </a:ext>
            </a:extLst>
          </p:cNvPr>
          <p:cNvPicPr>
            <a:picLocks noChangeAspect="1"/>
          </p:cNvPicPr>
          <p:nvPr/>
        </p:nvPicPr>
        <p:blipFill rotWithShape="1">
          <a:blip r:embed="rId3"/>
          <a:srcRect t="15261"/>
          <a:stretch/>
        </p:blipFill>
        <p:spPr>
          <a:xfrm>
            <a:off x="738130" y="3249082"/>
            <a:ext cx="7315199" cy="3456384"/>
          </a:xfrm>
          <a:prstGeom prst="rect">
            <a:avLst/>
          </a:prstGeom>
        </p:spPr>
      </p:pic>
    </p:spTree>
    <p:extLst>
      <p:ext uri="{BB962C8B-B14F-4D97-AF65-F5344CB8AC3E}">
        <p14:creationId xmlns:p14="http://schemas.microsoft.com/office/powerpoint/2010/main" val="4060470519"/>
      </p:ext>
    </p:extLst>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ED14D5A-BEC1-4D74-AC8B-9D67C6B7BB88}"/>
              </a:ext>
            </a:extLst>
          </p:cNvPr>
          <p:cNvPicPr>
            <a:picLocks noChangeAspect="1"/>
          </p:cNvPicPr>
          <p:nvPr/>
        </p:nvPicPr>
        <p:blipFill>
          <a:blip r:embed="rId2"/>
          <a:stretch>
            <a:fillRect/>
          </a:stretch>
        </p:blipFill>
        <p:spPr>
          <a:xfrm>
            <a:off x="1809750" y="933450"/>
            <a:ext cx="5524500" cy="4991100"/>
          </a:xfrm>
          <a:prstGeom prst="rect">
            <a:avLst/>
          </a:prstGeom>
        </p:spPr>
      </p:pic>
      <p:sp>
        <p:nvSpPr>
          <p:cNvPr id="3" name="Rectángulo 2">
            <a:extLst>
              <a:ext uri="{FF2B5EF4-FFF2-40B4-BE49-F238E27FC236}">
                <a16:creationId xmlns:a16="http://schemas.microsoft.com/office/drawing/2014/main" id="{FD7C7DE9-BB85-4733-AC77-5A7794A02036}"/>
              </a:ext>
            </a:extLst>
          </p:cNvPr>
          <p:cNvSpPr/>
          <p:nvPr/>
        </p:nvSpPr>
        <p:spPr>
          <a:xfrm>
            <a:off x="2700339" y="116632"/>
            <a:ext cx="3743333" cy="369332"/>
          </a:xfrm>
          <a:prstGeom prst="rect">
            <a:avLst/>
          </a:prstGeom>
        </p:spPr>
        <p:txBody>
          <a:bodyPr wrap="none">
            <a:spAutoFit/>
          </a:bodyPr>
          <a:lstStyle/>
          <a:p>
            <a:pPr algn="ctr"/>
            <a:r>
              <a:rPr lang="es-VE" b="1" i="1" dirty="0">
                <a:solidFill>
                  <a:srgbClr val="FFFF00"/>
                </a:solidFill>
              </a:rPr>
              <a:t>DIAGRAMA DE COMPONENTES</a:t>
            </a:r>
          </a:p>
        </p:txBody>
      </p:sp>
    </p:spTree>
    <p:extLst>
      <p:ext uri="{BB962C8B-B14F-4D97-AF65-F5344CB8AC3E}">
        <p14:creationId xmlns:p14="http://schemas.microsoft.com/office/powerpoint/2010/main" val="2053452853"/>
      </p:ext>
    </p:extLst>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765</TotalTime>
  <Words>581</Words>
  <Application>Microsoft Office PowerPoint</Application>
  <PresentationFormat>Presentación en pantalla (4:3)</PresentationFormat>
  <Paragraphs>75</Paragraphs>
  <Slides>13</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13</vt:i4>
      </vt:variant>
    </vt:vector>
  </HeadingPairs>
  <TitlesOfParts>
    <vt:vector size="22" baseType="lpstr">
      <vt:lpstr>Arial</vt:lpstr>
      <vt:lpstr>Calibri</vt:lpstr>
      <vt:lpstr>Consolas</vt:lpstr>
      <vt:lpstr>Corbel</vt:lpstr>
      <vt:lpstr>Tahoma</vt:lpstr>
      <vt:lpstr>Wingdings</vt:lpstr>
      <vt:lpstr>Wingdings 2</vt:lpstr>
      <vt:lpstr>Wingdings 3</vt:lpstr>
      <vt:lpstr>Metro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YESY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UNIDAD I  INTRODUCCIÓN A LOS SISTEMAS</dc:title>
  <dc:creator>YESENIA</dc:creator>
  <cp:lastModifiedBy>Usuario</cp:lastModifiedBy>
  <cp:revision>255</cp:revision>
  <dcterms:created xsi:type="dcterms:W3CDTF">2007-08-27T03:54:25Z</dcterms:created>
  <dcterms:modified xsi:type="dcterms:W3CDTF">2026-08-12T00:39:01Z</dcterms:modified>
</cp:coreProperties>
</file>