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Inter" panose="020B0604020202020204" charset="0"/>
      <p:regular r:id="rId20"/>
      <p:bold r:id="rId21"/>
      <p:italic r:id="rId22"/>
      <p:boldItalic r:id="rId23"/>
    </p:embeddedFont>
    <p:embeddedFont>
      <p:font typeface="Plus Jakarta Sans" panose="020B060402020202020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9CC1041-18B4-4038-90B7-8BB64A9B66A1}">
  <a:tblStyle styleId="{19CC1041-18B4-4038-90B7-8BB64A9B66A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7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762000" y="4612927"/>
            <a:ext cx="10668000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762000" y="1778347"/>
            <a:ext cx="1790700" cy="285750"/>
          </a:xfrm>
          <a:prstGeom prst="roundRect">
            <a:avLst>
              <a:gd name="adj" fmla="val 13333"/>
            </a:avLst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762000" y="4612927"/>
            <a:ext cx="10668000" cy="9525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4908202"/>
            <a:ext cx="17145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00375" y="4908202"/>
            <a:ext cx="1905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29200" y="4908202"/>
            <a:ext cx="17145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/>
          <p:nvPr/>
        </p:nvSpPr>
        <p:spPr>
          <a:xfrm>
            <a:off x="762000" y="2292697"/>
            <a:ext cx="9101137" cy="1139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4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>
                <a:solidFill>
                  <a:srgbClr val="F8FAFC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Metodologías de Desarrollo: Cascada vs. Scrum</a:t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762000" y="3660427"/>
            <a:ext cx="69532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Guía fundamental de gestión, roles, fases y ejecución para proyectos de ingeniería informática.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914400" y="1835497"/>
            <a:ext cx="158115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ANÁLISIS DE SISTEMAS</a:t>
            </a:r>
            <a:endParaRPr/>
          </a:p>
        </p:txBody>
      </p:sp>
      <p:sp>
        <p:nvSpPr>
          <p:cNvPr id="93" name="Google Shape;93;p13"/>
          <p:cNvSpPr txBox="1"/>
          <p:nvPr/>
        </p:nvSpPr>
        <p:spPr>
          <a:xfrm>
            <a:off x="2667000" y="1840259"/>
            <a:ext cx="2667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Control de Proyectos de Software</a:t>
            </a:r>
            <a:endParaRPr/>
          </a:p>
        </p:txBody>
      </p:sp>
      <p:sp>
        <p:nvSpPr>
          <p:cNvPr id="94" name="Google Shape;94;p13"/>
          <p:cNvSpPr txBox="1"/>
          <p:nvPr/>
        </p:nvSpPr>
        <p:spPr>
          <a:xfrm>
            <a:off x="1028700" y="4889152"/>
            <a:ext cx="2150268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Secuencial vs. Iterativo</a:t>
            </a:r>
            <a:endParaRPr/>
          </a:p>
        </p:txBody>
      </p:sp>
      <p:sp>
        <p:nvSpPr>
          <p:cNvPr id="95" name="Google Shape;95;p13"/>
          <p:cNvSpPr txBox="1"/>
          <p:nvPr/>
        </p:nvSpPr>
        <p:spPr>
          <a:xfrm>
            <a:off x="3286125" y="4889152"/>
            <a:ext cx="1869281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Roles y Ceremonias</a:t>
            </a:r>
            <a:endParaRPr/>
          </a:p>
        </p:txBody>
      </p:sp>
      <p:sp>
        <p:nvSpPr>
          <p:cNvPr id="96" name="Google Shape;96;p13"/>
          <p:cNvSpPr txBox="1"/>
          <p:nvPr/>
        </p:nvSpPr>
        <p:spPr>
          <a:xfrm>
            <a:off x="5295900" y="4889152"/>
            <a:ext cx="2185987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Estructura del Proyecto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/>
          <p:nvPr/>
        </p:nvSpPr>
        <p:spPr>
          <a:xfrm>
            <a:off x="609600" y="2427982"/>
            <a:ext cx="5143500" cy="851445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4"/>
          <p:cNvSpPr/>
          <p:nvPr/>
        </p:nvSpPr>
        <p:spPr>
          <a:xfrm>
            <a:off x="609600" y="3469927"/>
            <a:ext cx="5143500" cy="851445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4"/>
          <p:cNvSpPr/>
          <p:nvPr/>
        </p:nvSpPr>
        <p:spPr>
          <a:xfrm>
            <a:off x="609600" y="4511873"/>
            <a:ext cx="5143500" cy="851445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/>
          <p:nvPr/>
        </p:nvSpPr>
        <p:spPr>
          <a:xfrm>
            <a:off x="609600" y="2427982"/>
            <a:ext cx="38100" cy="851445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4"/>
          <p:cNvSpPr/>
          <p:nvPr/>
        </p:nvSpPr>
        <p:spPr>
          <a:xfrm>
            <a:off x="609600" y="3469927"/>
            <a:ext cx="38100" cy="85144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"/>
          <p:cNvSpPr/>
          <p:nvPr/>
        </p:nvSpPr>
        <p:spPr>
          <a:xfrm>
            <a:off x="609600" y="4511873"/>
            <a:ext cx="38100" cy="851445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" name="Google Shape;107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10300" y="2085975"/>
            <a:ext cx="5372100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4600" y="2200275"/>
            <a:ext cx="5143500" cy="339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4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MODELO TRADICIONAL</a:t>
            </a:r>
            <a:endParaRPr/>
          </a:p>
        </p:txBody>
      </p:sp>
      <p:sp>
        <p:nvSpPr>
          <p:cNvPr id="110" name="Google Shape;110;p14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Metodología Cascada (Waterfall)</a:t>
            </a:r>
            <a:endParaRPr/>
          </a:p>
        </p:txBody>
      </p:sp>
      <p:sp>
        <p:nvSpPr>
          <p:cNvPr id="111" name="Google Shape;111;p14"/>
          <p:cNvSpPr txBox="1"/>
          <p:nvPr/>
        </p:nvSpPr>
        <p:spPr>
          <a:xfrm>
            <a:off x="876300" y="2618482"/>
            <a:ext cx="6100762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Enfoque Secuencial</a:t>
            </a:r>
            <a:endParaRPr/>
          </a:p>
        </p:txBody>
      </p:sp>
      <p:sp>
        <p:nvSpPr>
          <p:cNvPr id="112" name="Google Shape;112;p14"/>
          <p:cNvSpPr txBox="1"/>
          <p:nvPr/>
        </p:nvSpPr>
        <p:spPr>
          <a:xfrm>
            <a:off x="876300" y="2875657"/>
            <a:ext cx="5810250" cy="21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Proceso lineal rígido dividido en fases dependientes sucesivas.</a:t>
            </a:r>
            <a:endParaRPr/>
          </a:p>
        </p:txBody>
      </p:sp>
      <p:sp>
        <p:nvSpPr>
          <p:cNvPr id="113" name="Google Shape;113;p14"/>
          <p:cNvSpPr txBox="1"/>
          <p:nvPr/>
        </p:nvSpPr>
        <p:spPr>
          <a:xfrm>
            <a:off x="876300" y="3660427"/>
            <a:ext cx="6100762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Planificación Completa Inicial</a:t>
            </a:r>
            <a:endParaRPr/>
          </a:p>
        </p:txBody>
      </p:sp>
      <p:sp>
        <p:nvSpPr>
          <p:cNvPr id="114" name="Google Shape;114;p14"/>
          <p:cNvSpPr txBox="1"/>
          <p:nvPr/>
        </p:nvSpPr>
        <p:spPr>
          <a:xfrm>
            <a:off x="876300" y="3917602"/>
            <a:ext cx="5810250" cy="21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Requisitos definidos exhaustivamente antes de escribir código.</a:t>
            </a:r>
            <a:endParaRPr/>
          </a:p>
        </p:txBody>
      </p:sp>
      <p:sp>
        <p:nvSpPr>
          <p:cNvPr id="115" name="Google Shape;115;p14"/>
          <p:cNvSpPr txBox="1"/>
          <p:nvPr/>
        </p:nvSpPr>
        <p:spPr>
          <a:xfrm>
            <a:off x="876300" y="4702373"/>
            <a:ext cx="6100762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Entregable Final</a:t>
            </a:r>
            <a:endParaRPr/>
          </a:p>
        </p:txBody>
      </p:sp>
      <p:sp>
        <p:nvSpPr>
          <p:cNvPr id="116" name="Google Shape;116;p14"/>
          <p:cNvSpPr txBox="1"/>
          <p:nvPr/>
        </p:nvSpPr>
        <p:spPr>
          <a:xfrm>
            <a:off x="876300" y="4959548"/>
            <a:ext cx="5810250" cy="21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El software funcional se presenta al final del ciclo.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5"/>
          <p:cNvSpPr/>
          <p:nvPr/>
        </p:nvSpPr>
        <p:spPr>
          <a:xfrm>
            <a:off x="609600" y="3128962"/>
            <a:ext cx="2072580" cy="1609725"/>
          </a:xfrm>
          <a:prstGeom prst="roundRect">
            <a:avLst>
              <a:gd name="adj" fmla="val 710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5"/>
          <p:cNvSpPr/>
          <p:nvPr/>
        </p:nvSpPr>
        <p:spPr>
          <a:xfrm>
            <a:off x="2834580" y="3128962"/>
            <a:ext cx="2072580" cy="1609725"/>
          </a:xfrm>
          <a:prstGeom prst="roundRect">
            <a:avLst>
              <a:gd name="adj" fmla="val 710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5"/>
          <p:cNvSpPr/>
          <p:nvPr/>
        </p:nvSpPr>
        <p:spPr>
          <a:xfrm>
            <a:off x="5059560" y="3128962"/>
            <a:ext cx="2072580" cy="1609725"/>
          </a:xfrm>
          <a:prstGeom prst="roundRect">
            <a:avLst>
              <a:gd name="adj" fmla="val 710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5"/>
          <p:cNvSpPr/>
          <p:nvPr/>
        </p:nvSpPr>
        <p:spPr>
          <a:xfrm>
            <a:off x="7284541" y="3128962"/>
            <a:ext cx="2072580" cy="1609725"/>
          </a:xfrm>
          <a:prstGeom prst="roundRect">
            <a:avLst>
              <a:gd name="adj" fmla="val 710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5"/>
          <p:cNvSpPr/>
          <p:nvPr/>
        </p:nvSpPr>
        <p:spPr>
          <a:xfrm>
            <a:off x="9509521" y="3128962"/>
            <a:ext cx="2072580" cy="1609725"/>
          </a:xfrm>
          <a:prstGeom prst="roundRect">
            <a:avLst>
              <a:gd name="adj" fmla="val 710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5"/>
          <p:cNvSpPr/>
          <p:nvPr/>
        </p:nvSpPr>
        <p:spPr>
          <a:xfrm>
            <a:off x="1455390" y="3367087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5"/>
          <p:cNvSpPr/>
          <p:nvPr/>
        </p:nvSpPr>
        <p:spPr>
          <a:xfrm>
            <a:off x="3680370" y="3367087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5"/>
          <p:cNvSpPr/>
          <p:nvPr/>
        </p:nvSpPr>
        <p:spPr>
          <a:xfrm>
            <a:off x="5905351" y="3367087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0F17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5"/>
          <p:cNvSpPr/>
          <p:nvPr/>
        </p:nvSpPr>
        <p:spPr>
          <a:xfrm>
            <a:off x="8130331" y="3367087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47556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5"/>
          <p:cNvSpPr/>
          <p:nvPr/>
        </p:nvSpPr>
        <p:spPr>
          <a:xfrm>
            <a:off x="10355312" y="3367087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64748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5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CICLO DE VIDA TRADICIONAL</a:t>
            </a:r>
            <a:endParaRPr/>
          </a:p>
        </p:txBody>
      </p:sp>
      <p:sp>
        <p:nvSpPr>
          <p:cNvPr id="132" name="Google Shape;132;p15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Las 5 Fases del Modelo Cascada</a:t>
            </a:r>
            <a:endParaRPr/>
          </a:p>
        </p:txBody>
      </p:sp>
      <p:sp>
        <p:nvSpPr>
          <p:cNvPr id="133" name="Google Shape;133;p15"/>
          <p:cNvSpPr txBox="1"/>
          <p:nvPr/>
        </p:nvSpPr>
        <p:spPr>
          <a:xfrm>
            <a:off x="1312515" y="3367087"/>
            <a:ext cx="66675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/>
          </a:p>
        </p:txBody>
      </p:sp>
      <p:sp>
        <p:nvSpPr>
          <p:cNvPr id="134" name="Google Shape;134;p15"/>
          <p:cNvSpPr txBox="1"/>
          <p:nvPr/>
        </p:nvSpPr>
        <p:spPr>
          <a:xfrm>
            <a:off x="498285" y="3900487"/>
            <a:ext cx="2295208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Requisitos</a:t>
            </a:r>
            <a:endParaRPr/>
          </a:p>
        </p:txBody>
      </p:sp>
      <p:sp>
        <p:nvSpPr>
          <p:cNvPr id="135" name="Google Shape;135;p15"/>
          <p:cNvSpPr txBox="1"/>
          <p:nvPr/>
        </p:nvSpPr>
        <p:spPr>
          <a:xfrm>
            <a:off x="552933" y="4176712"/>
            <a:ext cx="2185913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Documentación formal de necesidades del sistema.</a:t>
            </a:r>
            <a:endParaRPr/>
          </a:p>
        </p:txBody>
      </p:sp>
      <p:sp>
        <p:nvSpPr>
          <p:cNvPr id="136" name="Google Shape;136;p15"/>
          <p:cNvSpPr txBox="1"/>
          <p:nvPr/>
        </p:nvSpPr>
        <p:spPr>
          <a:xfrm>
            <a:off x="3537495" y="3367087"/>
            <a:ext cx="66675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/>
          </a:p>
        </p:txBody>
      </p:sp>
      <p:sp>
        <p:nvSpPr>
          <p:cNvPr id="137" name="Google Shape;137;p15"/>
          <p:cNvSpPr txBox="1"/>
          <p:nvPr/>
        </p:nvSpPr>
        <p:spPr>
          <a:xfrm>
            <a:off x="2723266" y="3900487"/>
            <a:ext cx="2295208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Diseño</a:t>
            </a:r>
            <a:endParaRPr/>
          </a:p>
        </p:txBody>
      </p:sp>
      <p:sp>
        <p:nvSpPr>
          <p:cNvPr id="138" name="Google Shape;138;p15"/>
          <p:cNvSpPr txBox="1"/>
          <p:nvPr/>
        </p:nvSpPr>
        <p:spPr>
          <a:xfrm>
            <a:off x="2777914" y="4176712"/>
            <a:ext cx="2185913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Arquitectura, base de datos y diagramas UML.</a:t>
            </a:r>
            <a:endParaRPr/>
          </a:p>
        </p:txBody>
      </p:sp>
      <p:sp>
        <p:nvSpPr>
          <p:cNvPr id="139" name="Google Shape;139;p15"/>
          <p:cNvSpPr txBox="1"/>
          <p:nvPr/>
        </p:nvSpPr>
        <p:spPr>
          <a:xfrm>
            <a:off x="5762476" y="3367087"/>
            <a:ext cx="66675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/>
          </a:p>
        </p:txBody>
      </p:sp>
      <p:sp>
        <p:nvSpPr>
          <p:cNvPr id="140" name="Google Shape;140;p15"/>
          <p:cNvSpPr txBox="1"/>
          <p:nvPr/>
        </p:nvSpPr>
        <p:spPr>
          <a:xfrm>
            <a:off x="4948246" y="3900487"/>
            <a:ext cx="2295208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Desarrollo</a:t>
            </a:r>
            <a:endParaRPr/>
          </a:p>
        </p:txBody>
      </p:sp>
      <p:sp>
        <p:nvSpPr>
          <p:cNvPr id="141" name="Google Shape;141;p15"/>
          <p:cNvSpPr txBox="1"/>
          <p:nvPr/>
        </p:nvSpPr>
        <p:spPr>
          <a:xfrm>
            <a:off x="5002894" y="4176712"/>
            <a:ext cx="2185913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Programación y construcción de módulos.</a:t>
            </a:r>
            <a:endParaRPr/>
          </a:p>
        </p:txBody>
      </p:sp>
      <p:sp>
        <p:nvSpPr>
          <p:cNvPr id="142" name="Google Shape;142;p15"/>
          <p:cNvSpPr txBox="1"/>
          <p:nvPr/>
        </p:nvSpPr>
        <p:spPr>
          <a:xfrm>
            <a:off x="7987456" y="3367087"/>
            <a:ext cx="66675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endParaRPr/>
          </a:p>
        </p:txBody>
      </p:sp>
      <p:sp>
        <p:nvSpPr>
          <p:cNvPr id="143" name="Google Shape;143;p15"/>
          <p:cNvSpPr txBox="1"/>
          <p:nvPr/>
        </p:nvSpPr>
        <p:spPr>
          <a:xfrm>
            <a:off x="7173227" y="3900487"/>
            <a:ext cx="2295208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Pruebas</a:t>
            </a:r>
            <a:endParaRPr/>
          </a:p>
        </p:txBody>
      </p:sp>
      <p:sp>
        <p:nvSpPr>
          <p:cNvPr id="144" name="Google Shape;144;p15"/>
          <p:cNvSpPr txBox="1"/>
          <p:nvPr/>
        </p:nvSpPr>
        <p:spPr>
          <a:xfrm>
            <a:off x="7227875" y="4176712"/>
            <a:ext cx="2185913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Verificación de errores y validación global.</a:t>
            </a:r>
            <a:endParaRPr/>
          </a:p>
        </p:txBody>
      </p:sp>
      <p:sp>
        <p:nvSpPr>
          <p:cNvPr id="145" name="Google Shape;145;p15"/>
          <p:cNvSpPr txBox="1"/>
          <p:nvPr/>
        </p:nvSpPr>
        <p:spPr>
          <a:xfrm>
            <a:off x="10212437" y="3367087"/>
            <a:ext cx="66675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5</a:t>
            </a:r>
            <a:endParaRPr/>
          </a:p>
        </p:txBody>
      </p:sp>
      <p:sp>
        <p:nvSpPr>
          <p:cNvPr id="146" name="Google Shape;146;p15"/>
          <p:cNvSpPr txBox="1"/>
          <p:nvPr/>
        </p:nvSpPr>
        <p:spPr>
          <a:xfrm>
            <a:off x="9398207" y="3900487"/>
            <a:ext cx="2295208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Despliegue</a:t>
            </a:r>
            <a:endParaRPr/>
          </a:p>
        </p:txBody>
      </p:sp>
      <p:sp>
        <p:nvSpPr>
          <p:cNvPr id="147" name="Google Shape;147;p15"/>
          <p:cNvSpPr txBox="1"/>
          <p:nvPr/>
        </p:nvSpPr>
        <p:spPr>
          <a:xfrm>
            <a:off x="9452855" y="4176712"/>
            <a:ext cx="2185913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Instalación final y mantenimiento continuo.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"/>
          <p:cNvSpPr/>
          <p:nvPr/>
        </p:nvSpPr>
        <p:spPr>
          <a:xfrm>
            <a:off x="609600" y="3095625"/>
            <a:ext cx="2571750" cy="1600200"/>
          </a:xfrm>
          <a:prstGeom prst="roundRect">
            <a:avLst>
              <a:gd name="adj" fmla="val 7142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6"/>
          <p:cNvSpPr/>
          <p:nvPr/>
        </p:nvSpPr>
        <p:spPr>
          <a:xfrm>
            <a:off x="3409950" y="3095625"/>
            <a:ext cx="2571750" cy="1600200"/>
          </a:xfrm>
          <a:prstGeom prst="roundRect">
            <a:avLst>
              <a:gd name="adj" fmla="val 7142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6"/>
          <p:cNvSpPr/>
          <p:nvPr/>
        </p:nvSpPr>
        <p:spPr>
          <a:xfrm>
            <a:off x="6210300" y="3095625"/>
            <a:ext cx="2571750" cy="1600200"/>
          </a:xfrm>
          <a:prstGeom prst="roundRect">
            <a:avLst>
              <a:gd name="adj" fmla="val 7142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6"/>
          <p:cNvSpPr/>
          <p:nvPr/>
        </p:nvSpPr>
        <p:spPr>
          <a:xfrm>
            <a:off x="9010650" y="3095625"/>
            <a:ext cx="2571750" cy="1600200"/>
          </a:xfrm>
          <a:prstGeom prst="roundRect">
            <a:avLst>
              <a:gd name="adj" fmla="val 7142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6" name="Google Shape;156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7725" y="3390900"/>
            <a:ext cx="1714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48075" y="3390900"/>
            <a:ext cx="25717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48425" y="3390900"/>
            <a:ext cx="2857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48775" y="339090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6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APLICACIÓN ESTUDIANTIL</a:t>
            </a:r>
            <a:endParaRPr/>
          </a:p>
        </p:txBody>
      </p:sp>
      <p:sp>
        <p:nvSpPr>
          <p:cNvPr id="161" name="Google Shape;161;p16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Cómo Elaborar el Proyecto en Cascada</a:t>
            </a:r>
            <a:endParaRPr/>
          </a:p>
        </p:txBody>
      </p:sp>
      <p:sp>
        <p:nvSpPr>
          <p:cNvPr id="162" name="Google Shape;162;p16"/>
          <p:cNvSpPr txBox="1"/>
          <p:nvPr/>
        </p:nvSpPr>
        <p:spPr>
          <a:xfrm>
            <a:off x="847725" y="3762375"/>
            <a:ext cx="2750343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1. Documento IEEE 830</a:t>
            </a:r>
            <a:endParaRPr/>
          </a:p>
        </p:txBody>
      </p:sp>
      <p:sp>
        <p:nvSpPr>
          <p:cNvPr id="163" name="Google Shape;163;p16"/>
          <p:cNvSpPr txBox="1"/>
          <p:nvPr/>
        </p:nvSpPr>
        <p:spPr>
          <a:xfrm>
            <a:off x="847725" y="4038600"/>
            <a:ext cx="219075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Especificación completa de requerimientos del sistema.</a:t>
            </a:r>
            <a:endParaRPr/>
          </a:p>
        </p:txBody>
      </p:sp>
      <p:sp>
        <p:nvSpPr>
          <p:cNvPr id="164" name="Google Shape;164;p16"/>
          <p:cNvSpPr txBox="1"/>
          <p:nvPr/>
        </p:nvSpPr>
        <p:spPr>
          <a:xfrm>
            <a:off x="3648075" y="3762375"/>
            <a:ext cx="2750343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2. Modelado UML</a:t>
            </a:r>
            <a:endParaRPr/>
          </a:p>
        </p:txBody>
      </p:sp>
      <p:sp>
        <p:nvSpPr>
          <p:cNvPr id="165" name="Google Shape;165;p16"/>
          <p:cNvSpPr txBox="1"/>
          <p:nvPr/>
        </p:nvSpPr>
        <p:spPr>
          <a:xfrm>
            <a:off x="3648075" y="4038600"/>
            <a:ext cx="219075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Diagramación ER y casos de uso estructurados.</a:t>
            </a:r>
            <a:endParaRPr/>
          </a:p>
        </p:txBody>
      </p:sp>
      <p:sp>
        <p:nvSpPr>
          <p:cNvPr id="166" name="Google Shape;166;p16"/>
          <p:cNvSpPr txBox="1"/>
          <p:nvPr/>
        </p:nvSpPr>
        <p:spPr>
          <a:xfrm>
            <a:off x="6448425" y="3762375"/>
            <a:ext cx="2750343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3. Codificación Lineal</a:t>
            </a:r>
            <a:endParaRPr/>
          </a:p>
        </p:txBody>
      </p:sp>
      <p:sp>
        <p:nvSpPr>
          <p:cNvPr id="167" name="Google Shape;167;p16"/>
          <p:cNvSpPr txBox="1"/>
          <p:nvPr/>
        </p:nvSpPr>
        <p:spPr>
          <a:xfrm>
            <a:off x="6448425" y="4038600"/>
            <a:ext cx="219075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Desarrollo respetando la arquitectura preconcebida.</a:t>
            </a:r>
            <a:endParaRPr/>
          </a:p>
        </p:txBody>
      </p:sp>
      <p:sp>
        <p:nvSpPr>
          <p:cNvPr id="168" name="Google Shape;168;p16"/>
          <p:cNvSpPr txBox="1"/>
          <p:nvPr/>
        </p:nvSpPr>
        <p:spPr>
          <a:xfrm>
            <a:off x="9248775" y="3762375"/>
            <a:ext cx="2750343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4. Auditoría Final</a:t>
            </a:r>
            <a:endParaRPr/>
          </a:p>
        </p:txBody>
      </p:sp>
      <p:sp>
        <p:nvSpPr>
          <p:cNvPr id="169" name="Google Shape;169;p16"/>
          <p:cNvSpPr txBox="1"/>
          <p:nvPr/>
        </p:nvSpPr>
        <p:spPr>
          <a:xfrm>
            <a:off x="9248775" y="4038600"/>
            <a:ext cx="219075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Pruebas integrales antes de la entrega formal.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7"/>
          <p:cNvSpPr/>
          <p:nvPr/>
        </p:nvSpPr>
        <p:spPr>
          <a:xfrm>
            <a:off x="6438900" y="2427982"/>
            <a:ext cx="5143500" cy="851445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7"/>
          <p:cNvSpPr/>
          <p:nvPr/>
        </p:nvSpPr>
        <p:spPr>
          <a:xfrm>
            <a:off x="6438900" y="3469927"/>
            <a:ext cx="5143500" cy="851445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7"/>
          <p:cNvSpPr/>
          <p:nvPr/>
        </p:nvSpPr>
        <p:spPr>
          <a:xfrm>
            <a:off x="6438900" y="4511873"/>
            <a:ext cx="5143500" cy="851445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7"/>
          <p:cNvSpPr/>
          <p:nvPr/>
        </p:nvSpPr>
        <p:spPr>
          <a:xfrm>
            <a:off x="6438900" y="2427982"/>
            <a:ext cx="38100" cy="851445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7"/>
          <p:cNvSpPr/>
          <p:nvPr/>
        </p:nvSpPr>
        <p:spPr>
          <a:xfrm>
            <a:off x="6438900" y="3469927"/>
            <a:ext cx="38100" cy="85144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7"/>
          <p:cNvSpPr/>
          <p:nvPr/>
        </p:nvSpPr>
        <p:spPr>
          <a:xfrm>
            <a:off x="6438900" y="4511873"/>
            <a:ext cx="38100" cy="851445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" name="Google Shape;180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2085975"/>
            <a:ext cx="5372100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3900" y="2200275"/>
            <a:ext cx="5143500" cy="339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7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596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FRAMEWORK ÁGIL</a:t>
            </a:r>
            <a:endParaRPr/>
          </a:p>
        </p:txBody>
      </p:sp>
      <p:sp>
        <p:nvSpPr>
          <p:cNvPr id="183" name="Google Shape;183;p17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Metodología Scrum (Ágil)</a:t>
            </a:r>
            <a:endParaRPr/>
          </a:p>
        </p:txBody>
      </p:sp>
      <p:sp>
        <p:nvSpPr>
          <p:cNvPr id="184" name="Google Shape;184;p17"/>
          <p:cNvSpPr txBox="1"/>
          <p:nvPr/>
        </p:nvSpPr>
        <p:spPr>
          <a:xfrm>
            <a:off x="6705600" y="2618482"/>
            <a:ext cx="5486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Desarrollo Incremental</a:t>
            </a:r>
            <a:endParaRPr/>
          </a:p>
        </p:txBody>
      </p:sp>
      <p:sp>
        <p:nvSpPr>
          <p:cNvPr id="185" name="Google Shape;185;p17"/>
          <p:cNvSpPr txBox="1"/>
          <p:nvPr/>
        </p:nvSpPr>
        <p:spPr>
          <a:xfrm>
            <a:off x="6705600" y="2875657"/>
            <a:ext cx="5486400" cy="21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Entregas de software funcional en ciclos breves.</a:t>
            </a:r>
            <a:endParaRPr/>
          </a:p>
        </p:txBody>
      </p:sp>
      <p:sp>
        <p:nvSpPr>
          <p:cNvPr id="186" name="Google Shape;186;p17"/>
          <p:cNvSpPr txBox="1"/>
          <p:nvPr/>
        </p:nvSpPr>
        <p:spPr>
          <a:xfrm>
            <a:off x="6705600" y="3660427"/>
            <a:ext cx="5486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Adaptabilidad Continua</a:t>
            </a:r>
            <a:endParaRPr/>
          </a:p>
        </p:txBody>
      </p:sp>
      <p:sp>
        <p:nvSpPr>
          <p:cNvPr id="187" name="Google Shape;187;p17"/>
          <p:cNvSpPr txBox="1"/>
          <p:nvPr/>
        </p:nvSpPr>
        <p:spPr>
          <a:xfrm>
            <a:off x="6705600" y="3917602"/>
            <a:ext cx="5486400" cy="21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Respuesta rápida a cambios en requerimientos.</a:t>
            </a:r>
            <a:endParaRPr/>
          </a:p>
        </p:txBody>
      </p:sp>
      <p:sp>
        <p:nvSpPr>
          <p:cNvPr id="188" name="Google Shape;188;p17"/>
          <p:cNvSpPr txBox="1"/>
          <p:nvPr/>
        </p:nvSpPr>
        <p:spPr>
          <a:xfrm>
            <a:off x="6705600" y="4702373"/>
            <a:ext cx="5486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Colaboración Directa</a:t>
            </a:r>
            <a:endParaRPr/>
          </a:p>
        </p:txBody>
      </p:sp>
      <p:sp>
        <p:nvSpPr>
          <p:cNvPr id="189" name="Google Shape;189;p17"/>
          <p:cNvSpPr txBox="1"/>
          <p:nvPr/>
        </p:nvSpPr>
        <p:spPr>
          <a:xfrm>
            <a:off x="6705600" y="4959548"/>
            <a:ext cx="5486400" cy="21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Comunicación diaria y autogestión de equipo.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8"/>
          <p:cNvSpPr/>
          <p:nvPr/>
        </p:nvSpPr>
        <p:spPr>
          <a:xfrm>
            <a:off x="609600" y="2882354"/>
            <a:ext cx="3505200" cy="2026741"/>
          </a:xfrm>
          <a:prstGeom prst="roundRect">
            <a:avLst>
              <a:gd name="adj" fmla="val 5639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8"/>
          <p:cNvSpPr/>
          <p:nvPr/>
        </p:nvSpPr>
        <p:spPr>
          <a:xfrm>
            <a:off x="4343400" y="2882354"/>
            <a:ext cx="3505200" cy="2026741"/>
          </a:xfrm>
          <a:prstGeom prst="roundRect">
            <a:avLst>
              <a:gd name="adj" fmla="val 5639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8"/>
          <p:cNvSpPr/>
          <p:nvPr/>
        </p:nvSpPr>
        <p:spPr>
          <a:xfrm>
            <a:off x="8077200" y="2882354"/>
            <a:ext cx="3505200" cy="2026741"/>
          </a:xfrm>
          <a:prstGeom prst="roundRect">
            <a:avLst>
              <a:gd name="adj" fmla="val 5639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7" name="Google Shape;197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7725" y="3196679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81525" y="3196679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15325" y="3196679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90600" y="3330029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91062" y="3330029"/>
            <a:ext cx="23812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8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424862" y="3330029"/>
            <a:ext cx="23812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8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596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ESTRUCTURA DE EQUIPO</a:t>
            </a:r>
            <a:endParaRPr/>
          </a:p>
        </p:txBody>
      </p:sp>
      <p:sp>
        <p:nvSpPr>
          <p:cNvPr id="204" name="Google Shape;204;p18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Los 3 Roles Clave en Scrum</a:t>
            </a:r>
            <a:endParaRPr/>
          </a:p>
        </p:txBody>
      </p:sp>
      <p:sp>
        <p:nvSpPr>
          <p:cNvPr id="205" name="Google Shape;205;p18"/>
          <p:cNvSpPr txBox="1"/>
          <p:nvPr/>
        </p:nvSpPr>
        <p:spPr>
          <a:xfrm>
            <a:off x="847725" y="3844379"/>
            <a:ext cx="397549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Product Owner</a:t>
            </a:r>
            <a:endParaRPr/>
          </a:p>
        </p:txBody>
      </p:sp>
      <p:sp>
        <p:nvSpPr>
          <p:cNvPr id="206" name="Google Shape;206;p18"/>
          <p:cNvSpPr txBox="1"/>
          <p:nvPr/>
        </p:nvSpPr>
        <p:spPr>
          <a:xfrm>
            <a:off x="847725" y="4168229"/>
            <a:ext cx="3124200" cy="42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Voz del cliente. Maximiza el valor del producto y prioriza el backlog.</a:t>
            </a:r>
            <a:endParaRPr/>
          </a:p>
        </p:txBody>
      </p:sp>
      <p:sp>
        <p:nvSpPr>
          <p:cNvPr id="207" name="Google Shape;207;p18"/>
          <p:cNvSpPr txBox="1"/>
          <p:nvPr/>
        </p:nvSpPr>
        <p:spPr>
          <a:xfrm>
            <a:off x="4581525" y="3844379"/>
            <a:ext cx="397549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Scrum Master</a:t>
            </a:r>
            <a:endParaRPr/>
          </a:p>
        </p:txBody>
      </p:sp>
      <p:sp>
        <p:nvSpPr>
          <p:cNvPr id="208" name="Google Shape;208;p18"/>
          <p:cNvSpPr txBox="1"/>
          <p:nvPr/>
        </p:nvSpPr>
        <p:spPr>
          <a:xfrm>
            <a:off x="4581525" y="4168229"/>
            <a:ext cx="3124200" cy="42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Facilitador del proceso. Remueve impedimentos y guía al equipo.</a:t>
            </a:r>
            <a:endParaRPr/>
          </a:p>
        </p:txBody>
      </p:sp>
      <p:sp>
        <p:nvSpPr>
          <p:cNvPr id="209" name="Google Shape;209;p18"/>
          <p:cNvSpPr txBox="1"/>
          <p:nvPr/>
        </p:nvSpPr>
        <p:spPr>
          <a:xfrm>
            <a:off x="8315325" y="3844379"/>
            <a:ext cx="3876675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Developers</a:t>
            </a:r>
            <a:endParaRPr/>
          </a:p>
        </p:txBody>
      </p:sp>
      <p:sp>
        <p:nvSpPr>
          <p:cNvPr id="210" name="Google Shape;210;p18"/>
          <p:cNvSpPr txBox="1"/>
          <p:nvPr/>
        </p:nvSpPr>
        <p:spPr>
          <a:xfrm>
            <a:off x="8315325" y="4168229"/>
            <a:ext cx="3124200" cy="42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Equipo multidisciplinario. Diseña, programa y prueba los incrementos.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9"/>
          <p:cNvSpPr/>
          <p:nvPr/>
        </p:nvSpPr>
        <p:spPr>
          <a:xfrm>
            <a:off x="609600" y="3195637"/>
            <a:ext cx="2628900" cy="1400175"/>
          </a:xfrm>
          <a:prstGeom prst="roundRect">
            <a:avLst>
              <a:gd name="adj" fmla="val 8163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9"/>
          <p:cNvSpPr/>
          <p:nvPr/>
        </p:nvSpPr>
        <p:spPr>
          <a:xfrm>
            <a:off x="3390900" y="3195637"/>
            <a:ext cx="2628900" cy="1400175"/>
          </a:xfrm>
          <a:prstGeom prst="roundRect">
            <a:avLst>
              <a:gd name="adj" fmla="val 8163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9"/>
          <p:cNvSpPr/>
          <p:nvPr/>
        </p:nvSpPr>
        <p:spPr>
          <a:xfrm>
            <a:off x="6172200" y="3195637"/>
            <a:ext cx="2628900" cy="1400175"/>
          </a:xfrm>
          <a:prstGeom prst="roundRect">
            <a:avLst>
              <a:gd name="adj" fmla="val 8163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9"/>
          <p:cNvSpPr/>
          <p:nvPr/>
        </p:nvSpPr>
        <p:spPr>
          <a:xfrm>
            <a:off x="8953500" y="3195637"/>
            <a:ext cx="2628900" cy="1400175"/>
          </a:xfrm>
          <a:prstGeom prst="roundRect">
            <a:avLst>
              <a:gd name="adj" fmla="val 8163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9"/>
          <p:cNvSpPr/>
          <p:nvPr/>
        </p:nvSpPr>
        <p:spPr>
          <a:xfrm>
            <a:off x="809625" y="3433762"/>
            <a:ext cx="1123950" cy="219075"/>
          </a:xfrm>
          <a:prstGeom prst="roundRect">
            <a:avLst>
              <a:gd name="adj" fmla="val 17391"/>
            </a:avLst>
          </a:prstGeom>
          <a:solidFill>
            <a:srgbClr val="DBEA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9"/>
          <p:cNvSpPr/>
          <p:nvPr/>
        </p:nvSpPr>
        <p:spPr>
          <a:xfrm>
            <a:off x="3590925" y="3433762"/>
            <a:ext cx="1009650" cy="219075"/>
          </a:xfrm>
          <a:prstGeom prst="roundRect">
            <a:avLst>
              <a:gd name="adj" fmla="val 17391"/>
            </a:avLst>
          </a:prstGeom>
          <a:solidFill>
            <a:srgbClr val="DCFC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9"/>
          <p:cNvSpPr/>
          <p:nvPr/>
        </p:nvSpPr>
        <p:spPr>
          <a:xfrm>
            <a:off x="6372225" y="3433762"/>
            <a:ext cx="962025" cy="219075"/>
          </a:xfrm>
          <a:prstGeom prst="roundRect">
            <a:avLst>
              <a:gd name="adj" fmla="val 17391"/>
            </a:avLst>
          </a:prstGeom>
          <a:solidFill>
            <a:srgbClr val="FEF3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9"/>
          <p:cNvSpPr/>
          <p:nvPr/>
        </p:nvSpPr>
        <p:spPr>
          <a:xfrm>
            <a:off x="9153525" y="3433762"/>
            <a:ext cx="638175" cy="219075"/>
          </a:xfrm>
          <a:prstGeom prst="roundRect">
            <a:avLst>
              <a:gd name="adj" fmla="val 17391"/>
            </a:avLst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9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596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EVENTOS Y TIEMPOS</a:t>
            </a:r>
            <a:endParaRPr/>
          </a:p>
        </p:txBody>
      </p:sp>
      <p:sp>
        <p:nvSpPr>
          <p:cNvPr id="224" name="Google Shape;224;p19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El Sprint y sus 4 Ceremonias</a:t>
            </a:r>
            <a:endParaRPr/>
          </a:p>
        </p:txBody>
      </p:sp>
      <p:sp>
        <p:nvSpPr>
          <p:cNvPr id="225" name="Google Shape;225;p19"/>
          <p:cNvSpPr txBox="1"/>
          <p:nvPr/>
        </p:nvSpPr>
        <p:spPr>
          <a:xfrm>
            <a:off x="885825" y="3471862"/>
            <a:ext cx="1066800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INICIO DE SPRINT</a:t>
            </a:r>
            <a:endParaRPr/>
          </a:p>
        </p:txBody>
      </p:sp>
      <p:sp>
        <p:nvSpPr>
          <p:cNvPr id="226" name="Google Shape;226;p19"/>
          <p:cNvSpPr txBox="1"/>
          <p:nvPr/>
        </p:nvSpPr>
        <p:spPr>
          <a:xfrm>
            <a:off x="809625" y="3757612"/>
            <a:ext cx="2925365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Sprint Planning</a:t>
            </a:r>
            <a:endParaRPr/>
          </a:p>
        </p:txBody>
      </p:sp>
      <p:sp>
        <p:nvSpPr>
          <p:cNvPr id="227" name="Google Shape;227;p19"/>
          <p:cNvSpPr txBox="1"/>
          <p:nvPr/>
        </p:nvSpPr>
        <p:spPr>
          <a:xfrm>
            <a:off x="809625" y="4033837"/>
            <a:ext cx="232410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Definición del objetivo y selección de tareas para el ciclo.</a:t>
            </a:r>
            <a:endParaRPr/>
          </a:p>
        </p:txBody>
      </p:sp>
      <p:sp>
        <p:nvSpPr>
          <p:cNvPr id="228" name="Google Shape;228;p19"/>
          <p:cNvSpPr txBox="1"/>
          <p:nvPr/>
        </p:nvSpPr>
        <p:spPr>
          <a:xfrm>
            <a:off x="3667125" y="3471862"/>
            <a:ext cx="952500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059669"/>
                </a:solidFill>
                <a:latin typeface="Inter"/>
                <a:ea typeface="Inter"/>
                <a:cs typeface="Inter"/>
                <a:sym typeface="Inter"/>
              </a:rPr>
              <a:t>DIARIO (15 MIN)</a:t>
            </a:r>
            <a:endParaRPr/>
          </a:p>
        </p:txBody>
      </p:sp>
      <p:sp>
        <p:nvSpPr>
          <p:cNvPr id="229" name="Google Shape;229;p19"/>
          <p:cNvSpPr txBox="1"/>
          <p:nvPr/>
        </p:nvSpPr>
        <p:spPr>
          <a:xfrm>
            <a:off x="3590925" y="3757612"/>
            <a:ext cx="2925365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Daily Standup</a:t>
            </a:r>
            <a:endParaRPr/>
          </a:p>
        </p:txBody>
      </p:sp>
      <p:sp>
        <p:nvSpPr>
          <p:cNvPr id="230" name="Google Shape;230;p19"/>
          <p:cNvSpPr txBox="1"/>
          <p:nvPr/>
        </p:nvSpPr>
        <p:spPr>
          <a:xfrm>
            <a:off x="3590925" y="4033837"/>
            <a:ext cx="232410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Sincronización de avances y detección de bloqueos.</a:t>
            </a:r>
            <a:endParaRPr/>
          </a:p>
        </p:txBody>
      </p:sp>
      <p:sp>
        <p:nvSpPr>
          <p:cNvPr id="231" name="Google Shape;231;p19"/>
          <p:cNvSpPr txBox="1"/>
          <p:nvPr/>
        </p:nvSpPr>
        <p:spPr>
          <a:xfrm>
            <a:off x="6448425" y="3471862"/>
            <a:ext cx="90487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D97706"/>
                </a:solidFill>
                <a:latin typeface="Inter"/>
                <a:ea typeface="Inter"/>
                <a:cs typeface="Inter"/>
                <a:sym typeface="Inter"/>
              </a:rPr>
              <a:t>FIN DE SPRINT</a:t>
            </a:r>
            <a:endParaRPr/>
          </a:p>
        </p:txBody>
      </p:sp>
      <p:sp>
        <p:nvSpPr>
          <p:cNvPr id="232" name="Google Shape;232;p19"/>
          <p:cNvSpPr txBox="1"/>
          <p:nvPr/>
        </p:nvSpPr>
        <p:spPr>
          <a:xfrm>
            <a:off x="6372225" y="3757612"/>
            <a:ext cx="2925365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Sprint Review</a:t>
            </a:r>
            <a:endParaRPr/>
          </a:p>
        </p:txBody>
      </p:sp>
      <p:sp>
        <p:nvSpPr>
          <p:cNvPr id="233" name="Google Shape;233;p19"/>
          <p:cNvSpPr txBox="1"/>
          <p:nvPr/>
        </p:nvSpPr>
        <p:spPr>
          <a:xfrm>
            <a:off x="6372225" y="4033837"/>
            <a:ext cx="232410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Demostración del software terminado ante el Product Owner.</a:t>
            </a:r>
            <a:endParaRPr/>
          </a:p>
        </p:txBody>
      </p:sp>
      <p:sp>
        <p:nvSpPr>
          <p:cNvPr id="234" name="Google Shape;234;p19"/>
          <p:cNvSpPr txBox="1"/>
          <p:nvPr/>
        </p:nvSpPr>
        <p:spPr>
          <a:xfrm>
            <a:off x="9229725" y="3471862"/>
            <a:ext cx="581025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MEJORA</a:t>
            </a:r>
            <a:endParaRPr/>
          </a:p>
        </p:txBody>
      </p:sp>
      <p:sp>
        <p:nvSpPr>
          <p:cNvPr id="235" name="Google Shape;235;p19"/>
          <p:cNvSpPr txBox="1"/>
          <p:nvPr/>
        </p:nvSpPr>
        <p:spPr>
          <a:xfrm>
            <a:off x="9153525" y="3757612"/>
            <a:ext cx="2925365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Retrospective</a:t>
            </a:r>
            <a:endParaRPr/>
          </a:p>
        </p:txBody>
      </p:sp>
      <p:sp>
        <p:nvSpPr>
          <p:cNvPr id="236" name="Google Shape;236;p19"/>
          <p:cNvSpPr txBox="1"/>
          <p:nvPr/>
        </p:nvSpPr>
        <p:spPr>
          <a:xfrm>
            <a:off x="9153525" y="4033837"/>
            <a:ext cx="232410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Análisis interno de procesos y plan de mejora continua.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0"/>
          <p:cNvSpPr/>
          <p:nvPr/>
        </p:nvSpPr>
        <p:spPr>
          <a:xfrm>
            <a:off x="609600" y="3080444"/>
            <a:ext cx="3505200" cy="1630412"/>
          </a:xfrm>
          <a:prstGeom prst="roundRect">
            <a:avLst>
              <a:gd name="adj" fmla="val 7010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0"/>
          <p:cNvSpPr/>
          <p:nvPr/>
        </p:nvSpPr>
        <p:spPr>
          <a:xfrm>
            <a:off x="4343400" y="3080444"/>
            <a:ext cx="3505200" cy="1630412"/>
          </a:xfrm>
          <a:prstGeom prst="roundRect">
            <a:avLst>
              <a:gd name="adj" fmla="val 7010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0"/>
          <p:cNvSpPr/>
          <p:nvPr/>
        </p:nvSpPr>
        <p:spPr>
          <a:xfrm>
            <a:off x="8077200" y="3080444"/>
            <a:ext cx="3505200" cy="1630412"/>
          </a:xfrm>
          <a:prstGeom prst="roundRect">
            <a:avLst>
              <a:gd name="adj" fmla="val 7010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0"/>
          <p:cNvSpPr/>
          <p:nvPr/>
        </p:nvSpPr>
        <p:spPr>
          <a:xfrm>
            <a:off x="609600" y="3080444"/>
            <a:ext cx="3505200" cy="381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0"/>
          <p:cNvSpPr/>
          <p:nvPr/>
        </p:nvSpPr>
        <p:spPr>
          <a:xfrm>
            <a:off x="4343400" y="3080444"/>
            <a:ext cx="3505200" cy="3810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0"/>
          <p:cNvSpPr/>
          <p:nvPr/>
        </p:nvSpPr>
        <p:spPr>
          <a:xfrm>
            <a:off x="8077200" y="3080444"/>
            <a:ext cx="3505200" cy="381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0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596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HERRAMIENTAS DE SEGUIMIENTO</a:t>
            </a:r>
            <a:endParaRPr/>
          </a:p>
        </p:txBody>
      </p:sp>
      <p:sp>
        <p:nvSpPr>
          <p:cNvPr id="248" name="Google Shape;248;p20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Los 3 Artefactos de Scrum</a:t>
            </a:r>
            <a:endParaRPr/>
          </a:p>
        </p:txBody>
      </p:sp>
      <p:sp>
        <p:nvSpPr>
          <p:cNvPr id="249" name="Google Shape;249;p20"/>
          <p:cNvSpPr txBox="1"/>
          <p:nvPr/>
        </p:nvSpPr>
        <p:spPr>
          <a:xfrm>
            <a:off x="838200" y="3423344"/>
            <a:ext cx="40005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Product Backlog</a:t>
            </a:r>
            <a:endParaRPr/>
          </a:p>
        </p:txBody>
      </p:sp>
      <p:sp>
        <p:nvSpPr>
          <p:cNvPr id="250" name="Google Shape;250;p20"/>
          <p:cNvSpPr txBox="1"/>
          <p:nvPr/>
        </p:nvSpPr>
        <p:spPr>
          <a:xfrm>
            <a:off x="838200" y="3766244"/>
            <a:ext cx="3143250" cy="639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Lista priorizada de todos los requerimientos y funcionalidades del proyecto.</a:t>
            </a:r>
            <a:endParaRPr/>
          </a:p>
        </p:txBody>
      </p:sp>
      <p:sp>
        <p:nvSpPr>
          <p:cNvPr id="251" name="Google Shape;251;p20"/>
          <p:cNvSpPr txBox="1"/>
          <p:nvPr/>
        </p:nvSpPr>
        <p:spPr>
          <a:xfrm>
            <a:off x="4572000" y="3423344"/>
            <a:ext cx="40005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Sprint Backlog</a:t>
            </a:r>
            <a:endParaRPr/>
          </a:p>
        </p:txBody>
      </p:sp>
      <p:sp>
        <p:nvSpPr>
          <p:cNvPr id="252" name="Google Shape;252;p20"/>
          <p:cNvSpPr txBox="1"/>
          <p:nvPr/>
        </p:nvSpPr>
        <p:spPr>
          <a:xfrm>
            <a:off x="4572000" y="3766244"/>
            <a:ext cx="3143250" cy="42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Conjunto de historias de usuario seleccionadas para el Sprint actual.</a:t>
            </a:r>
            <a:endParaRPr/>
          </a:p>
        </p:txBody>
      </p:sp>
      <p:sp>
        <p:nvSpPr>
          <p:cNvPr id="253" name="Google Shape;253;p20"/>
          <p:cNvSpPr txBox="1"/>
          <p:nvPr/>
        </p:nvSpPr>
        <p:spPr>
          <a:xfrm>
            <a:off x="8305800" y="3423344"/>
            <a:ext cx="3886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Incremento</a:t>
            </a:r>
            <a:endParaRPr/>
          </a:p>
        </p:txBody>
      </p:sp>
      <p:sp>
        <p:nvSpPr>
          <p:cNvPr id="254" name="Google Shape;254;p20"/>
          <p:cNvSpPr txBox="1"/>
          <p:nvPr/>
        </p:nvSpPr>
        <p:spPr>
          <a:xfrm>
            <a:off x="8305800" y="3766244"/>
            <a:ext cx="3143250" cy="42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Resultado de software funcional y probado al concluir cada Sprint.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1"/>
          <p:cNvSpPr/>
          <p:nvPr/>
        </p:nvSpPr>
        <p:spPr>
          <a:xfrm>
            <a:off x="609600" y="2714625"/>
            <a:ext cx="10972800" cy="23241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60" name="Google Shape;260;p21"/>
          <p:cNvGraphicFramePr/>
          <p:nvPr/>
        </p:nvGraphicFramePr>
        <p:xfrm>
          <a:off x="609600" y="271462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{19CC1041-18B4-4038-90B7-8BB64A9B66A1}</a:tableStyleId>
              </a:tblPr>
              <a:tblGrid>
                <a:gridCol w="2508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34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4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Criterio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Metodología Cascada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Metodología Scrum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F172A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Enfoque Principal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Planificación y secuencia lineal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Flexibilidad e iteración rápida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F172A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Requerimientos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Fijos desde el inicio del proyecto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Dinámicos y evolutivos por Sprint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F172A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Entrega de Software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Al final de todo el proyecto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Incrementos funcionales cada 2-4 semanas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4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F172A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Gestión del Riesgo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Alto riesgo en etapas de prueba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Mitigación continua mediante entregas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61" name="Google Shape;261;p21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ANÁLISIS COMPARATIVO</a:t>
            </a:r>
            <a:endParaRPr/>
          </a:p>
        </p:txBody>
      </p:sp>
      <p:sp>
        <p:nvSpPr>
          <p:cNvPr id="262" name="Google Shape;262;p21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Cascada vs. Scrum: Diferencias Clave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2"/>
          <p:cNvSpPr/>
          <p:nvPr/>
        </p:nvSpPr>
        <p:spPr>
          <a:xfrm>
            <a:off x="609600" y="1390650"/>
            <a:ext cx="5334000" cy="5010150"/>
          </a:xfrm>
          <a:prstGeom prst="roundRect">
            <a:avLst>
              <a:gd name="adj" fmla="val 2281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2"/>
          <p:cNvSpPr/>
          <p:nvPr/>
        </p:nvSpPr>
        <p:spPr>
          <a:xfrm>
            <a:off x="6248400" y="1390650"/>
            <a:ext cx="5334000" cy="5010150"/>
          </a:xfrm>
          <a:prstGeom prst="roundRect">
            <a:avLst>
              <a:gd name="adj" fmla="val 2281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9" name="Google Shape;269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3925" y="3305175"/>
            <a:ext cx="25717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62725" y="330517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3925" y="3705225"/>
            <a:ext cx="13335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3925" y="4010025"/>
            <a:ext cx="13335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3925" y="4314825"/>
            <a:ext cx="13335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62725" y="3705225"/>
            <a:ext cx="13335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62725" y="4010025"/>
            <a:ext cx="13335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62725" y="4314825"/>
            <a:ext cx="13335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2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TOMA DE DECISIONES</a:t>
            </a:r>
            <a:endParaRPr/>
          </a:p>
        </p:txBody>
      </p:sp>
      <p:sp>
        <p:nvSpPr>
          <p:cNvPr id="278" name="Google Shape;278;p22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¿Cuál Metodología Elegir para el Proyecto?</a:t>
            </a:r>
            <a:endParaRPr/>
          </a:p>
        </p:txBody>
      </p:sp>
      <p:sp>
        <p:nvSpPr>
          <p:cNvPr id="279" name="Google Shape;279;p22"/>
          <p:cNvSpPr txBox="1"/>
          <p:nvPr/>
        </p:nvSpPr>
        <p:spPr>
          <a:xfrm>
            <a:off x="1295400" y="3305175"/>
            <a:ext cx="2150268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Elegir Cascada Si:</a:t>
            </a:r>
            <a:endParaRPr/>
          </a:p>
        </p:txBody>
      </p:sp>
      <p:sp>
        <p:nvSpPr>
          <p:cNvPr id="280" name="Google Shape;280;p22"/>
          <p:cNvSpPr txBox="1"/>
          <p:nvPr/>
        </p:nvSpPr>
        <p:spPr>
          <a:xfrm>
            <a:off x="1133475" y="3686175"/>
            <a:ext cx="5672137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Requisitos claros e inmutables.</a:t>
            </a:r>
            <a:endParaRPr/>
          </a:p>
        </p:txBody>
      </p:sp>
      <p:sp>
        <p:nvSpPr>
          <p:cNvPr id="281" name="Google Shape;281;p22"/>
          <p:cNvSpPr txBox="1"/>
          <p:nvPr/>
        </p:nvSpPr>
        <p:spPr>
          <a:xfrm>
            <a:off x="1133475" y="3990975"/>
            <a:ext cx="5672137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Documentación formal obligatoria.</a:t>
            </a:r>
            <a:endParaRPr/>
          </a:p>
        </p:txBody>
      </p:sp>
      <p:sp>
        <p:nvSpPr>
          <p:cNvPr id="282" name="Google Shape;282;p22"/>
          <p:cNvSpPr txBox="1"/>
          <p:nvPr/>
        </p:nvSpPr>
        <p:spPr>
          <a:xfrm>
            <a:off x="1133475" y="4295775"/>
            <a:ext cx="5672137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Proyectos pequeños con alcance fijo.</a:t>
            </a:r>
            <a:endParaRPr/>
          </a:p>
        </p:txBody>
      </p:sp>
      <p:sp>
        <p:nvSpPr>
          <p:cNvPr id="283" name="Google Shape;283;p22"/>
          <p:cNvSpPr txBox="1"/>
          <p:nvPr/>
        </p:nvSpPr>
        <p:spPr>
          <a:xfrm>
            <a:off x="6905625" y="3305175"/>
            <a:ext cx="19002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Elegir Scrum Si:</a:t>
            </a:r>
            <a:endParaRPr/>
          </a:p>
        </p:txBody>
      </p:sp>
      <p:sp>
        <p:nvSpPr>
          <p:cNvPr id="284" name="Google Shape;284;p22"/>
          <p:cNvSpPr txBox="1"/>
          <p:nvPr/>
        </p:nvSpPr>
        <p:spPr>
          <a:xfrm>
            <a:off x="6772275" y="3686175"/>
            <a:ext cx="5419725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Requisitos variables o inciertos.</a:t>
            </a:r>
            <a:endParaRPr/>
          </a:p>
        </p:txBody>
      </p:sp>
      <p:sp>
        <p:nvSpPr>
          <p:cNvPr id="285" name="Google Shape;285;p22"/>
          <p:cNvSpPr txBox="1"/>
          <p:nvPr/>
        </p:nvSpPr>
        <p:spPr>
          <a:xfrm>
            <a:off x="6772275" y="3990975"/>
            <a:ext cx="5419725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Necesidad de entregas parciales.</a:t>
            </a:r>
            <a:endParaRPr/>
          </a:p>
        </p:txBody>
      </p:sp>
      <p:sp>
        <p:nvSpPr>
          <p:cNvPr id="286" name="Google Shape;286;p22"/>
          <p:cNvSpPr txBox="1"/>
          <p:nvPr/>
        </p:nvSpPr>
        <p:spPr>
          <a:xfrm>
            <a:off x="6772275" y="4295775"/>
            <a:ext cx="5419725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Equipos altamente colaborativos.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3"/>
          <p:cNvSpPr/>
          <p:nvPr/>
        </p:nvSpPr>
        <p:spPr>
          <a:xfrm>
            <a:off x="609600" y="2257425"/>
            <a:ext cx="10972800" cy="704850"/>
          </a:xfrm>
          <a:prstGeom prst="roundRect">
            <a:avLst>
              <a:gd name="adj" fmla="val 13513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3"/>
          <p:cNvSpPr/>
          <p:nvPr/>
        </p:nvSpPr>
        <p:spPr>
          <a:xfrm>
            <a:off x="609600" y="3114675"/>
            <a:ext cx="10972800" cy="704850"/>
          </a:xfrm>
          <a:prstGeom prst="roundRect">
            <a:avLst>
              <a:gd name="adj" fmla="val 13513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3"/>
          <p:cNvSpPr/>
          <p:nvPr/>
        </p:nvSpPr>
        <p:spPr>
          <a:xfrm>
            <a:off x="609600" y="3971925"/>
            <a:ext cx="10972800" cy="704850"/>
          </a:xfrm>
          <a:prstGeom prst="roundRect">
            <a:avLst>
              <a:gd name="adj" fmla="val 13513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23"/>
          <p:cNvSpPr/>
          <p:nvPr/>
        </p:nvSpPr>
        <p:spPr>
          <a:xfrm>
            <a:off x="609600" y="4829175"/>
            <a:ext cx="10972800" cy="704850"/>
          </a:xfrm>
          <a:prstGeom prst="roundRect">
            <a:avLst>
              <a:gd name="adj" fmla="val 13513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3"/>
          <p:cNvSpPr/>
          <p:nvPr/>
        </p:nvSpPr>
        <p:spPr>
          <a:xfrm>
            <a:off x="847725" y="2433637"/>
            <a:ext cx="904875" cy="352425"/>
          </a:xfrm>
          <a:prstGeom prst="roundRect">
            <a:avLst>
              <a:gd name="adj" fmla="val 16216"/>
            </a:avLst>
          </a:prstGeom>
          <a:solidFill>
            <a:srgbClr val="DBEA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3"/>
          <p:cNvSpPr/>
          <p:nvPr/>
        </p:nvSpPr>
        <p:spPr>
          <a:xfrm>
            <a:off x="847725" y="3290887"/>
            <a:ext cx="933450" cy="352425"/>
          </a:xfrm>
          <a:prstGeom prst="roundRect">
            <a:avLst>
              <a:gd name="adj" fmla="val 16216"/>
            </a:avLst>
          </a:prstGeom>
          <a:solidFill>
            <a:srgbClr val="E0F2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3"/>
          <p:cNvSpPr/>
          <p:nvPr/>
        </p:nvSpPr>
        <p:spPr>
          <a:xfrm>
            <a:off x="847725" y="4148137"/>
            <a:ext cx="933450" cy="352425"/>
          </a:xfrm>
          <a:prstGeom prst="roundRect">
            <a:avLst>
              <a:gd name="adj" fmla="val 16216"/>
            </a:avLst>
          </a:prstGeom>
          <a:solidFill>
            <a:srgbClr val="DCFC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23"/>
          <p:cNvSpPr/>
          <p:nvPr/>
        </p:nvSpPr>
        <p:spPr>
          <a:xfrm>
            <a:off x="847725" y="5005387"/>
            <a:ext cx="942975" cy="352425"/>
          </a:xfrm>
          <a:prstGeom prst="roundRect">
            <a:avLst>
              <a:gd name="adj" fmla="val 16216"/>
            </a:avLst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23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HOJA DE RUTA</a:t>
            </a:r>
            <a:endParaRPr/>
          </a:p>
        </p:txBody>
      </p:sp>
      <p:sp>
        <p:nvSpPr>
          <p:cNvPr id="300" name="Google Shape;300;p23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Estructura de Ejecución del Proyecto</a:t>
            </a:r>
            <a:endParaRPr/>
          </a:p>
        </p:txBody>
      </p:sp>
      <p:sp>
        <p:nvSpPr>
          <p:cNvPr id="301" name="Google Shape;301;p23"/>
          <p:cNvSpPr txBox="1"/>
          <p:nvPr/>
        </p:nvSpPr>
        <p:spPr>
          <a:xfrm>
            <a:off x="1000125" y="2509837"/>
            <a:ext cx="695325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PASO 1</a:t>
            </a:r>
            <a:endParaRPr/>
          </a:p>
        </p:txBody>
      </p:sp>
      <p:sp>
        <p:nvSpPr>
          <p:cNvPr id="302" name="Google Shape;302;p23"/>
          <p:cNvSpPr txBox="1"/>
          <p:nvPr/>
        </p:nvSpPr>
        <p:spPr>
          <a:xfrm>
            <a:off x="1000125" y="3367087"/>
            <a:ext cx="7239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PASO 2</a:t>
            </a:r>
            <a:endParaRPr/>
          </a:p>
        </p:txBody>
      </p:sp>
      <p:sp>
        <p:nvSpPr>
          <p:cNvPr id="303" name="Google Shape;303;p23"/>
          <p:cNvSpPr txBox="1"/>
          <p:nvPr/>
        </p:nvSpPr>
        <p:spPr>
          <a:xfrm>
            <a:off x="1000125" y="4224337"/>
            <a:ext cx="7239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59669"/>
                </a:solidFill>
                <a:latin typeface="Inter"/>
                <a:ea typeface="Inter"/>
                <a:cs typeface="Inter"/>
                <a:sym typeface="Inter"/>
              </a:rPr>
              <a:t>PASO 3</a:t>
            </a:r>
            <a:endParaRPr/>
          </a:p>
        </p:txBody>
      </p:sp>
      <p:sp>
        <p:nvSpPr>
          <p:cNvPr id="304" name="Google Shape;304;p23"/>
          <p:cNvSpPr txBox="1"/>
          <p:nvPr/>
        </p:nvSpPr>
        <p:spPr>
          <a:xfrm>
            <a:off x="1000125" y="5081587"/>
            <a:ext cx="733425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PASO 4</a:t>
            </a:r>
            <a:endParaRPr/>
          </a:p>
        </p:txBody>
      </p:sp>
      <p:sp>
        <p:nvSpPr>
          <p:cNvPr id="305" name="Google Shape;305;p23"/>
          <p:cNvSpPr txBox="1"/>
          <p:nvPr/>
        </p:nvSpPr>
        <p:spPr>
          <a:xfrm>
            <a:off x="1981200" y="2419350"/>
            <a:ext cx="102108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Definición del Alcance</a:t>
            </a:r>
            <a:endParaRPr/>
          </a:p>
        </p:txBody>
      </p:sp>
      <p:sp>
        <p:nvSpPr>
          <p:cNvPr id="306" name="Google Shape;306;p23"/>
          <p:cNvSpPr txBox="1"/>
          <p:nvPr/>
        </p:nvSpPr>
        <p:spPr>
          <a:xfrm>
            <a:off x="1981200" y="2619375"/>
            <a:ext cx="10210800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Selección de metodología (Cascada o Scrum) según el problema.</a:t>
            </a:r>
            <a:endParaRPr/>
          </a:p>
        </p:txBody>
      </p:sp>
      <p:sp>
        <p:nvSpPr>
          <p:cNvPr id="307" name="Google Shape;307;p23"/>
          <p:cNvSpPr txBox="1"/>
          <p:nvPr/>
        </p:nvSpPr>
        <p:spPr>
          <a:xfrm>
            <a:off x="2009775" y="3276600"/>
            <a:ext cx="10182225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Planificación de Artefactos</a:t>
            </a:r>
            <a:endParaRPr/>
          </a:p>
        </p:txBody>
      </p:sp>
      <p:sp>
        <p:nvSpPr>
          <p:cNvPr id="308" name="Google Shape;308;p23"/>
          <p:cNvSpPr txBox="1"/>
          <p:nvPr/>
        </p:nvSpPr>
        <p:spPr>
          <a:xfrm>
            <a:off x="2009775" y="3476625"/>
            <a:ext cx="10182225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Creación de Product Backlog (Scrum) o Especificación IEEE 830 (Cascada).</a:t>
            </a:r>
            <a:endParaRPr/>
          </a:p>
        </p:txBody>
      </p:sp>
      <p:sp>
        <p:nvSpPr>
          <p:cNvPr id="309" name="Google Shape;309;p23"/>
          <p:cNvSpPr txBox="1"/>
          <p:nvPr/>
        </p:nvSpPr>
        <p:spPr>
          <a:xfrm>
            <a:off x="2009775" y="4133850"/>
            <a:ext cx="10182225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Ejecución y Control</a:t>
            </a:r>
            <a:endParaRPr/>
          </a:p>
        </p:txBody>
      </p:sp>
      <p:sp>
        <p:nvSpPr>
          <p:cNvPr id="310" name="Google Shape;310;p23"/>
          <p:cNvSpPr txBox="1"/>
          <p:nvPr/>
        </p:nvSpPr>
        <p:spPr>
          <a:xfrm>
            <a:off x="2009775" y="4333875"/>
            <a:ext cx="10182225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Ciclos de Sprint con reuniones (Scrum) o fases secuenciales (Cascada).</a:t>
            </a:r>
            <a:endParaRPr/>
          </a:p>
        </p:txBody>
      </p:sp>
      <p:sp>
        <p:nvSpPr>
          <p:cNvPr id="311" name="Google Shape;311;p23"/>
          <p:cNvSpPr txBox="1"/>
          <p:nvPr/>
        </p:nvSpPr>
        <p:spPr>
          <a:xfrm>
            <a:off x="2019300" y="4991100"/>
            <a:ext cx="101727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Evaluación y Entrega</a:t>
            </a:r>
            <a:endParaRPr/>
          </a:p>
        </p:txBody>
      </p:sp>
      <p:sp>
        <p:nvSpPr>
          <p:cNvPr id="312" name="Google Shape;312;p23"/>
          <p:cNvSpPr txBox="1"/>
          <p:nvPr/>
        </p:nvSpPr>
        <p:spPr>
          <a:xfrm>
            <a:off x="2019300" y="5191125"/>
            <a:ext cx="10172700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Presentación del software funcional y documentación técnica.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4"/>
          <p:cNvSpPr/>
          <p:nvPr/>
        </p:nvSpPr>
        <p:spPr>
          <a:xfrm>
            <a:off x="5867400" y="4576762"/>
            <a:ext cx="457200" cy="28575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8" name="Google Shape;318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29300" y="2252662"/>
            <a:ext cx="5334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53125" y="2405062"/>
            <a:ext cx="28575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24"/>
          <p:cNvSpPr txBox="1"/>
          <p:nvPr/>
        </p:nvSpPr>
        <p:spPr>
          <a:xfrm>
            <a:off x="1389161" y="3014662"/>
            <a:ext cx="9413676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F8FAFC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¡Éxito en su Proyecto de Software!</a:t>
            </a:r>
            <a:endParaRPr/>
          </a:p>
        </p:txBody>
      </p:sp>
      <p:sp>
        <p:nvSpPr>
          <p:cNvPr id="321" name="Google Shape;321;p24"/>
          <p:cNvSpPr txBox="1"/>
          <p:nvPr/>
        </p:nvSpPr>
        <p:spPr>
          <a:xfrm>
            <a:off x="2286000" y="3700462"/>
            <a:ext cx="7620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La elección metodológica correcta es el primer paso para el control y éxito de su desarrollo.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5"/>
          <p:cNvSpPr/>
          <p:nvPr/>
        </p:nvSpPr>
        <p:spPr>
          <a:xfrm>
            <a:off x="571500" y="847725"/>
            <a:ext cx="1104900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25"/>
          <p:cNvSpPr/>
          <p:nvPr/>
        </p:nvSpPr>
        <p:spPr>
          <a:xfrm>
            <a:off x="571500" y="16097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25"/>
          <p:cNvSpPr/>
          <p:nvPr/>
        </p:nvSpPr>
        <p:spPr>
          <a:xfrm>
            <a:off x="571500" y="16097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9" name="Google Shape;329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990600"/>
            <a:ext cx="857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762125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25"/>
          <p:cNvSpPr txBox="1"/>
          <p:nvPr/>
        </p:nvSpPr>
        <p:spPr>
          <a:xfrm>
            <a:off x="571500" y="571500"/>
            <a:ext cx="2175271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Image Sources</a:t>
            </a:r>
            <a:endParaRPr/>
          </a:p>
        </p:txBody>
      </p:sp>
      <p:sp>
        <p:nvSpPr>
          <p:cNvPr id="332" name="Google Shape;332;p25"/>
          <p:cNvSpPr txBox="1"/>
          <p:nvPr/>
        </p:nvSpPr>
        <p:spPr>
          <a:xfrm>
            <a:off x="1666875" y="1033462"/>
            <a:ext cx="10525125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https://www.visual-paradigm.com/servlet/editor-content/guide/software-development-process/what-is-a-software-process-model/sites/7/2019/12/waterfall-model.png</a:t>
            </a:r>
            <a:endParaRPr/>
          </a:p>
        </p:txBody>
      </p:sp>
      <p:sp>
        <p:nvSpPr>
          <p:cNvPr id="333" name="Google Shape;333;p25"/>
          <p:cNvSpPr txBox="1"/>
          <p:nvPr/>
        </p:nvSpPr>
        <p:spPr>
          <a:xfrm>
            <a:off x="1666875" y="1233487"/>
            <a:ext cx="3167062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Source: </a:t>
            </a:r>
            <a:r>
              <a:rPr lang="en-US" sz="1200" b="0" i="0" u="none" strike="noStrike" cap="none">
                <a:solidFill>
                  <a:srgbClr val="4F46E5"/>
                </a:solidFill>
                <a:latin typeface="Inter"/>
                <a:ea typeface="Inter"/>
                <a:cs typeface="Inter"/>
                <a:sym typeface="Inter"/>
              </a:rPr>
              <a:t>www.visual-paradigm.com</a:t>
            </a:r>
            <a:endParaRPr/>
          </a:p>
        </p:txBody>
      </p:sp>
      <p:sp>
        <p:nvSpPr>
          <p:cNvPr id="334" name="Google Shape;334;p25"/>
          <p:cNvSpPr txBox="1"/>
          <p:nvPr/>
        </p:nvSpPr>
        <p:spPr>
          <a:xfrm>
            <a:off x="1666875" y="1804987"/>
            <a:ext cx="6834187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https://www.pm-partners.com.au/wp-content/uploads/2021/06/blog-scrum-process-opt.jpg</a:t>
            </a:r>
            <a:endParaRPr/>
          </a:p>
        </p:txBody>
      </p:sp>
      <p:sp>
        <p:nvSpPr>
          <p:cNvPr id="335" name="Google Shape;335;p25"/>
          <p:cNvSpPr txBox="1"/>
          <p:nvPr/>
        </p:nvSpPr>
        <p:spPr>
          <a:xfrm>
            <a:off x="1666875" y="2005012"/>
            <a:ext cx="3095625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Source: </a:t>
            </a:r>
            <a:r>
              <a:rPr lang="en-US" sz="1200" b="0" i="0" u="none" strike="noStrike" cap="none">
                <a:solidFill>
                  <a:srgbClr val="4F46E5"/>
                </a:solidFill>
                <a:latin typeface="Inter"/>
                <a:ea typeface="Inter"/>
                <a:cs typeface="Inter"/>
                <a:sym typeface="Inter"/>
              </a:rPr>
              <a:t>www.pm-partners.com.au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663</Words>
  <Application>Microsoft Office PowerPoint</Application>
  <PresentationFormat>Panorámica</PresentationFormat>
  <Paragraphs>128</Paragraphs>
  <Slides>13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Plus Jakarta Sans</vt:lpstr>
      <vt:lpstr>Calibri</vt:lpstr>
      <vt:lpstr>Arial</vt:lpstr>
      <vt:lpstr>Inter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</dc:creator>
  <cp:lastModifiedBy>Admin</cp:lastModifiedBy>
  <cp:revision>1</cp:revision>
  <dcterms:modified xsi:type="dcterms:W3CDTF">2026-09-12T04:14:34Z</dcterms:modified>
</cp:coreProperties>
</file>