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5" r:id="rId1"/>
  </p:sldMasterIdLst>
  <p:notesMasterIdLst>
    <p:notesMasterId r:id="rId39"/>
  </p:notesMasterIdLst>
  <p:sldIdLst>
    <p:sldId id="316" r:id="rId2"/>
    <p:sldId id="317" r:id="rId3"/>
    <p:sldId id="318" r:id="rId4"/>
    <p:sldId id="319" r:id="rId5"/>
    <p:sldId id="322" r:id="rId6"/>
    <p:sldId id="324" r:id="rId7"/>
    <p:sldId id="325" r:id="rId8"/>
    <p:sldId id="326" r:id="rId9"/>
    <p:sldId id="327" r:id="rId10"/>
    <p:sldId id="328" r:id="rId11"/>
    <p:sldId id="329" r:id="rId12"/>
    <p:sldId id="330" r:id="rId13"/>
    <p:sldId id="331" r:id="rId14"/>
    <p:sldId id="333" r:id="rId15"/>
    <p:sldId id="335" r:id="rId16"/>
    <p:sldId id="336" r:id="rId17"/>
    <p:sldId id="337" r:id="rId18"/>
    <p:sldId id="387" r:id="rId19"/>
    <p:sldId id="388" r:id="rId20"/>
    <p:sldId id="389" r:id="rId21"/>
    <p:sldId id="390" r:id="rId22"/>
    <p:sldId id="391" r:id="rId23"/>
    <p:sldId id="392" r:id="rId24"/>
    <p:sldId id="393" r:id="rId25"/>
    <p:sldId id="394" r:id="rId26"/>
    <p:sldId id="395" r:id="rId27"/>
    <p:sldId id="396" r:id="rId28"/>
    <p:sldId id="397" r:id="rId29"/>
    <p:sldId id="339" r:id="rId30"/>
    <p:sldId id="382" r:id="rId31"/>
    <p:sldId id="342" r:id="rId32"/>
    <p:sldId id="345" r:id="rId33"/>
    <p:sldId id="376" r:id="rId34"/>
    <p:sldId id="380" r:id="rId35"/>
    <p:sldId id="381" r:id="rId36"/>
    <p:sldId id="386" r:id="rId37"/>
    <p:sldId id="383" r:id="rId38"/>
  </p:sldIdLst>
  <p:sldSz cx="9144000" cy="6858000" type="screen4x3"/>
  <p:notesSz cx="6858000" cy="9144000"/>
  <p:defaultTextStyle>
    <a:defPPr>
      <a:defRPr lang="es-ES"/>
    </a:defPPr>
    <a:lvl1pPr algn="l" rtl="0" fontAlgn="base">
      <a:spcBef>
        <a:spcPct val="0"/>
      </a:spcBef>
      <a:spcAft>
        <a:spcPct val="0"/>
      </a:spcAft>
      <a:defRPr kern="1200">
        <a:solidFill>
          <a:schemeClr val="tx1"/>
        </a:solidFill>
        <a:latin typeface="Tahoma" pitchFamily="34" charset="0"/>
        <a:ea typeface="+mn-ea"/>
        <a:cs typeface="+mn-cs"/>
      </a:defRPr>
    </a:lvl1pPr>
    <a:lvl2pPr marL="457200" algn="l" rtl="0" fontAlgn="base">
      <a:spcBef>
        <a:spcPct val="0"/>
      </a:spcBef>
      <a:spcAft>
        <a:spcPct val="0"/>
      </a:spcAft>
      <a:defRPr kern="1200">
        <a:solidFill>
          <a:schemeClr val="tx1"/>
        </a:solidFill>
        <a:latin typeface="Tahoma" pitchFamily="34" charset="0"/>
        <a:ea typeface="+mn-ea"/>
        <a:cs typeface="+mn-cs"/>
      </a:defRPr>
    </a:lvl2pPr>
    <a:lvl3pPr marL="914400" algn="l" rtl="0" fontAlgn="base">
      <a:spcBef>
        <a:spcPct val="0"/>
      </a:spcBef>
      <a:spcAft>
        <a:spcPct val="0"/>
      </a:spcAft>
      <a:defRPr kern="1200">
        <a:solidFill>
          <a:schemeClr val="tx1"/>
        </a:solidFill>
        <a:latin typeface="Tahoma" pitchFamily="34" charset="0"/>
        <a:ea typeface="+mn-ea"/>
        <a:cs typeface="+mn-cs"/>
      </a:defRPr>
    </a:lvl3pPr>
    <a:lvl4pPr marL="1371600" algn="l" rtl="0" fontAlgn="base">
      <a:spcBef>
        <a:spcPct val="0"/>
      </a:spcBef>
      <a:spcAft>
        <a:spcPct val="0"/>
      </a:spcAft>
      <a:defRPr kern="1200">
        <a:solidFill>
          <a:schemeClr val="tx1"/>
        </a:solidFill>
        <a:latin typeface="Tahoma" pitchFamily="34" charset="0"/>
        <a:ea typeface="+mn-ea"/>
        <a:cs typeface="+mn-cs"/>
      </a:defRPr>
    </a:lvl4pPr>
    <a:lvl5pPr marL="1828800" algn="l" rtl="0" fontAlgn="base">
      <a:spcBef>
        <a:spcPct val="0"/>
      </a:spcBef>
      <a:spcAft>
        <a:spcPct val="0"/>
      </a:spcAft>
      <a:defRPr kern="1200">
        <a:solidFill>
          <a:schemeClr val="tx1"/>
        </a:solidFill>
        <a:latin typeface="Tahoma" pitchFamily="34" charset="0"/>
        <a:ea typeface="+mn-ea"/>
        <a:cs typeface="+mn-cs"/>
      </a:defRPr>
    </a:lvl5pPr>
    <a:lvl6pPr marL="2286000" algn="l" defTabSz="914400" rtl="0" eaLnBrk="1" latinLnBrk="0" hangingPunct="1">
      <a:defRPr kern="1200">
        <a:solidFill>
          <a:schemeClr val="tx1"/>
        </a:solidFill>
        <a:latin typeface="Tahoma" pitchFamily="34" charset="0"/>
        <a:ea typeface="+mn-ea"/>
        <a:cs typeface="+mn-cs"/>
      </a:defRPr>
    </a:lvl6pPr>
    <a:lvl7pPr marL="2743200" algn="l" defTabSz="914400" rtl="0" eaLnBrk="1" latinLnBrk="0" hangingPunct="1">
      <a:defRPr kern="1200">
        <a:solidFill>
          <a:schemeClr val="tx1"/>
        </a:solidFill>
        <a:latin typeface="Tahoma" pitchFamily="34" charset="0"/>
        <a:ea typeface="+mn-ea"/>
        <a:cs typeface="+mn-cs"/>
      </a:defRPr>
    </a:lvl7pPr>
    <a:lvl8pPr marL="3200400" algn="l" defTabSz="914400" rtl="0" eaLnBrk="1" latinLnBrk="0" hangingPunct="1">
      <a:defRPr kern="1200">
        <a:solidFill>
          <a:schemeClr val="tx1"/>
        </a:solidFill>
        <a:latin typeface="Tahoma" pitchFamily="34" charset="0"/>
        <a:ea typeface="+mn-ea"/>
        <a:cs typeface="+mn-cs"/>
      </a:defRPr>
    </a:lvl8pPr>
    <a:lvl9pPr marL="3657600" algn="l" defTabSz="914400" rtl="0" eaLnBrk="1" latinLnBrk="0" hangingPunct="1">
      <a:defRPr kern="1200">
        <a:solidFill>
          <a:schemeClr val="tx1"/>
        </a:solidFill>
        <a:latin typeface="Tahoma"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FF9933"/>
    <a:srgbClr val="FF9900"/>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775DCB02-9BB8-47FD-8907-85C794F793BA}" styleName="Estilo temático 1 - Énfasis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706" autoAdjust="0"/>
    <p:restoredTop sz="93804" autoAdjust="0"/>
  </p:normalViewPr>
  <p:slideViewPr>
    <p:cSldViewPr>
      <p:cViewPr varScale="1">
        <p:scale>
          <a:sx n="72" d="100"/>
          <a:sy n="72" d="100"/>
        </p:scale>
        <p:origin x="1140" y="6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2FC228D-AF43-4824-ABAE-790096752BE3}" type="datetimeFigureOut">
              <a:rPr lang="es-ES" smtClean="0"/>
              <a:pPr/>
              <a:t>02/07/2023</a:t>
            </a:fld>
            <a:endParaRPr lang="es-ES"/>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E98DB06-D821-4BED-9794-4B33A80D2254}" type="slidenum">
              <a:rPr lang="es-ES" smtClean="0"/>
              <a:pPr/>
              <a:t>‹Nº›</a:t>
            </a:fld>
            <a:endParaRPr lang="es-ES"/>
          </a:p>
        </p:txBody>
      </p:sp>
    </p:spTree>
    <p:extLst>
      <p:ext uri="{BB962C8B-B14F-4D97-AF65-F5344CB8AC3E}">
        <p14:creationId xmlns:p14="http://schemas.microsoft.com/office/powerpoint/2010/main" val="34038518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C" dirty="0"/>
          </a:p>
        </p:txBody>
      </p:sp>
      <p:sp>
        <p:nvSpPr>
          <p:cNvPr id="4" name="3 Marcador de número de diapositiva"/>
          <p:cNvSpPr>
            <a:spLocks noGrp="1"/>
          </p:cNvSpPr>
          <p:nvPr>
            <p:ph type="sldNum" sz="quarter" idx="10"/>
          </p:nvPr>
        </p:nvSpPr>
        <p:spPr/>
        <p:txBody>
          <a:bodyPr/>
          <a:lstStyle/>
          <a:p>
            <a:fld id="{70AF2515-EA61-4D26-8DA2-95F30DB42294}" type="slidenum">
              <a:rPr lang="es-EC" smtClean="0"/>
              <a:t>26</a:t>
            </a:fld>
            <a:endParaRPr lang="es-EC"/>
          </a:p>
        </p:txBody>
      </p:sp>
    </p:spTree>
    <p:extLst>
      <p:ext uri="{BB962C8B-B14F-4D97-AF65-F5344CB8AC3E}">
        <p14:creationId xmlns:p14="http://schemas.microsoft.com/office/powerpoint/2010/main" val="27123187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28" name="27 Marcador de fecha"/>
          <p:cNvSpPr>
            <a:spLocks noGrp="1"/>
          </p:cNvSpPr>
          <p:nvPr>
            <p:ph type="dt" sz="half" idx="10"/>
          </p:nvPr>
        </p:nvSpPr>
        <p:spPr/>
        <p:txBody>
          <a:bodyPr/>
          <a:lstStyle/>
          <a:p>
            <a:pPr>
              <a:defRPr/>
            </a:pPr>
            <a:endParaRPr lang="es-ES"/>
          </a:p>
        </p:txBody>
      </p:sp>
      <p:sp>
        <p:nvSpPr>
          <p:cNvPr id="17" name="16 Marcador de pie de página"/>
          <p:cNvSpPr>
            <a:spLocks noGrp="1"/>
          </p:cNvSpPr>
          <p:nvPr>
            <p:ph type="ftr" sz="quarter" idx="11"/>
          </p:nvPr>
        </p:nvSpPr>
        <p:spPr/>
        <p:txBody>
          <a:bodyPr/>
          <a:lstStyle/>
          <a:p>
            <a:pPr>
              <a:defRPr/>
            </a:pPr>
            <a:endParaRPr lang="es-ES"/>
          </a:p>
        </p:txBody>
      </p:sp>
      <p:sp>
        <p:nvSpPr>
          <p:cNvPr id="29" name="28 Marcador de número de diapositiva"/>
          <p:cNvSpPr>
            <a:spLocks noGrp="1"/>
          </p:cNvSpPr>
          <p:nvPr>
            <p:ph type="sldNum" sz="quarter" idx="12"/>
          </p:nvPr>
        </p:nvSpPr>
        <p:spPr/>
        <p:txBody>
          <a:bodyPr/>
          <a:lstStyle/>
          <a:p>
            <a:pPr>
              <a:defRPr/>
            </a:pPr>
            <a:fld id="{CF1A4AEE-C5B4-4AA0-A83C-99B9E63E1A5F}" type="slidenum">
              <a:rPr lang="es-ES" smtClean="0"/>
              <a:pPr>
                <a:defRPr/>
              </a:pPr>
              <a:t>‹Nº›</a:t>
            </a:fld>
            <a:endParaRPr lang="es-ES"/>
          </a:p>
        </p:txBody>
      </p:sp>
      <p:sp>
        <p:nvSpPr>
          <p:cNvPr id="32" name="31 Rectángulo"/>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9" name="38 Rectángulo"/>
          <p:cNvSpPr/>
          <p:nvPr/>
        </p:nvSpPr>
        <p:spPr>
          <a:xfrm>
            <a:off x="309558" y="680477"/>
            <a:ext cx="45720"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40" name="39 Rectángulo"/>
          <p:cNvSpPr/>
          <p:nvPr/>
        </p:nvSpPr>
        <p:spPr>
          <a:xfrm>
            <a:off x="269073"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41" name="40 Rectángulo"/>
          <p:cNvSpPr/>
          <p:nvPr/>
        </p:nvSpPr>
        <p:spPr>
          <a:xfrm>
            <a:off x="25002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2" name="41 Rectángulo"/>
          <p:cNvSpPr/>
          <p:nvPr/>
        </p:nvSpPr>
        <p:spPr>
          <a:xfrm>
            <a:off x="221768"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8" name="7 Título"/>
          <p:cNvSpPr>
            <a:spLocks noGrp="1"/>
          </p:cNvSpPr>
          <p:nvPr>
            <p:ph type="ctrTitle"/>
          </p:nvPr>
        </p:nvSpPr>
        <p:spPr>
          <a:xfrm>
            <a:off x="914400" y="4343400"/>
            <a:ext cx="7772400" cy="1975104"/>
          </a:xfrm>
        </p:spPr>
        <p:txBody>
          <a:bodyPr/>
          <a:lstStyle>
            <a:lvl1pPr marR="9144" algn="l">
              <a:defRPr sz="4000" b="1" cap="all" spc="0" baseline="0">
                <a:effectLst>
                  <a:reflection blurRad="12700" stA="34000" endA="740" endPos="53000" dir="5400000" sy="-100000" algn="bl" rotWithShape="0"/>
                </a:effectLst>
              </a:defRPr>
            </a:lvl1pPr>
            <a:extLst/>
          </a:lstStyle>
          <a:p>
            <a:r>
              <a:rPr kumimoji="0" lang="es-ES"/>
              <a:t>Haga clic para modificar el estilo de título del patrón</a:t>
            </a:r>
            <a:endParaRPr kumimoji="0" lang="en-US"/>
          </a:p>
        </p:txBody>
      </p:sp>
      <p:sp>
        <p:nvSpPr>
          <p:cNvPr id="9" name="8 Subtítulo"/>
          <p:cNvSpPr>
            <a:spLocks noGrp="1"/>
          </p:cNvSpPr>
          <p:nvPr>
            <p:ph type="subTitle" idx="1"/>
          </p:nvPr>
        </p:nvSpPr>
        <p:spPr>
          <a:xfrm>
            <a:off x="914400" y="2834640"/>
            <a:ext cx="7772400" cy="1508760"/>
          </a:xfrm>
        </p:spPr>
        <p:txBody>
          <a:bodyPr lIns="100584" tIns="45720" anchor="b"/>
          <a:lstStyle>
            <a:lvl1pPr marL="0" indent="0" algn="l">
              <a:spcBef>
                <a:spcPts val="0"/>
              </a:spcBef>
              <a:buNone/>
              <a:defRPr sz="2000">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s-ES"/>
              <a:t>Haga clic para modificar el estilo de subtítulo del patrón</a:t>
            </a:r>
            <a:endParaRPr kumimoji="0" lang="en-US"/>
          </a:p>
        </p:txBody>
      </p:sp>
      <p:sp>
        <p:nvSpPr>
          <p:cNvPr id="56" name="55 Rectángulo"/>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5" name="64 Rectángulo"/>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6" name="65 Rectángulo"/>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7" name="66 Rectángulo"/>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masterClrMapping/>
  </p:clrMapOvr>
  <p:transition>
    <p:dissolv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lgn="ctr">
              <a:defRPr b="1">
                <a:solidFill>
                  <a:srgbClr val="FFFF00"/>
                </a:solidFill>
              </a:defRPr>
            </a:lvl1pPr>
            <a:extLst/>
          </a:lstStyle>
          <a:p>
            <a:r>
              <a:rPr kumimoji="0" lang="es-ES" dirty="0"/>
              <a:t>Haga clic para modificar el estilo de título del patrón</a:t>
            </a:r>
            <a:endParaRPr kumimoji="0" lang="en-US" dirty="0"/>
          </a:p>
        </p:txBody>
      </p:sp>
      <p:sp>
        <p:nvSpPr>
          <p:cNvPr id="3" name="2 Marcador de contenido"/>
          <p:cNvSpPr>
            <a:spLocks noGrp="1"/>
          </p:cNvSpPr>
          <p:nvPr>
            <p:ph idx="1"/>
          </p:nvPr>
        </p:nvSpPr>
        <p:spPr/>
        <p:txBody>
          <a:body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a:defRPr/>
            </a:pPr>
            <a:endParaRPr lang="es-ES"/>
          </a:p>
        </p:txBody>
      </p:sp>
      <p:sp>
        <p:nvSpPr>
          <p:cNvPr id="5" name="4 Marcador de pie de página"/>
          <p:cNvSpPr>
            <a:spLocks noGrp="1"/>
          </p:cNvSpPr>
          <p:nvPr>
            <p:ph type="ftr" sz="quarter" idx="11"/>
          </p:nvPr>
        </p:nvSpPr>
        <p:spPr/>
        <p:txBody>
          <a:bodyPr/>
          <a:lstStyle/>
          <a:p>
            <a:pPr>
              <a:defRPr/>
            </a:pPr>
            <a:endParaRPr lang="es-ES"/>
          </a:p>
        </p:txBody>
      </p:sp>
      <p:sp>
        <p:nvSpPr>
          <p:cNvPr id="6" name="5 Marcador de número de diapositiva"/>
          <p:cNvSpPr>
            <a:spLocks noGrp="1"/>
          </p:cNvSpPr>
          <p:nvPr>
            <p:ph type="sldNum" sz="quarter" idx="12"/>
          </p:nvPr>
        </p:nvSpPr>
        <p:spPr/>
        <p:txBody>
          <a:bodyPr/>
          <a:lstStyle/>
          <a:p>
            <a:pPr>
              <a:defRPr/>
            </a:pPr>
            <a:fld id="{CB40ADEE-990F-4110-8759-1942A2981091}" type="slidenum">
              <a:rPr lang="es-ES" smtClean="0"/>
              <a:pPr>
                <a:defRPr/>
              </a:pPr>
              <a:t>‹Nº›</a:t>
            </a:fld>
            <a:endParaRPr lang="es-ES"/>
          </a:p>
        </p:txBody>
      </p:sp>
    </p:spTree>
  </p:cSld>
  <p:clrMapOvr>
    <a:masterClrMapping/>
  </p:clrMapOvr>
  <p:transition>
    <p:dissolv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14" name="13 Forma libre"/>
          <p:cNvSpPr>
            <a:spLocks/>
          </p:cNvSpPr>
          <p:nvPr/>
        </p:nvSpPr>
        <p:spPr bwMode="auto">
          <a:xfrm>
            <a:off x="4828952" y="1073888"/>
            <a:ext cx="4322136" cy="5791200"/>
          </a:xfrm>
          <a:custGeom>
            <a:avLst>
              <a:gd name="A1" fmla="val 0"/>
              <a:gd name="A2" fmla="val 0"/>
              <a:gd name="A3" fmla="val 0"/>
              <a:gd name="A4" fmla="val 0"/>
              <a:gd name="A5" fmla="val 0"/>
              <a:gd name="A6" fmla="val 0"/>
              <a:gd name="A7" fmla="val 0"/>
              <a:gd name="A8" fmla="val 0"/>
            </a:avLst>
            <a:gdLst/>
            <a:ahLst/>
            <a:cxnLst>
              <a:cxn ang="0">
                <a:pos x="0" y="3648"/>
              </a:cxn>
              <a:cxn ang="0">
                <a:pos x="720" y="2016"/>
              </a:cxn>
              <a:cxn ang="0">
                <a:pos x="2736" y="0"/>
              </a:cxn>
              <a:cxn ang="0">
                <a:pos x="2736" y="96"/>
              </a:cxn>
              <a:cxn ang="0">
                <a:pos x="744" y="2038"/>
              </a:cxn>
              <a:cxn ang="0">
                <a:pos x="48" y="3648"/>
              </a:cxn>
              <a:cxn ang="0">
                <a:pos x="0" y="3648"/>
              </a:cxn>
            </a:cxnLst>
            <a:rect l="0" t="0" r="0" b="0"/>
            <a:pathLst>
              <a:path w="2736" h="3648">
                <a:moveTo>
                  <a:pt x="0" y="3648"/>
                </a:moveTo>
                <a:lnTo>
                  <a:pt x="720" y="2016"/>
                </a:lnTo>
                <a:lnTo>
                  <a:pt x="2736" y="672"/>
                </a:lnTo>
                <a:lnTo>
                  <a:pt x="2736" y="720"/>
                </a:lnTo>
                <a:lnTo>
                  <a:pt x="744" y="2038"/>
                </a:lnTo>
                <a:lnTo>
                  <a:pt x="48" y="3648"/>
                </a:lnTo>
                <a:lnTo>
                  <a:pt x="48" y="3648"/>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14 Forma libre"/>
          <p:cNvSpPr>
            <a:spLocks/>
          </p:cNvSpPr>
          <p:nvPr/>
        </p:nvSpPr>
        <p:spPr bwMode="auto">
          <a:xfrm>
            <a:off x="373966" y="0"/>
            <a:ext cx="5514536" cy="6615332"/>
          </a:xfrm>
          <a:custGeom>
            <a:avLst>
              <a:gd name="A1" fmla="val 0"/>
              <a:gd name="A2" fmla="val 0"/>
              <a:gd name="A3" fmla="val 0"/>
              <a:gd name="A4" fmla="val 0"/>
              <a:gd name="A5" fmla="val 0"/>
              <a:gd name="A6" fmla="val 0"/>
              <a:gd name="A7" fmla="val 0"/>
              <a:gd name="A8" fmla="val 0"/>
            </a:avLst>
            <a:gdLst/>
            <a:ahLst/>
            <a:cxnLst>
              <a:cxn ang="0">
                <a:pos x="0" y="4080"/>
              </a:cxn>
              <a:cxn ang="0">
                <a:pos x="0" y="4128"/>
              </a:cxn>
              <a:cxn ang="0">
                <a:pos x="3504" y="2640"/>
              </a:cxn>
              <a:cxn ang="0">
                <a:pos x="2880" y="0"/>
              </a:cxn>
              <a:cxn ang="0">
                <a:pos x="2832" y="0"/>
              </a:cxn>
              <a:cxn ang="0">
                <a:pos x="3465" y="2619"/>
              </a:cxn>
              <a:cxn ang="0">
                <a:pos x="0" y="4080"/>
              </a:cxn>
            </a:cxnLst>
            <a:rect l="0" t="0" r="0" b="0"/>
            <a:pathLst>
              <a:path w="3504" h="4128">
                <a:moveTo>
                  <a:pt x="0" y="4080"/>
                </a:moveTo>
                <a:lnTo>
                  <a:pt x="0" y="4128"/>
                </a:lnTo>
                <a:lnTo>
                  <a:pt x="3504" y="2640"/>
                </a:lnTo>
                <a:lnTo>
                  <a:pt x="2880" y="0"/>
                </a:lnTo>
                <a:lnTo>
                  <a:pt x="2832" y="0"/>
                </a:lnTo>
                <a:lnTo>
                  <a:pt x="3465" y="2619"/>
                </a:lnTo>
                <a:lnTo>
                  <a:pt x="0" y="4080"/>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12 Forma libre"/>
          <p:cNvSpPr>
            <a:spLocks/>
          </p:cNvSpPr>
          <p:nvPr/>
        </p:nvSpPr>
        <p:spPr bwMode="auto">
          <a:xfrm rot="5236414">
            <a:off x="4462128" y="1483600"/>
            <a:ext cx="4114800" cy="118872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15 Forma libre"/>
          <p:cNvSpPr>
            <a:spLocks/>
          </p:cNvSpPr>
          <p:nvPr/>
        </p:nvSpPr>
        <p:spPr bwMode="auto">
          <a:xfrm>
            <a:off x="5943600" y="0"/>
            <a:ext cx="2743200" cy="4267200"/>
          </a:xfrm>
          <a:custGeom>
            <a:avLst>
              <a:gd name="A1" fmla="val 0"/>
              <a:gd name="A2" fmla="val 0"/>
              <a:gd name="A3" fmla="val 0"/>
              <a:gd name="A4" fmla="val 0"/>
              <a:gd name="A5" fmla="val 0"/>
              <a:gd name="A6" fmla="val 0"/>
              <a:gd name="A7" fmla="val 0"/>
              <a:gd name="A8" fmla="val 0"/>
            </a:avLst>
            <a:gdLst/>
            <a:ahLst/>
            <a:cxnLst>
              <a:cxn ang="0">
                <a:pos x="1104" y="0"/>
              </a:cxn>
              <a:cxn ang="0">
                <a:pos x="1728" y="0"/>
              </a:cxn>
              <a:cxn ang="0">
                <a:pos x="0" y="2688"/>
              </a:cxn>
              <a:cxn ang="0">
                <a:pos x="1104" y="0"/>
              </a:cxn>
            </a:cxnLst>
            <a:rect l="0" t="0" r="0" b="0"/>
            <a:pathLst>
              <a:path w="1728" h="2688">
                <a:moveTo>
                  <a:pt x="1104" y="0"/>
                </a:moveTo>
                <a:lnTo>
                  <a:pt x="1728" y="0"/>
                </a:lnTo>
                <a:lnTo>
                  <a:pt x="0" y="2688"/>
                </a:lnTo>
                <a:lnTo>
                  <a:pt x="110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16 Forma libre"/>
          <p:cNvSpPr>
            <a:spLocks/>
          </p:cNvSpPr>
          <p:nvPr/>
        </p:nvSpPr>
        <p:spPr bwMode="auto">
          <a:xfrm>
            <a:off x="5943600" y="4267200"/>
            <a:ext cx="3200400" cy="1143000"/>
          </a:xfrm>
          <a:custGeom>
            <a:avLst>
              <a:gd name="A1" fmla="val 0"/>
              <a:gd name="A2" fmla="val 0"/>
              <a:gd name="A3" fmla="val 0"/>
              <a:gd name="A4" fmla="val 0"/>
              <a:gd name="A5" fmla="val 0"/>
              <a:gd name="A6" fmla="val 0"/>
              <a:gd name="A7" fmla="val 0"/>
              <a:gd name="A8" fmla="val 0"/>
            </a:avLst>
            <a:gdLst/>
            <a:ahLst/>
            <a:cxnLst>
              <a:cxn ang="0">
                <a:pos x="0" y="0"/>
              </a:cxn>
              <a:cxn ang="0">
                <a:pos x="2016" y="240"/>
              </a:cxn>
              <a:cxn ang="0">
                <a:pos x="2016" y="720"/>
              </a:cxn>
              <a:cxn ang="0">
                <a:pos x="0" y="0"/>
              </a:cxn>
            </a:cxnLst>
            <a:rect l="0" t="0" r="0" b="0"/>
            <a:pathLst>
              <a:path w="2016" h="720">
                <a:moveTo>
                  <a:pt x="0" y="0"/>
                </a:moveTo>
                <a:lnTo>
                  <a:pt x="2016" y="240"/>
                </a:lnTo>
                <a:lnTo>
                  <a:pt x="2016" y="720"/>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17 Forma libre"/>
          <p:cNvSpPr>
            <a:spLocks/>
          </p:cNvSpPr>
          <p:nvPr/>
        </p:nvSpPr>
        <p:spPr bwMode="auto">
          <a:xfrm>
            <a:off x="5943600" y="0"/>
            <a:ext cx="1371600" cy="4267200"/>
          </a:xfrm>
          <a:custGeom>
            <a:avLst>
              <a:gd name="A1" fmla="val 0"/>
              <a:gd name="A2" fmla="val 0"/>
              <a:gd name="A3" fmla="val 0"/>
              <a:gd name="A4" fmla="val 0"/>
              <a:gd name="A5" fmla="val 0"/>
              <a:gd name="A6" fmla="val 0"/>
              <a:gd name="A7" fmla="val 0"/>
              <a:gd name="A8" fmla="val 0"/>
            </a:avLst>
            <a:gdLst/>
            <a:ahLst/>
            <a:cxnLst>
              <a:cxn ang="0">
                <a:pos x="864" y="0"/>
              </a:cxn>
              <a:cxn ang="0">
                <a:pos x="0" y="2688"/>
              </a:cxn>
              <a:cxn ang="0">
                <a:pos x="768" y="0"/>
              </a:cxn>
              <a:cxn ang="0">
                <a:pos x="864" y="0"/>
              </a:cxn>
            </a:cxnLst>
            <a:rect l="0" t="0" r="0" b="0"/>
            <a:pathLst>
              <a:path w="864" h="2688">
                <a:moveTo>
                  <a:pt x="864" y="0"/>
                </a:moveTo>
                <a:lnTo>
                  <a:pt x="0" y="2688"/>
                </a:lnTo>
                <a:lnTo>
                  <a:pt x="768" y="0"/>
                </a:lnTo>
                <a:lnTo>
                  <a:pt x="86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18 Forma libre"/>
          <p:cNvSpPr>
            <a:spLocks/>
          </p:cNvSpPr>
          <p:nvPr/>
        </p:nvSpPr>
        <p:spPr bwMode="auto">
          <a:xfrm>
            <a:off x="5948363" y="4246563"/>
            <a:ext cx="2090737" cy="2611437"/>
          </a:xfrm>
          <a:custGeom>
            <a:avLst>
              <a:gd name="A1" fmla="val 0"/>
              <a:gd name="A2" fmla="val 0"/>
              <a:gd name="A3" fmla="val 0"/>
              <a:gd name="A4" fmla="val 0"/>
              <a:gd name="A5" fmla="val 0"/>
              <a:gd name="A6" fmla="val 0"/>
              <a:gd name="A7" fmla="val 0"/>
              <a:gd name="A8" fmla="val 0"/>
            </a:avLst>
            <a:gdLst/>
            <a:ahLst/>
            <a:cxnLst>
              <a:cxn ang="0">
                <a:pos x="1071" y="1645"/>
              </a:cxn>
              <a:cxn ang="0">
                <a:pos x="1317" y="1645"/>
              </a:cxn>
              <a:cxn ang="0">
                <a:pos x="0" y="0"/>
              </a:cxn>
              <a:cxn ang="0">
                <a:pos x="1071" y="1645"/>
              </a:cxn>
            </a:cxnLst>
            <a:rect l="0" t="0" r="0" b="0"/>
            <a:pathLst>
              <a:path w="1317" h="1645">
                <a:moveTo>
                  <a:pt x="1071" y="1645"/>
                </a:moveTo>
                <a:lnTo>
                  <a:pt x="1317" y="1645"/>
                </a:lnTo>
                <a:lnTo>
                  <a:pt x="0" y="0"/>
                </a:lnTo>
                <a:lnTo>
                  <a:pt x="1071" y="1645"/>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19 Forma libre"/>
          <p:cNvSpPr>
            <a:spLocks/>
          </p:cNvSpPr>
          <p:nvPr/>
        </p:nvSpPr>
        <p:spPr bwMode="auto">
          <a:xfrm>
            <a:off x="5943600" y="4267200"/>
            <a:ext cx="1600200" cy="2590800"/>
          </a:xfrm>
          <a:custGeom>
            <a:avLst>
              <a:gd name="A1" fmla="val 0"/>
              <a:gd name="A2" fmla="val 0"/>
              <a:gd name="A3" fmla="val 0"/>
              <a:gd name="A4" fmla="val 0"/>
              <a:gd name="A5" fmla="val 0"/>
              <a:gd name="A6" fmla="val 0"/>
              <a:gd name="A7" fmla="val 0"/>
              <a:gd name="A8" fmla="val 0"/>
            </a:avLst>
            <a:gdLst/>
            <a:ahLst/>
            <a:cxnLst>
              <a:cxn ang="0">
                <a:pos x="1008" y="1632"/>
              </a:cxn>
              <a:cxn ang="0">
                <a:pos x="0" y="0"/>
              </a:cxn>
              <a:cxn ang="0">
                <a:pos x="960" y="1632"/>
              </a:cxn>
              <a:cxn ang="0">
                <a:pos x="1008" y="1632"/>
              </a:cxn>
            </a:cxnLst>
            <a:rect l="0" t="0" r="0" b="0"/>
            <a:pathLst>
              <a:path w="1008" h="1632">
                <a:moveTo>
                  <a:pt x="1008" y="1632"/>
                </a:moveTo>
                <a:lnTo>
                  <a:pt x="0" y="0"/>
                </a:lnTo>
                <a:lnTo>
                  <a:pt x="960" y="1632"/>
                </a:lnTo>
                <a:lnTo>
                  <a:pt x="1008"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1" name="20 Forma libre"/>
          <p:cNvSpPr>
            <a:spLocks/>
          </p:cNvSpPr>
          <p:nvPr/>
        </p:nvSpPr>
        <p:spPr bwMode="auto">
          <a:xfrm>
            <a:off x="5943600" y="1371600"/>
            <a:ext cx="3200400" cy="2895600"/>
          </a:xfrm>
          <a:custGeom>
            <a:avLst>
              <a:gd name="A1" fmla="val 0"/>
              <a:gd name="A2" fmla="val 0"/>
              <a:gd name="A3" fmla="val 0"/>
              <a:gd name="A4" fmla="val 0"/>
              <a:gd name="A5" fmla="val 0"/>
              <a:gd name="A6" fmla="val 0"/>
              <a:gd name="A7" fmla="val 0"/>
              <a:gd name="A8" fmla="val 0"/>
            </a:avLst>
            <a:gdLst/>
            <a:ahLst/>
            <a:cxnLst>
              <a:cxn ang="0">
                <a:pos x="2016" y="0"/>
              </a:cxn>
              <a:cxn ang="0">
                <a:pos x="2016" y="144"/>
              </a:cxn>
              <a:cxn ang="0">
                <a:pos x="0" y="1824"/>
              </a:cxn>
              <a:cxn ang="0">
                <a:pos x="2016" y="0"/>
              </a:cxn>
            </a:cxnLst>
            <a:rect l="0" t="0" r="0" b="0"/>
            <a:pathLst>
              <a:path w="2016" h="1824">
                <a:moveTo>
                  <a:pt x="2016" y="0"/>
                </a:moveTo>
                <a:lnTo>
                  <a:pt x="2016" y="144"/>
                </a:lnTo>
                <a:lnTo>
                  <a:pt x="0" y="1824"/>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21 Forma libre"/>
          <p:cNvSpPr>
            <a:spLocks/>
          </p:cNvSpPr>
          <p:nvPr/>
        </p:nvSpPr>
        <p:spPr bwMode="auto">
          <a:xfrm>
            <a:off x="5943600" y="1752600"/>
            <a:ext cx="3200400" cy="2514600"/>
          </a:xfrm>
          <a:custGeom>
            <a:avLst>
              <a:gd name="A1" fmla="val 0"/>
              <a:gd name="A2" fmla="val 0"/>
              <a:gd name="A3" fmla="val 0"/>
              <a:gd name="A4" fmla="val 0"/>
              <a:gd name="A5" fmla="val 0"/>
              <a:gd name="A6" fmla="val 0"/>
              <a:gd name="A7" fmla="val 0"/>
              <a:gd name="A8" fmla="val 0"/>
            </a:avLst>
            <a:gdLst/>
            <a:ahLst/>
            <a:cxnLst>
              <a:cxn ang="0">
                <a:pos x="2016" y="0"/>
              </a:cxn>
              <a:cxn ang="0">
                <a:pos x="0" y="1584"/>
              </a:cxn>
              <a:cxn ang="0">
                <a:pos x="2016" y="48"/>
              </a:cxn>
              <a:cxn ang="0">
                <a:pos x="2016" y="0"/>
              </a:cxn>
            </a:cxnLst>
            <a:rect l="0" t="0" r="0" b="0"/>
            <a:pathLst>
              <a:path w="2016" h="1584">
                <a:moveTo>
                  <a:pt x="2016" y="0"/>
                </a:moveTo>
                <a:lnTo>
                  <a:pt x="0" y="1584"/>
                </a:lnTo>
                <a:lnTo>
                  <a:pt x="2016" y="48"/>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3" name="22 Forma libre"/>
          <p:cNvSpPr>
            <a:spLocks/>
          </p:cNvSpPr>
          <p:nvPr/>
        </p:nvSpPr>
        <p:spPr bwMode="auto">
          <a:xfrm>
            <a:off x="990600" y="4267200"/>
            <a:ext cx="4953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120" y="0"/>
              </a:cxn>
              <a:cxn ang="0">
                <a:pos x="1056" y="1632"/>
              </a:cxn>
              <a:cxn ang="0">
                <a:pos x="0" y="1632"/>
              </a:cxn>
            </a:cxnLst>
            <a:rect l="0" t="0" r="0" b="0"/>
            <a:pathLst>
              <a:path w="3120" h="1632">
                <a:moveTo>
                  <a:pt x="0" y="1632"/>
                </a:moveTo>
                <a:lnTo>
                  <a:pt x="3120" y="0"/>
                </a:lnTo>
                <a:lnTo>
                  <a:pt x="1056"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4" name="23 Forma libre"/>
          <p:cNvSpPr>
            <a:spLocks/>
          </p:cNvSpPr>
          <p:nvPr/>
        </p:nvSpPr>
        <p:spPr bwMode="auto">
          <a:xfrm>
            <a:off x="533400" y="4267200"/>
            <a:ext cx="5334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360" y="0"/>
              </a:cxn>
              <a:cxn ang="0">
                <a:pos x="144" y="1632"/>
              </a:cxn>
              <a:cxn ang="0">
                <a:pos x="0" y="1632"/>
              </a:cxn>
            </a:cxnLst>
            <a:rect l="0" t="0" r="0" b="0"/>
            <a:pathLst>
              <a:path w="3360" h="1632">
                <a:moveTo>
                  <a:pt x="0" y="1632"/>
                </a:moveTo>
                <a:lnTo>
                  <a:pt x="3360" y="0"/>
                </a:lnTo>
                <a:lnTo>
                  <a:pt x="144"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5" name="24 Forma libre"/>
          <p:cNvSpPr>
            <a:spLocks/>
          </p:cNvSpPr>
          <p:nvPr/>
        </p:nvSpPr>
        <p:spPr bwMode="auto">
          <a:xfrm>
            <a:off x="366824" y="2438400"/>
            <a:ext cx="5638800" cy="1828800"/>
          </a:xfrm>
          <a:custGeom>
            <a:avLst>
              <a:gd name="A1" fmla="val 0"/>
              <a:gd name="A2" fmla="val 0"/>
              <a:gd name="A3" fmla="val 0"/>
              <a:gd name="A4" fmla="val 0"/>
              <a:gd name="A5" fmla="val 0"/>
              <a:gd name="A6" fmla="val 0"/>
              <a:gd name="A7" fmla="val 0"/>
              <a:gd name="A8" fmla="val 0"/>
            </a:avLst>
            <a:gdLst/>
            <a:ahLst/>
            <a:cxnLst>
              <a:cxn ang="0">
                <a:pos x="0" y="0"/>
              </a:cxn>
              <a:cxn ang="0">
                <a:pos x="3552" y="1152"/>
              </a:cxn>
              <a:cxn ang="0">
                <a:pos x="0" y="384"/>
              </a:cxn>
              <a:cxn ang="0">
                <a:pos x="0" y="0"/>
              </a:cxn>
            </a:cxnLst>
            <a:rect l="0" t="0" r="0" b="0"/>
            <a:pathLst>
              <a:path w="3552" h="1152">
                <a:moveTo>
                  <a:pt x="0" y="0"/>
                </a:moveTo>
                <a:lnTo>
                  <a:pt x="3504" y="1152"/>
                </a:lnTo>
                <a:lnTo>
                  <a:pt x="0" y="384"/>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6" name="25 Forma libre"/>
          <p:cNvSpPr>
            <a:spLocks/>
          </p:cNvSpPr>
          <p:nvPr/>
        </p:nvSpPr>
        <p:spPr bwMode="auto">
          <a:xfrm>
            <a:off x="366824" y="2133600"/>
            <a:ext cx="5638800" cy="213360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26 Forma libre"/>
          <p:cNvSpPr>
            <a:spLocks/>
          </p:cNvSpPr>
          <p:nvPr/>
        </p:nvSpPr>
        <p:spPr bwMode="auto">
          <a:xfrm>
            <a:off x="4572000" y="4267200"/>
            <a:ext cx="1371600" cy="2590800"/>
          </a:xfrm>
          <a:custGeom>
            <a:avLst>
              <a:gd name="A1" fmla="val 0"/>
              <a:gd name="A2" fmla="val 0"/>
              <a:gd name="A3" fmla="val 0"/>
              <a:gd name="A4" fmla="val 0"/>
              <a:gd name="A5" fmla="val 0"/>
              <a:gd name="A6" fmla="val 0"/>
              <a:gd name="A7" fmla="val 0"/>
              <a:gd name="A8" fmla="val 0"/>
            </a:avLst>
            <a:gdLst/>
            <a:ahLst/>
            <a:cxnLst>
              <a:cxn ang="0">
                <a:pos x="0" y="1632"/>
              </a:cxn>
              <a:cxn ang="0">
                <a:pos x="96" y="1632"/>
              </a:cxn>
              <a:cxn ang="0">
                <a:pos x="864" y="0"/>
              </a:cxn>
              <a:cxn ang="0">
                <a:pos x="0" y="1632"/>
              </a:cxn>
            </a:cxnLst>
            <a:rect l="0" t="0" r="0" b="0"/>
            <a:pathLst>
              <a:path w="864" h="1632">
                <a:moveTo>
                  <a:pt x="0" y="1632"/>
                </a:moveTo>
                <a:lnTo>
                  <a:pt x="96" y="1632"/>
                </a:lnTo>
                <a:lnTo>
                  <a:pt x="864" y="0"/>
                </a:lnTo>
                <a:lnTo>
                  <a:pt x="0" y="1632"/>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3" name="2 Marcador de texto"/>
          <p:cNvSpPr>
            <a:spLocks noGrp="1"/>
          </p:cNvSpPr>
          <p:nvPr>
            <p:ph type="body" idx="1"/>
          </p:nvPr>
        </p:nvSpPr>
        <p:spPr>
          <a:xfrm>
            <a:off x="706902" y="1351672"/>
            <a:ext cx="5718048" cy="977486"/>
          </a:xfrm>
        </p:spPr>
        <p:txBody>
          <a:bodyPr lIns="82296" tIns="45720" bIns="0" anchor="t"/>
          <a:lstStyle>
            <a:lvl1pPr marL="54864" indent="0">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s-ES"/>
              <a:t>Haga clic para modificar el estilo de texto del patrón</a:t>
            </a:r>
          </a:p>
        </p:txBody>
      </p:sp>
      <p:sp>
        <p:nvSpPr>
          <p:cNvPr id="4" name="3 Marcador de fecha"/>
          <p:cNvSpPr>
            <a:spLocks noGrp="1"/>
          </p:cNvSpPr>
          <p:nvPr>
            <p:ph type="dt" sz="half" idx="10"/>
          </p:nvPr>
        </p:nvSpPr>
        <p:spPr/>
        <p:txBody>
          <a:bodyPr/>
          <a:lstStyle/>
          <a:p>
            <a:pPr>
              <a:defRPr/>
            </a:pPr>
            <a:endParaRPr lang="es-ES"/>
          </a:p>
        </p:txBody>
      </p:sp>
      <p:sp>
        <p:nvSpPr>
          <p:cNvPr id="5" name="4 Marcador de pie de página"/>
          <p:cNvSpPr>
            <a:spLocks noGrp="1"/>
          </p:cNvSpPr>
          <p:nvPr>
            <p:ph type="ftr" sz="quarter" idx="11"/>
          </p:nvPr>
        </p:nvSpPr>
        <p:spPr/>
        <p:txBody>
          <a:bodyPr/>
          <a:lstStyle/>
          <a:p>
            <a:pPr>
              <a:defRPr/>
            </a:pPr>
            <a:endParaRPr lang="es-ES"/>
          </a:p>
        </p:txBody>
      </p:sp>
      <p:sp>
        <p:nvSpPr>
          <p:cNvPr id="6" name="5 Marcador de número de diapositiva"/>
          <p:cNvSpPr>
            <a:spLocks noGrp="1"/>
          </p:cNvSpPr>
          <p:nvPr>
            <p:ph type="sldNum" sz="quarter" idx="12"/>
          </p:nvPr>
        </p:nvSpPr>
        <p:spPr/>
        <p:txBody>
          <a:bodyPr/>
          <a:lstStyle/>
          <a:p>
            <a:pPr>
              <a:defRPr/>
            </a:pPr>
            <a:fld id="{B2D6EDBC-1CCB-4294-A959-21E1EADECE8C}" type="slidenum">
              <a:rPr lang="es-ES" smtClean="0"/>
              <a:pPr>
                <a:defRPr/>
              </a:pPr>
              <a:t>‹Nº›</a:t>
            </a:fld>
            <a:endParaRPr lang="es-ES"/>
          </a:p>
        </p:txBody>
      </p:sp>
      <p:sp>
        <p:nvSpPr>
          <p:cNvPr id="7" name="6 Rectángulo"/>
          <p:cNvSpPr/>
          <p:nvPr/>
        </p:nvSpPr>
        <p:spPr>
          <a:xfrm>
            <a:off x="363160" y="402264"/>
            <a:ext cx="850392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1 Título"/>
          <p:cNvSpPr>
            <a:spLocks noGrp="1"/>
          </p:cNvSpPr>
          <p:nvPr>
            <p:ph type="title"/>
          </p:nvPr>
        </p:nvSpPr>
        <p:spPr>
          <a:xfrm>
            <a:off x="706902" y="512064"/>
            <a:ext cx="8156448" cy="777240"/>
          </a:xfrm>
        </p:spPr>
        <p:txBody>
          <a:bodyPr tIns="64008"/>
          <a:lstStyle>
            <a:lvl1pPr algn="l">
              <a:buNone/>
              <a:defRPr sz="3800" b="0" cap="none" spc="-150" baseline="0"/>
            </a:lvl1pPr>
            <a:extLst/>
          </a:lstStyle>
          <a:p>
            <a:r>
              <a:rPr kumimoji="0" lang="es-ES"/>
              <a:t>Haga clic para modificar el estilo de título del patrón</a:t>
            </a:r>
            <a:endParaRPr kumimoji="0" lang="en-US"/>
          </a:p>
        </p:txBody>
      </p:sp>
      <p:sp>
        <p:nvSpPr>
          <p:cNvPr id="8" name="7 Rectángulo"/>
          <p:cNvSpPr/>
          <p:nvPr/>
        </p:nvSpPr>
        <p:spPr>
          <a:xfrm flipH="1">
            <a:off x="371538"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9" name="8 Rectángulo"/>
          <p:cNvSpPr/>
          <p:nvPr/>
        </p:nvSpPr>
        <p:spPr>
          <a:xfrm flipH="1">
            <a:off x="411109"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9 Rectángulo"/>
          <p:cNvSpPr/>
          <p:nvPr/>
        </p:nvSpPr>
        <p:spPr>
          <a:xfrm flipH="1">
            <a:off x="44845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10 Rectángulo"/>
          <p:cNvSpPr/>
          <p:nvPr/>
        </p:nvSpPr>
        <p:spPr>
          <a:xfrm flipH="1">
            <a:off x="476702"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a:xfrm>
            <a:off x="500478" y="680477"/>
            <a:ext cx="36576"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masterClrMapping/>
  </p:clrMapOvr>
  <p:transition>
    <p:dissolv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512064"/>
            <a:ext cx="8229600" cy="914400"/>
          </a:xfrm>
        </p:spPr>
        <p:txBody>
          <a:bodyPr/>
          <a:lstStyle/>
          <a:p>
            <a:r>
              <a:rPr kumimoji="0" lang="es-ES"/>
              <a:t>Haga clic para modificar el estilo de título del patrón</a:t>
            </a:r>
            <a:endParaRPr kumimoji="0" lang="en-US"/>
          </a:p>
        </p:txBody>
      </p:sp>
      <p:sp>
        <p:nvSpPr>
          <p:cNvPr id="3" name="2 Marcador de contenido"/>
          <p:cNvSpPr>
            <a:spLocks noGrp="1"/>
          </p:cNvSpPr>
          <p:nvPr>
            <p:ph sz="half" idx="1"/>
          </p:nvPr>
        </p:nvSpPr>
        <p:spPr>
          <a:xfrm>
            <a:off x="464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contenido"/>
          <p:cNvSpPr>
            <a:spLocks noGrp="1"/>
          </p:cNvSpPr>
          <p:nvPr>
            <p:ph sz="half" idx="2"/>
          </p:nvPr>
        </p:nvSpPr>
        <p:spPr>
          <a:xfrm>
            <a:off x="4655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5" name="4 Marcador de fecha"/>
          <p:cNvSpPr>
            <a:spLocks noGrp="1"/>
          </p:cNvSpPr>
          <p:nvPr>
            <p:ph type="dt" sz="half" idx="10"/>
          </p:nvPr>
        </p:nvSpPr>
        <p:spPr/>
        <p:txBody>
          <a:bodyPr/>
          <a:lstStyle/>
          <a:p>
            <a:pPr>
              <a:defRPr/>
            </a:pPr>
            <a:endParaRPr lang="es-ES"/>
          </a:p>
        </p:txBody>
      </p:sp>
      <p:sp>
        <p:nvSpPr>
          <p:cNvPr id="6" name="5 Marcador de pie de página"/>
          <p:cNvSpPr>
            <a:spLocks noGrp="1"/>
          </p:cNvSpPr>
          <p:nvPr>
            <p:ph type="ftr" sz="quarter" idx="11"/>
          </p:nvPr>
        </p:nvSpPr>
        <p:spPr/>
        <p:txBody>
          <a:bodyPr/>
          <a:lstStyle/>
          <a:p>
            <a:pPr>
              <a:defRPr/>
            </a:pPr>
            <a:endParaRPr lang="es-ES"/>
          </a:p>
        </p:txBody>
      </p:sp>
      <p:sp>
        <p:nvSpPr>
          <p:cNvPr id="7" name="6 Marcador de número de diapositiva"/>
          <p:cNvSpPr>
            <a:spLocks noGrp="1"/>
          </p:cNvSpPr>
          <p:nvPr>
            <p:ph type="sldNum" sz="quarter" idx="12"/>
          </p:nvPr>
        </p:nvSpPr>
        <p:spPr/>
        <p:txBody>
          <a:bodyPr/>
          <a:lstStyle/>
          <a:p>
            <a:pPr>
              <a:defRPr/>
            </a:pPr>
            <a:fld id="{C2D8AE22-3B5D-4A96-A77E-3B0871D55A96}" type="slidenum">
              <a:rPr lang="es-ES" smtClean="0"/>
              <a:pPr>
                <a:defRPr/>
              </a:pPr>
              <a:t>‹Nº›</a:t>
            </a:fld>
            <a:endParaRPr lang="es-ES"/>
          </a:p>
        </p:txBody>
      </p:sp>
    </p:spTree>
  </p:cSld>
  <p:clrMapOvr>
    <a:masterClrMapping/>
  </p:clrMapOvr>
  <p:transition>
    <p:dissolv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ación">
    <p:spTree>
      <p:nvGrpSpPr>
        <p:cNvPr id="1" name=""/>
        <p:cNvGrpSpPr/>
        <p:nvPr/>
      </p:nvGrpSpPr>
      <p:grpSpPr>
        <a:xfrm>
          <a:off x="0" y="0"/>
          <a:ext cx="0" cy="0"/>
          <a:chOff x="0" y="0"/>
          <a:chExt cx="0" cy="0"/>
        </a:xfrm>
      </p:grpSpPr>
      <p:sp>
        <p:nvSpPr>
          <p:cNvPr id="25" name="24 Rectángulo"/>
          <p:cNvSpPr/>
          <p:nvPr/>
        </p:nvSpPr>
        <p:spPr>
          <a:xfrm>
            <a:off x="0" y="402265"/>
            <a:ext cx="886708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1 Título"/>
          <p:cNvSpPr>
            <a:spLocks noGrp="1"/>
          </p:cNvSpPr>
          <p:nvPr>
            <p:ph type="title"/>
          </p:nvPr>
        </p:nvSpPr>
        <p:spPr>
          <a:xfrm>
            <a:off x="504824" y="512064"/>
            <a:ext cx="7772400" cy="914400"/>
          </a:xfrm>
        </p:spPr>
        <p:txBody>
          <a:bodyPr anchor="t"/>
          <a:lstStyle>
            <a:lvl1pPr>
              <a:defRPr sz="4000"/>
            </a:lvl1pPr>
            <a:extLst/>
          </a:lstStyle>
          <a:p>
            <a:r>
              <a:rPr kumimoji="0" lang="es-ES"/>
              <a:t>Haga clic para modificar el estilo de título del patrón</a:t>
            </a:r>
            <a:endParaRPr kumimoji="0" lang="en-US"/>
          </a:p>
        </p:txBody>
      </p:sp>
      <p:sp>
        <p:nvSpPr>
          <p:cNvPr id="3" name="2 Marcador de texto"/>
          <p:cNvSpPr>
            <a:spLocks noGrp="1"/>
          </p:cNvSpPr>
          <p:nvPr>
            <p:ph type="body" idx="1"/>
          </p:nvPr>
        </p:nvSpPr>
        <p:spPr>
          <a:xfrm>
            <a:off x="457200" y="1809750"/>
            <a:ext cx="4040188" cy="639762"/>
          </a:xfrm>
        </p:spPr>
        <p:txBody>
          <a:bodyPr anchor="ctr"/>
          <a:lstStyle>
            <a:lvl1pPr marL="73152" indent="0" algn="l">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s-ES"/>
              <a:t>Haga clic para modificar el estilo de texto del patrón</a:t>
            </a:r>
          </a:p>
        </p:txBody>
      </p:sp>
      <p:sp>
        <p:nvSpPr>
          <p:cNvPr id="4" name="3 Marcador de texto"/>
          <p:cNvSpPr>
            <a:spLocks noGrp="1"/>
          </p:cNvSpPr>
          <p:nvPr>
            <p:ph type="body" sz="half" idx="3"/>
          </p:nvPr>
        </p:nvSpPr>
        <p:spPr>
          <a:xfrm>
            <a:off x="4645025" y="1809750"/>
            <a:ext cx="4041775" cy="639762"/>
          </a:xfrm>
        </p:spPr>
        <p:txBody>
          <a:bodyPr anchor="ctr"/>
          <a:lstStyle>
            <a:lvl1pPr marL="73152" indent="0">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s-ES"/>
              <a:t>Haga clic para modificar el estilo de texto del patrón</a:t>
            </a:r>
          </a:p>
        </p:txBody>
      </p:sp>
      <p:sp>
        <p:nvSpPr>
          <p:cNvPr id="5" name="4 Marcador de contenido"/>
          <p:cNvSpPr>
            <a:spLocks noGrp="1"/>
          </p:cNvSpPr>
          <p:nvPr>
            <p:ph sz="quarter" idx="2"/>
          </p:nvPr>
        </p:nvSpPr>
        <p:spPr>
          <a:xfrm>
            <a:off x="457200" y="2459037"/>
            <a:ext cx="4040188"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6" name="5 Marcador de contenido"/>
          <p:cNvSpPr>
            <a:spLocks noGrp="1"/>
          </p:cNvSpPr>
          <p:nvPr>
            <p:ph sz="quarter" idx="4"/>
          </p:nvPr>
        </p:nvSpPr>
        <p:spPr>
          <a:xfrm>
            <a:off x="4645025" y="2459037"/>
            <a:ext cx="4041775"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7" name="6 Marcador de fecha"/>
          <p:cNvSpPr>
            <a:spLocks noGrp="1"/>
          </p:cNvSpPr>
          <p:nvPr>
            <p:ph type="dt" sz="half" idx="10"/>
          </p:nvPr>
        </p:nvSpPr>
        <p:spPr/>
        <p:txBody>
          <a:bodyPr/>
          <a:lstStyle/>
          <a:p>
            <a:pPr>
              <a:defRPr/>
            </a:pPr>
            <a:endParaRPr lang="es-ES"/>
          </a:p>
        </p:txBody>
      </p:sp>
      <p:sp>
        <p:nvSpPr>
          <p:cNvPr id="8" name="7 Marcador de pie de página"/>
          <p:cNvSpPr>
            <a:spLocks noGrp="1"/>
          </p:cNvSpPr>
          <p:nvPr>
            <p:ph type="ftr" sz="quarter" idx="11"/>
          </p:nvPr>
        </p:nvSpPr>
        <p:spPr/>
        <p:txBody>
          <a:bodyPr/>
          <a:lstStyle/>
          <a:p>
            <a:pPr>
              <a:defRPr/>
            </a:pPr>
            <a:endParaRPr lang="es-ES"/>
          </a:p>
        </p:txBody>
      </p:sp>
      <p:sp>
        <p:nvSpPr>
          <p:cNvPr id="9" name="8 Marcador de número de diapositiva"/>
          <p:cNvSpPr>
            <a:spLocks noGrp="1"/>
          </p:cNvSpPr>
          <p:nvPr>
            <p:ph type="sldNum" sz="quarter" idx="12"/>
          </p:nvPr>
        </p:nvSpPr>
        <p:spPr/>
        <p:txBody>
          <a:bodyPr/>
          <a:lstStyle/>
          <a:p>
            <a:pPr>
              <a:defRPr/>
            </a:pPr>
            <a:fld id="{609CD1E2-B165-4688-BCD8-1447E05EA2E3}" type="slidenum">
              <a:rPr lang="es-ES" smtClean="0"/>
              <a:pPr>
                <a:defRPr/>
              </a:pPr>
              <a:t>‹Nº›</a:t>
            </a:fld>
            <a:endParaRPr lang="es-ES"/>
          </a:p>
        </p:txBody>
      </p:sp>
      <p:sp>
        <p:nvSpPr>
          <p:cNvPr id="16" name="15 Rectángulo"/>
          <p:cNvSpPr/>
          <p:nvPr/>
        </p:nvSpPr>
        <p:spPr>
          <a:xfrm>
            <a:off x="87790" y="680477"/>
            <a:ext cx="45720"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7" name="16 Rectángulo"/>
          <p:cNvSpPr/>
          <p:nvPr/>
        </p:nvSpPr>
        <p:spPr>
          <a:xfrm>
            <a:off x="47305"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17 Rectángulo"/>
          <p:cNvSpPr/>
          <p:nvPr/>
        </p:nvSpPr>
        <p:spPr>
          <a:xfrm>
            <a:off x="2825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18 Rectángulo"/>
          <p:cNvSpPr/>
          <p:nvPr/>
        </p:nvSpPr>
        <p:spPr>
          <a:xfrm>
            <a:off x="0"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19 Rectángulo"/>
          <p:cNvSpPr/>
          <p:nvPr/>
        </p:nvSpPr>
        <p:spPr>
          <a:xfrm flipH="1">
            <a:off x="149770"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20 Rectángulo"/>
          <p:cNvSpPr/>
          <p:nvPr/>
        </p:nvSpPr>
        <p:spPr>
          <a:xfrm flipH="1">
            <a:off x="189341"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Rectángulo"/>
          <p:cNvSpPr/>
          <p:nvPr/>
        </p:nvSpPr>
        <p:spPr>
          <a:xfrm flipH="1">
            <a:off x="22668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28 Rectángulo"/>
          <p:cNvSpPr/>
          <p:nvPr/>
        </p:nvSpPr>
        <p:spPr>
          <a:xfrm flipH="1">
            <a:off x="254934"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0" name="29 Rectángulo"/>
          <p:cNvSpPr/>
          <p:nvPr/>
        </p:nvSpPr>
        <p:spPr>
          <a:xfrm>
            <a:off x="278710" y="680477"/>
            <a:ext cx="36576"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masterClrMapping/>
  </p:clrMapOvr>
  <p:transition>
    <p:dissolv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a:xfrm>
            <a:off x="914400" y="512064"/>
            <a:ext cx="7772400" cy="914400"/>
          </a:xfrm>
        </p:spPr>
        <p:txBody>
          <a:bodyPr/>
          <a:lstStyle>
            <a:lvl1pPr>
              <a:defRPr sz="4000" cap="none" baseline="0"/>
            </a:lvl1pPr>
            <a:extLst/>
          </a:lstStyle>
          <a:p>
            <a:r>
              <a:rPr kumimoji="0" lang="es-ES"/>
              <a:t>Haga clic para modificar el estilo de título del patrón</a:t>
            </a:r>
            <a:endParaRPr kumimoji="0" lang="en-US"/>
          </a:p>
        </p:txBody>
      </p:sp>
      <p:sp>
        <p:nvSpPr>
          <p:cNvPr id="3" name="2 Marcador de fecha"/>
          <p:cNvSpPr>
            <a:spLocks noGrp="1"/>
          </p:cNvSpPr>
          <p:nvPr>
            <p:ph type="dt" sz="half" idx="10"/>
          </p:nvPr>
        </p:nvSpPr>
        <p:spPr/>
        <p:txBody>
          <a:bodyPr/>
          <a:lstStyle/>
          <a:p>
            <a:pPr>
              <a:defRPr/>
            </a:pPr>
            <a:endParaRPr lang="es-ES"/>
          </a:p>
        </p:txBody>
      </p:sp>
      <p:sp>
        <p:nvSpPr>
          <p:cNvPr id="4" name="3 Marcador de pie de página"/>
          <p:cNvSpPr>
            <a:spLocks noGrp="1"/>
          </p:cNvSpPr>
          <p:nvPr>
            <p:ph type="ftr" sz="quarter" idx="11"/>
          </p:nvPr>
        </p:nvSpPr>
        <p:spPr/>
        <p:txBody>
          <a:bodyPr/>
          <a:lstStyle/>
          <a:p>
            <a:pPr>
              <a:defRPr/>
            </a:pPr>
            <a:endParaRPr lang="es-ES"/>
          </a:p>
        </p:txBody>
      </p:sp>
      <p:sp>
        <p:nvSpPr>
          <p:cNvPr id="5" name="4 Marcador de número de diapositiva"/>
          <p:cNvSpPr>
            <a:spLocks noGrp="1"/>
          </p:cNvSpPr>
          <p:nvPr>
            <p:ph type="sldNum" sz="quarter" idx="12"/>
          </p:nvPr>
        </p:nvSpPr>
        <p:spPr/>
        <p:txBody>
          <a:bodyPr/>
          <a:lstStyle/>
          <a:p>
            <a:pPr>
              <a:defRPr/>
            </a:pPr>
            <a:fld id="{AC1BD4FC-5277-4ADD-9D42-A1C2D7223A22}" type="slidenum">
              <a:rPr lang="es-ES" smtClean="0"/>
              <a:pPr>
                <a:defRPr/>
              </a:pPr>
              <a:t>‹Nº›</a:t>
            </a:fld>
            <a:endParaRPr lang="es-ES"/>
          </a:p>
        </p:txBody>
      </p:sp>
    </p:spTree>
  </p:cSld>
  <p:clrMapOvr>
    <a:masterClrMapping/>
  </p:clrMapOvr>
  <p:transition>
    <p:dissolv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pPr>
              <a:defRPr/>
            </a:pPr>
            <a:endParaRPr lang="es-ES"/>
          </a:p>
        </p:txBody>
      </p:sp>
      <p:sp>
        <p:nvSpPr>
          <p:cNvPr id="3" name="2 Marcador de pie de página"/>
          <p:cNvSpPr>
            <a:spLocks noGrp="1"/>
          </p:cNvSpPr>
          <p:nvPr>
            <p:ph type="ftr" sz="quarter" idx="11"/>
          </p:nvPr>
        </p:nvSpPr>
        <p:spPr/>
        <p:txBody>
          <a:bodyPr/>
          <a:lstStyle/>
          <a:p>
            <a:pPr>
              <a:defRPr/>
            </a:pPr>
            <a:endParaRPr lang="es-ES"/>
          </a:p>
        </p:txBody>
      </p:sp>
      <p:sp>
        <p:nvSpPr>
          <p:cNvPr id="4" name="3 Marcador de número de diapositiva"/>
          <p:cNvSpPr>
            <a:spLocks noGrp="1"/>
          </p:cNvSpPr>
          <p:nvPr>
            <p:ph type="sldNum" sz="quarter" idx="12"/>
          </p:nvPr>
        </p:nvSpPr>
        <p:spPr/>
        <p:txBody>
          <a:bodyPr/>
          <a:lstStyle/>
          <a:p>
            <a:pPr>
              <a:defRPr/>
            </a:pPr>
            <a:fld id="{46F71161-F3FC-4091-93DD-5F505E2D6AF6}" type="slidenum">
              <a:rPr lang="es-ES" smtClean="0"/>
              <a:pPr>
                <a:defRPr/>
              </a:pPr>
              <a:t>‹Nº›</a:t>
            </a:fld>
            <a:endParaRPr lang="es-ES"/>
          </a:p>
        </p:txBody>
      </p:sp>
    </p:spTree>
  </p:cSld>
  <p:clrMapOvr>
    <a:masterClrMapping/>
  </p:clrMapOvr>
  <p:transition>
    <p:dissolv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685800" y="273050"/>
            <a:ext cx="8229600" cy="1162050"/>
          </a:xfrm>
        </p:spPr>
        <p:txBody>
          <a:bodyPr anchor="ctr"/>
          <a:lstStyle>
            <a:lvl1pPr algn="l">
              <a:buNone/>
              <a:defRPr sz="3600" b="0"/>
            </a:lvl1pPr>
            <a:extLst/>
          </a:lstStyle>
          <a:p>
            <a:r>
              <a:rPr kumimoji="0" lang="es-ES"/>
              <a:t>Haga clic para modificar el estilo de título del patrón</a:t>
            </a:r>
            <a:endParaRPr kumimoji="0" lang="en-US"/>
          </a:p>
        </p:txBody>
      </p:sp>
      <p:sp>
        <p:nvSpPr>
          <p:cNvPr id="3" name="2 Marcador de texto"/>
          <p:cNvSpPr>
            <a:spLocks noGrp="1"/>
          </p:cNvSpPr>
          <p:nvPr>
            <p:ph type="body" idx="2"/>
          </p:nvPr>
        </p:nvSpPr>
        <p:spPr>
          <a:xfrm>
            <a:off x="685800" y="1435100"/>
            <a:ext cx="2514600" cy="4572000"/>
          </a:xfrm>
        </p:spPr>
        <p:txBody>
          <a:bodyPr/>
          <a:lstStyle>
            <a:lvl1pPr marL="54864" indent="0">
              <a:buNone/>
              <a:defRPr sz="1800"/>
            </a:lvl1pPr>
            <a:lvl2pPr>
              <a:buNone/>
              <a:defRPr sz="1200"/>
            </a:lvl2pPr>
            <a:lvl3pPr>
              <a:buNone/>
              <a:defRPr sz="1000"/>
            </a:lvl3pPr>
            <a:lvl4pPr>
              <a:buNone/>
              <a:defRPr sz="900"/>
            </a:lvl4pPr>
            <a:lvl5pPr>
              <a:buNone/>
              <a:defRPr sz="900"/>
            </a:lvl5pPr>
            <a:extLst/>
          </a:lstStyle>
          <a:p>
            <a:pPr lvl="0" eaLnBrk="1" latinLnBrk="0" hangingPunct="1"/>
            <a:r>
              <a:rPr kumimoji="0" lang="es-ES"/>
              <a:t>Haga clic para modificar el estilo de texto del patrón</a:t>
            </a:r>
          </a:p>
        </p:txBody>
      </p:sp>
      <p:sp>
        <p:nvSpPr>
          <p:cNvPr id="4" name="3 Marcador de contenido"/>
          <p:cNvSpPr>
            <a:spLocks noGrp="1"/>
          </p:cNvSpPr>
          <p:nvPr>
            <p:ph sz="half" idx="1"/>
          </p:nvPr>
        </p:nvSpPr>
        <p:spPr>
          <a:xfrm>
            <a:off x="3429000" y="1435100"/>
            <a:ext cx="5486400"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5" name="4 Marcador de fecha"/>
          <p:cNvSpPr>
            <a:spLocks noGrp="1"/>
          </p:cNvSpPr>
          <p:nvPr>
            <p:ph type="dt" sz="half" idx="10"/>
          </p:nvPr>
        </p:nvSpPr>
        <p:spPr/>
        <p:txBody>
          <a:bodyPr/>
          <a:lstStyle/>
          <a:p>
            <a:pPr>
              <a:defRPr/>
            </a:pPr>
            <a:endParaRPr lang="es-ES"/>
          </a:p>
        </p:txBody>
      </p:sp>
      <p:sp>
        <p:nvSpPr>
          <p:cNvPr id="6" name="5 Marcador de pie de página"/>
          <p:cNvSpPr>
            <a:spLocks noGrp="1"/>
          </p:cNvSpPr>
          <p:nvPr>
            <p:ph type="ftr" sz="quarter" idx="11"/>
          </p:nvPr>
        </p:nvSpPr>
        <p:spPr/>
        <p:txBody>
          <a:bodyPr/>
          <a:lstStyle/>
          <a:p>
            <a:pPr>
              <a:defRPr/>
            </a:pPr>
            <a:endParaRPr lang="es-ES"/>
          </a:p>
        </p:txBody>
      </p:sp>
      <p:sp>
        <p:nvSpPr>
          <p:cNvPr id="7" name="6 Marcador de número de diapositiva"/>
          <p:cNvSpPr>
            <a:spLocks noGrp="1"/>
          </p:cNvSpPr>
          <p:nvPr>
            <p:ph type="sldNum" sz="quarter" idx="12"/>
          </p:nvPr>
        </p:nvSpPr>
        <p:spPr/>
        <p:txBody>
          <a:bodyPr/>
          <a:lstStyle/>
          <a:p>
            <a:pPr>
              <a:defRPr/>
            </a:pPr>
            <a:fld id="{C626AA1D-9CAB-4CF0-9896-F2F00B62D332}" type="slidenum">
              <a:rPr lang="es-ES" smtClean="0"/>
              <a:pPr>
                <a:defRPr/>
              </a:pPr>
              <a:t>‹Nº›</a:t>
            </a:fld>
            <a:endParaRPr lang="es-ES"/>
          </a:p>
        </p:txBody>
      </p:sp>
    </p:spTree>
  </p:cSld>
  <p:clrMapOvr>
    <a:masterClrMapping/>
  </p:clrMapOvr>
  <p:transition>
    <p:dissolv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8" name="7 Rectángulo"/>
          <p:cNvSpPr/>
          <p:nvPr/>
        </p:nvSpPr>
        <p:spPr>
          <a:xfrm>
            <a:off x="368032" y="0"/>
            <a:ext cx="8778240" cy="1878037"/>
          </a:xfrm>
          <a:prstGeom prst="rect">
            <a:avLst/>
          </a:prstGeom>
          <a:solidFill>
            <a:srgbClr val="000000">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cxnSp>
        <p:nvCxnSpPr>
          <p:cNvPr id="9" name="8 Conector recto"/>
          <p:cNvCxnSpPr/>
          <p:nvPr/>
        </p:nvCxnSpPr>
        <p:spPr>
          <a:xfrm flipV="1">
            <a:off x="363195" y="1885028"/>
            <a:ext cx="8782622" cy="0"/>
          </a:xfrm>
          <a:prstGeom prst="line">
            <a:avLst/>
          </a:prstGeom>
          <a:noFill/>
          <a:ln w="19050" cap="flat" cmpd="sng" algn="ctr">
            <a:solidFill>
              <a:srgbClr val="FFFFFF">
                <a:alpha val="100000"/>
              </a:srgbClr>
            </a:solidFill>
            <a:prstDash val="solid"/>
            <a:miter lim="800000"/>
          </a:ln>
          <a:effectLst/>
        </p:spPr>
        <p:style>
          <a:lnRef idx="2">
            <a:schemeClr val="accent1"/>
          </a:lnRef>
          <a:fillRef idx="0">
            <a:schemeClr val="accent1"/>
          </a:fillRef>
          <a:effectRef idx="1">
            <a:schemeClr val="accent1"/>
          </a:effectRef>
          <a:fontRef idx="minor">
            <a:schemeClr val="tx1"/>
          </a:fontRef>
        </p:style>
      </p:cxnSp>
      <p:grpSp>
        <p:nvGrpSpPr>
          <p:cNvPr id="10" name="9 Grupo"/>
          <p:cNvGrpSpPr/>
          <p:nvPr/>
        </p:nvGrpSpPr>
        <p:grpSpPr>
          <a:xfrm rot="5400000">
            <a:off x="8514581" y="1219200"/>
            <a:ext cx="132763" cy="128466"/>
            <a:chOff x="6668087" y="1297746"/>
            <a:chExt cx="161840" cy="156602"/>
          </a:xfrm>
        </p:grpSpPr>
        <p:cxnSp>
          <p:nvCxnSpPr>
            <p:cNvPr id="15" name="14 Conector recto"/>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6" name="15 Conector recto"/>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7" name="16 Conector recto"/>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2" name="1 Título"/>
          <p:cNvSpPr>
            <a:spLocks noGrp="1"/>
          </p:cNvSpPr>
          <p:nvPr>
            <p:ph type="title"/>
          </p:nvPr>
        </p:nvSpPr>
        <p:spPr bwMode="grayWhite">
          <a:xfrm>
            <a:off x="914400" y="441251"/>
            <a:ext cx="6858000" cy="701749"/>
          </a:xfrm>
        </p:spPr>
        <p:txBody>
          <a:bodyPr anchor="b"/>
          <a:lstStyle>
            <a:lvl1pPr algn="l">
              <a:buNone/>
              <a:defRPr sz="2100" b="0"/>
            </a:lvl1pPr>
            <a:extLst/>
          </a:lstStyle>
          <a:p>
            <a:r>
              <a:rPr kumimoji="0" lang="es-ES"/>
              <a:t>Haga clic para modificar el estilo de título del patrón</a:t>
            </a:r>
            <a:endParaRPr kumimoji="0" lang="en-US"/>
          </a:p>
        </p:txBody>
      </p:sp>
      <p:sp>
        <p:nvSpPr>
          <p:cNvPr id="3" name="2 Marcador de posición de imagen"/>
          <p:cNvSpPr>
            <a:spLocks noGrp="1"/>
          </p:cNvSpPr>
          <p:nvPr>
            <p:ph type="pic" idx="1"/>
          </p:nvPr>
        </p:nvSpPr>
        <p:spPr>
          <a:xfrm>
            <a:off x="368032" y="1893781"/>
            <a:ext cx="8778240" cy="4960144"/>
          </a:xfrm>
          <a:solidFill>
            <a:schemeClr val="bg2"/>
          </a:solidFill>
        </p:spPr>
        <p:txBody>
          <a:bodyPr/>
          <a:lstStyle>
            <a:lvl1pPr marL="0" indent="0">
              <a:buNone/>
              <a:defRPr sz="3200"/>
            </a:lvl1pPr>
            <a:extLst/>
          </a:lstStyle>
          <a:p>
            <a:r>
              <a:rPr kumimoji="0" lang="es-ES"/>
              <a:t>Haga clic en el icono para agregar una imagen</a:t>
            </a:r>
            <a:endParaRPr kumimoji="0" lang="en-US"/>
          </a:p>
        </p:txBody>
      </p:sp>
      <p:sp>
        <p:nvSpPr>
          <p:cNvPr id="4" name="3 Marcador de texto"/>
          <p:cNvSpPr>
            <a:spLocks noGrp="1"/>
          </p:cNvSpPr>
          <p:nvPr>
            <p:ph type="body" sz="half" idx="2"/>
          </p:nvPr>
        </p:nvSpPr>
        <p:spPr bwMode="grayWhite">
          <a:xfrm>
            <a:off x="914400" y="1150144"/>
            <a:ext cx="6858000" cy="685800"/>
          </a:xfrm>
        </p:spPr>
        <p:txBody>
          <a:bodyPr/>
          <a:lstStyle>
            <a:lvl1pPr marL="27432" indent="0">
              <a:spcBef>
                <a:spcPts val="0"/>
              </a:spcBef>
              <a:buNone/>
              <a:defRPr sz="1400">
                <a:solidFill>
                  <a:srgbClr val="FFFFFF"/>
                </a:solidFill>
              </a:defRPr>
            </a:lvl1pPr>
            <a:lvl2pPr>
              <a:defRPr sz="1200"/>
            </a:lvl2pPr>
            <a:lvl3pPr>
              <a:defRPr sz="1000"/>
            </a:lvl3pPr>
            <a:lvl4pPr>
              <a:defRPr sz="900"/>
            </a:lvl4pPr>
            <a:lvl5pPr>
              <a:defRPr sz="900"/>
            </a:lvl5pPr>
            <a:extLst/>
          </a:lstStyle>
          <a:p>
            <a:pPr lvl="0" eaLnBrk="1" latinLnBrk="0" hangingPunct="1"/>
            <a:r>
              <a:rPr kumimoji="0" lang="es-ES"/>
              <a:t>Haga clic para modificar el estilo de texto del patrón</a:t>
            </a:r>
          </a:p>
        </p:txBody>
      </p:sp>
      <p:grpSp>
        <p:nvGrpSpPr>
          <p:cNvPr id="14" name="13 Grupo"/>
          <p:cNvGrpSpPr/>
          <p:nvPr/>
        </p:nvGrpSpPr>
        <p:grpSpPr>
          <a:xfrm rot="5400000">
            <a:off x="8666981" y="1371600"/>
            <a:ext cx="132763" cy="128466"/>
            <a:chOff x="6668087" y="1297746"/>
            <a:chExt cx="161840" cy="156602"/>
          </a:xfrm>
        </p:grpSpPr>
        <p:cxnSp>
          <p:nvCxnSpPr>
            <p:cNvPr id="11" name="10 Conector recto"/>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2" name="11 Conector recto"/>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3" name="12 Conector recto"/>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grpSp>
        <p:nvGrpSpPr>
          <p:cNvPr id="18" name="17 Grupo"/>
          <p:cNvGrpSpPr/>
          <p:nvPr/>
        </p:nvGrpSpPr>
        <p:grpSpPr>
          <a:xfrm rot="5400000">
            <a:off x="8320088" y="1474763"/>
            <a:ext cx="132763" cy="128466"/>
            <a:chOff x="6668087" y="1297746"/>
            <a:chExt cx="161840" cy="156602"/>
          </a:xfrm>
        </p:grpSpPr>
        <p:cxnSp>
          <p:nvCxnSpPr>
            <p:cNvPr id="19" name="18 Conector recto"/>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0" name="19 Conector recto"/>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1" name="20 Conector recto"/>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5" name="4 Marcador de fecha"/>
          <p:cNvSpPr>
            <a:spLocks noGrp="1"/>
          </p:cNvSpPr>
          <p:nvPr>
            <p:ph type="dt" sz="half" idx="10"/>
          </p:nvPr>
        </p:nvSpPr>
        <p:spPr>
          <a:xfrm>
            <a:off x="6477000" y="55499"/>
            <a:ext cx="2133600" cy="365125"/>
          </a:xfrm>
        </p:spPr>
        <p:txBody>
          <a:bodyPr/>
          <a:lstStyle/>
          <a:p>
            <a:pPr>
              <a:defRPr/>
            </a:pPr>
            <a:endParaRPr lang="es-ES"/>
          </a:p>
        </p:txBody>
      </p:sp>
      <p:sp>
        <p:nvSpPr>
          <p:cNvPr id="6" name="5 Marcador de pie de página"/>
          <p:cNvSpPr>
            <a:spLocks noGrp="1"/>
          </p:cNvSpPr>
          <p:nvPr>
            <p:ph type="ftr" sz="quarter" idx="11"/>
          </p:nvPr>
        </p:nvSpPr>
        <p:spPr>
          <a:xfrm>
            <a:off x="914400" y="55499"/>
            <a:ext cx="5562600" cy="365125"/>
          </a:xfrm>
        </p:spPr>
        <p:txBody>
          <a:bodyPr/>
          <a:lstStyle/>
          <a:p>
            <a:pPr>
              <a:defRPr/>
            </a:pPr>
            <a:endParaRPr lang="es-ES"/>
          </a:p>
        </p:txBody>
      </p:sp>
      <p:sp>
        <p:nvSpPr>
          <p:cNvPr id="7" name="6 Marcador de número de diapositiva"/>
          <p:cNvSpPr>
            <a:spLocks noGrp="1"/>
          </p:cNvSpPr>
          <p:nvPr>
            <p:ph type="sldNum" sz="quarter" idx="12"/>
          </p:nvPr>
        </p:nvSpPr>
        <p:spPr>
          <a:xfrm>
            <a:off x="8610600" y="55499"/>
            <a:ext cx="457200" cy="365125"/>
          </a:xfrm>
        </p:spPr>
        <p:txBody>
          <a:bodyPr/>
          <a:lstStyle/>
          <a:p>
            <a:pPr>
              <a:defRPr/>
            </a:pPr>
            <a:fld id="{F5D1EAC1-29A1-4297-BB6E-B463F731494E}" type="slidenum">
              <a:rPr lang="es-ES" smtClean="0"/>
              <a:pPr>
                <a:defRPr/>
              </a:pPr>
              <a:t>‹Nº›</a:t>
            </a:fld>
            <a:endParaRPr lang="es-ES"/>
          </a:p>
        </p:txBody>
      </p:sp>
    </p:spTree>
  </p:cSld>
  <p:clrMapOvr>
    <a:masterClrMapping/>
  </p:clrMapOvr>
  <p:transition>
    <p:dissolv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a:defRPr/>
            </a:pPr>
            <a:endParaRPr lang="es-ES"/>
          </a:p>
        </p:txBody>
      </p:sp>
      <p:sp>
        <p:nvSpPr>
          <p:cNvPr id="5" name="4 Marcador de pie de página"/>
          <p:cNvSpPr>
            <a:spLocks noGrp="1"/>
          </p:cNvSpPr>
          <p:nvPr>
            <p:ph type="ftr" sz="quarter" idx="11"/>
          </p:nvPr>
        </p:nvSpPr>
        <p:spPr/>
        <p:txBody>
          <a:bodyPr/>
          <a:lstStyle/>
          <a:p>
            <a:pPr>
              <a:defRPr/>
            </a:pPr>
            <a:endParaRPr lang="es-ES"/>
          </a:p>
        </p:txBody>
      </p:sp>
      <p:sp>
        <p:nvSpPr>
          <p:cNvPr id="6" name="5 Marcador de número de diapositiva"/>
          <p:cNvSpPr>
            <a:spLocks noGrp="1"/>
          </p:cNvSpPr>
          <p:nvPr>
            <p:ph type="sldNum" sz="quarter" idx="12"/>
          </p:nvPr>
        </p:nvSpPr>
        <p:spPr/>
        <p:txBody>
          <a:bodyPr/>
          <a:lstStyle/>
          <a:p>
            <a:pPr>
              <a:defRPr/>
            </a:pPr>
            <a:fld id="{3C3A1352-AD12-4CB3-AA4B-55113474E19F}" type="slidenum">
              <a:rPr lang="es-ES" smtClean="0"/>
              <a:pPr>
                <a:defRPr/>
              </a:pPr>
              <a:t>‹Nº›</a:t>
            </a:fld>
            <a:endParaRPr lang="es-ES"/>
          </a:p>
        </p:txBody>
      </p:sp>
    </p:spTree>
  </p:cSld>
  <p:clrMapOvr>
    <a:masterClrMapping/>
  </p:clrMapOvr>
  <p:transition>
    <p:dissolv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9"/>
            <a:ext cx="1981200" cy="5851525"/>
          </a:xfrm>
        </p:spPr>
        <p:txBody>
          <a:bodyPr vert="eaVert" anchor="ctr"/>
          <a:lstStyle/>
          <a:p>
            <a:r>
              <a:rPr kumimoji="0" lang="es-ES"/>
              <a:t>Haga clic para modificar el estilo de título del patrón</a:t>
            </a:r>
            <a:endParaRPr kumimoji="0" lang="en-US"/>
          </a:p>
        </p:txBody>
      </p:sp>
      <p:sp>
        <p:nvSpPr>
          <p:cNvPr id="3" name="2 Marcador de texto vertical"/>
          <p:cNvSpPr>
            <a:spLocks noGrp="1"/>
          </p:cNvSpPr>
          <p:nvPr>
            <p:ph type="body" orient="vert" idx="1"/>
          </p:nvPr>
        </p:nvSpPr>
        <p:spPr>
          <a:xfrm>
            <a:off x="609600" y="274639"/>
            <a:ext cx="5867400" cy="5851525"/>
          </a:xfrm>
        </p:spPr>
        <p:txBody>
          <a:bodyPr vert="eaVert"/>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kumimoji="0" lang="en-US"/>
          </a:p>
        </p:txBody>
      </p:sp>
      <p:sp>
        <p:nvSpPr>
          <p:cNvPr id="4" name="3 Marcador de fecha"/>
          <p:cNvSpPr>
            <a:spLocks noGrp="1"/>
          </p:cNvSpPr>
          <p:nvPr>
            <p:ph type="dt" sz="half" idx="10"/>
          </p:nvPr>
        </p:nvSpPr>
        <p:spPr/>
        <p:txBody>
          <a:bodyPr/>
          <a:lstStyle/>
          <a:p>
            <a:pPr>
              <a:defRPr/>
            </a:pPr>
            <a:endParaRPr lang="es-ES"/>
          </a:p>
        </p:txBody>
      </p:sp>
      <p:sp>
        <p:nvSpPr>
          <p:cNvPr id="5" name="4 Marcador de pie de página"/>
          <p:cNvSpPr>
            <a:spLocks noGrp="1"/>
          </p:cNvSpPr>
          <p:nvPr>
            <p:ph type="ftr" sz="quarter" idx="11"/>
          </p:nvPr>
        </p:nvSpPr>
        <p:spPr/>
        <p:txBody>
          <a:bodyPr/>
          <a:lstStyle/>
          <a:p>
            <a:pPr>
              <a:defRPr/>
            </a:pPr>
            <a:endParaRPr lang="es-ES"/>
          </a:p>
        </p:txBody>
      </p:sp>
      <p:sp>
        <p:nvSpPr>
          <p:cNvPr id="6" name="5 Marcador de número de diapositiva"/>
          <p:cNvSpPr>
            <a:spLocks noGrp="1"/>
          </p:cNvSpPr>
          <p:nvPr>
            <p:ph type="sldNum" sz="quarter" idx="12"/>
          </p:nvPr>
        </p:nvSpPr>
        <p:spPr/>
        <p:txBody>
          <a:bodyPr/>
          <a:lstStyle/>
          <a:p>
            <a:pPr>
              <a:defRPr/>
            </a:pPr>
            <a:fld id="{1CA4A425-62F0-43A7-A1C7-4BC12BB3B6FE}" type="slidenum">
              <a:rPr lang="es-ES" smtClean="0"/>
              <a:pPr>
                <a:defRPr/>
              </a:pPr>
              <a:t>‹Nº›</a:t>
            </a:fld>
            <a:endParaRPr lang="es-ES"/>
          </a:p>
        </p:txBody>
      </p:sp>
    </p:spTree>
  </p:cSld>
  <p:clrMapOvr>
    <a:masterClrMapping/>
  </p:clrMapOvr>
  <p:transition>
    <p:dissolv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6 Rectángulo"/>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7 Rectángulo"/>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8 Rectángulo"/>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9 Rectángulo"/>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10 Rectángulo"/>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11 Rectángulo"/>
          <p:cNvSpPr/>
          <p:nvPr/>
        </p:nvSpPr>
        <p:spPr>
          <a:xfrm>
            <a:off x="309558" y="680477"/>
            <a:ext cx="45720"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5" name="14 Rectángulo"/>
          <p:cNvSpPr/>
          <p:nvPr/>
        </p:nvSpPr>
        <p:spPr>
          <a:xfrm>
            <a:off x="269073" y="680477"/>
            <a:ext cx="27432"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6" name="15 Rectángulo"/>
          <p:cNvSpPr/>
          <p:nvPr/>
        </p:nvSpPr>
        <p:spPr>
          <a:xfrm>
            <a:off x="250020"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7" name="16 Rectángulo"/>
          <p:cNvSpPr/>
          <p:nvPr/>
        </p:nvSpPr>
        <p:spPr>
          <a:xfrm>
            <a:off x="221768"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21 Marcador de título"/>
          <p:cNvSpPr>
            <a:spLocks noGrp="1"/>
          </p:cNvSpPr>
          <p:nvPr>
            <p:ph type="title"/>
          </p:nvPr>
        </p:nvSpPr>
        <p:spPr>
          <a:xfrm>
            <a:off x="914400" y="512064"/>
            <a:ext cx="7772400" cy="914400"/>
          </a:xfrm>
          <a:prstGeom prst="rect">
            <a:avLst/>
          </a:prstGeom>
        </p:spPr>
        <p:txBody>
          <a:bodyPr vert="horz" anchor="t">
            <a:noAutofit/>
          </a:bodyPr>
          <a:lstStyle/>
          <a:p>
            <a:r>
              <a:rPr kumimoji="0" lang="es-ES"/>
              <a:t>Haga clic para modificar el estilo de título del patrón</a:t>
            </a:r>
            <a:endParaRPr kumimoji="0" lang="en-US"/>
          </a:p>
        </p:txBody>
      </p:sp>
      <p:sp>
        <p:nvSpPr>
          <p:cNvPr id="13" name="12 Marcador de texto"/>
          <p:cNvSpPr>
            <a:spLocks noGrp="1"/>
          </p:cNvSpPr>
          <p:nvPr>
            <p:ph type="body" idx="1"/>
          </p:nvPr>
        </p:nvSpPr>
        <p:spPr>
          <a:xfrm>
            <a:off x="914400" y="1783560"/>
            <a:ext cx="7772400" cy="4572000"/>
          </a:xfrm>
          <a:prstGeom prst="rect">
            <a:avLst/>
          </a:prstGeom>
        </p:spPr>
        <p:txBody>
          <a:bodyPr vert="horz">
            <a:normAutofit/>
          </a:bodyPr>
          <a:lstStyle/>
          <a:p>
            <a:pPr lvl="0" eaLnBrk="1" latinLnBrk="0" hangingPunct="1"/>
            <a:r>
              <a:rPr kumimoji="0" lang="es-ES"/>
              <a:t>Haga clic para modificar el estilo de texto del patrón</a:t>
            </a:r>
          </a:p>
          <a:p>
            <a:pPr lvl="1" eaLnBrk="1" latinLnBrk="0" hangingPunct="1"/>
            <a:r>
              <a:rPr kumimoji="0" lang="es-ES"/>
              <a:t>Segundo nivel</a:t>
            </a:r>
          </a:p>
          <a:p>
            <a:pPr lvl="2" eaLnBrk="1" latinLnBrk="0" hangingPunct="1"/>
            <a:r>
              <a:rPr kumimoji="0" lang="es-ES"/>
              <a:t>Tercer nivel</a:t>
            </a:r>
          </a:p>
          <a:p>
            <a:pPr lvl="3" eaLnBrk="1" latinLnBrk="0" hangingPunct="1"/>
            <a:r>
              <a:rPr kumimoji="0" lang="es-ES"/>
              <a:t>Cuarto nivel</a:t>
            </a:r>
          </a:p>
          <a:p>
            <a:pPr lvl="4" eaLnBrk="1" latinLnBrk="0" hangingPunct="1"/>
            <a:r>
              <a:rPr kumimoji="0" lang="es-ES"/>
              <a:t>Quinto nivel</a:t>
            </a:r>
            <a:endParaRPr kumimoji="0" lang="en-US"/>
          </a:p>
        </p:txBody>
      </p:sp>
      <p:sp>
        <p:nvSpPr>
          <p:cNvPr id="14" name="13 Marcador de fecha"/>
          <p:cNvSpPr>
            <a:spLocks noGrp="1"/>
          </p:cNvSpPr>
          <p:nvPr>
            <p:ph type="dt" sz="half" idx="2"/>
          </p:nvPr>
        </p:nvSpPr>
        <p:spPr>
          <a:xfrm>
            <a:off x="6477000" y="6416675"/>
            <a:ext cx="2133600" cy="365125"/>
          </a:xfrm>
          <a:prstGeom prst="rect">
            <a:avLst/>
          </a:prstGeom>
        </p:spPr>
        <p:txBody>
          <a:bodyPr vert="horz" anchor="b"/>
          <a:lstStyle>
            <a:lvl1pPr algn="l" eaLnBrk="1" latinLnBrk="0" hangingPunct="1">
              <a:defRPr kumimoji="0" sz="1100">
                <a:solidFill>
                  <a:schemeClr val="tx2"/>
                </a:solidFill>
              </a:defRPr>
            </a:lvl1pPr>
            <a:extLst/>
          </a:lstStyle>
          <a:p>
            <a:pPr>
              <a:defRPr/>
            </a:pPr>
            <a:endParaRPr lang="es-ES"/>
          </a:p>
        </p:txBody>
      </p:sp>
      <p:sp>
        <p:nvSpPr>
          <p:cNvPr id="3" name="2 Marcador de pie de página"/>
          <p:cNvSpPr>
            <a:spLocks noGrp="1"/>
          </p:cNvSpPr>
          <p:nvPr>
            <p:ph type="ftr" sz="quarter" idx="3"/>
          </p:nvPr>
        </p:nvSpPr>
        <p:spPr>
          <a:xfrm>
            <a:off x="914400" y="6416675"/>
            <a:ext cx="5562600" cy="365125"/>
          </a:xfrm>
          <a:prstGeom prst="rect">
            <a:avLst/>
          </a:prstGeom>
        </p:spPr>
        <p:txBody>
          <a:bodyPr vert="horz" anchor="b"/>
          <a:lstStyle>
            <a:lvl1pPr algn="r" eaLnBrk="1" latinLnBrk="0" hangingPunct="1">
              <a:defRPr kumimoji="0" sz="1100">
                <a:solidFill>
                  <a:schemeClr val="tx2"/>
                </a:solidFill>
              </a:defRPr>
            </a:lvl1pPr>
            <a:extLst/>
          </a:lstStyle>
          <a:p>
            <a:pPr>
              <a:defRPr/>
            </a:pPr>
            <a:endParaRPr lang="es-ES"/>
          </a:p>
        </p:txBody>
      </p:sp>
      <p:sp>
        <p:nvSpPr>
          <p:cNvPr id="23" name="22 Marcador de número de diapositiva"/>
          <p:cNvSpPr>
            <a:spLocks noGrp="1"/>
          </p:cNvSpPr>
          <p:nvPr>
            <p:ph type="sldNum" sz="quarter" idx="4"/>
          </p:nvPr>
        </p:nvSpPr>
        <p:spPr>
          <a:xfrm>
            <a:off x="8610600" y="6416675"/>
            <a:ext cx="457200" cy="365125"/>
          </a:xfrm>
          <a:prstGeom prst="rect">
            <a:avLst/>
          </a:prstGeom>
        </p:spPr>
        <p:txBody>
          <a:bodyPr vert="horz" anchor="b"/>
          <a:lstStyle>
            <a:lvl1pPr algn="l" eaLnBrk="1" latinLnBrk="0" hangingPunct="1">
              <a:defRPr kumimoji="0" sz="1200">
                <a:solidFill>
                  <a:schemeClr val="tx2"/>
                </a:solidFill>
              </a:defRPr>
            </a:lvl1pPr>
            <a:extLst/>
          </a:lstStyle>
          <a:p>
            <a:pPr>
              <a:defRPr/>
            </a:pPr>
            <a:fld id="{24BBFBA2-17BA-4B60-8C1F-B5B4DBBFA4FE}" type="slidenum">
              <a:rPr lang="es-ES" smtClean="0"/>
              <a:pPr>
                <a:defRPr/>
              </a:pPr>
              <a:t>‹Nº›</a:t>
            </a:fld>
            <a:endParaRPr lang="es-ES"/>
          </a:p>
        </p:txBody>
      </p:sp>
    </p:spTree>
  </p:cSld>
  <p:clrMap bg1="dk1" tx1="lt1" bg2="dk2" tx2="lt2" accent1="accent1" accent2="accent2" accent3="accent3" accent4="accent4" accent5="accent5" accent6="accent6" hlink="hlink" folHlink="folHlink"/>
  <p:sldLayoutIdLst>
    <p:sldLayoutId id="2147483756" r:id="rId1"/>
    <p:sldLayoutId id="2147483757" r:id="rId2"/>
    <p:sldLayoutId id="2147483758" r:id="rId3"/>
    <p:sldLayoutId id="2147483759" r:id="rId4"/>
    <p:sldLayoutId id="2147483760" r:id="rId5"/>
    <p:sldLayoutId id="2147483761" r:id="rId6"/>
    <p:sldLayoutId id="2147483762" r:id="rId7"/>
    <p:sldLayoutId id="2147483763" r:id="rId8"/>
    <p:sldLayoutId id="2147483764" r:id="rId9"/>
    <p:sldLayoutId id="2147483765" r:id="rId10"/>
    <p:sldLayoutId id="2147483766" r:id="rId11"/>
  </p:sldLayoutIdLst>
  <p:transition>
    <p:dissolve/>
  </p:transition>
  <p:txStyles>
    <p:titleStyle>
      <a:lvl1pPr algn="l" rtl="0" eaLnBrk="1" latinLnBrk="0" hangingPunct="1">
        <a:spcBef>
          <a:spcPct val="0"/>
        </a:spcBef>
        <a:buNone/>
        <a:defRPr kumimoji="0" sz="4000" kern="1200" spc="-100" baseline="0">
          <a:solidFill>
            <a:schemeClr val="tx2">
              <a:satMod val="200000"/>
            </a:schemeClr>
          </a:solidFill>
          <a:latin typeface="+mj-lt"/>
          <a:ea typeface="+mj-ea"/>
          <a:cs typeface="+mj-cs"/>
        </a:defRPr>
      </a:lvl1pPr>
      <a:extLst/>
    </p:titleStyle>
    <p:bodyStyle>
      <a:lvl1pPr marL="411480" indent="-342900" algn="l" rtl="0" eaLnBrk="1" latinLnBrk="0" hangingPunct="1">
        <a:spcBef>
          <a:spcPts val="700"/>
        </a:spcBef>
        <a:buClr>
          <a:schemeClr val="tx2"/>
        </a:buClr>
        <a:buSzPct val="95000"/>
        <a:buFont typeface="Wingdings"/>
        <a:buChar char=""/>
        <a:defRPr kumimoji="0" sz="3000" kern="1200">
          <a:solidFill>
            <a:schemeClr val="tx1"/>
          </a:solidFill>
          <a:latin typeface="+mn-lt"/>
          <a:ea typeface="+mn-ea"/>
          <a:cs typeface="+mn-cs"/>
        </a:defRPr>
      </a:lvl1pPr>
      <a:lvl2pPr marL="740664" indent="-285750" algn="l" rtl="0" eaLnBrk="1" latinLnBrk="0" hangingPunct="1">
        <a:spcBef>
          <a:spcPct val="20000"/>
        </a:spcBef>
        <a:buClr>
          <a:schemeClr val="accent2"/>
        </a:buClr>
        <a:buSzPct val="90000"/>
        <a:buFont typeface="Wingdings"/>
        <a:buChar char=""/>
        <a:defRPr kumimoji="0" sz="2600" kern="1200">
          <a:solidFill>
            <a:schemeClr val="tx1"/>
          </a:solidFill>
          <a:latin typeface="+mn-lt"/>
          <a:ea typeface="+mn-ea"/>
          <a:cs typeface="+mn-cs"/>
        </a:defRPr>
      </a:lvl2pPr>
      <a:lvl3pPr marL="996696" indent="-228600" algn="l" rtl="0" eaLnBrk="1" latinLnBrk="0" hangingPunct="1">
        <a:spcBef>
          <a:spcPct val="20000"/>
        </a:spcBef>
        <a:buClr>
          <a:schemeClr val="accent2"/>
        </a:buClr>
        <a:buFont typeface="Wingdings 2"/>
        <a:buChar char=""/>
        <a:defRPr kumimoji="0" sz="2400" kern="1200">
          <a:solidFill>
            <a:schemeClr val="tx1"/>
          </a:solidFill>
          <a:latin typeface="+mn-lt"/>
          <a:ea typeface="+mn-ea"/>
          <a:cs typeface="+mn-cs"/>
        </a:defRPr>
      </a:lvl3pPr>
      <a:lvl4pPr marL="1261872" indent="-228600" algn="l" rtl="0" eaLnBrk="1" latinLnBrk="0" hangingPunct="1">
        <a:spcBef>
          <a:spcPct val="20000"/>
        </a:spcBef>
        <a:buClr>
          <a:schemeClr val="accent3"/>
        </a:buClr>
        <a:buFont typeface="Wingdings 3"/>
        <a:buChar char=""/>
        <a:defRPr kumimoji="0" sz="2200" kern="1200">
          <a:solidFill>
            <a:schemeClr val="tx1"/>
          </a:solidFill>
          <a:latin typeface="+mn-lt"/>
          <a:ea typeface="+mn-ea"/>
          <a:cs typeface="+mn-cs"/>
        </a:defRPr>
      </a:lvl4pPr>
      <a:lvl5pPr marL="1481328" indent="-210312" algn="l" rtl="0" eaLnBrk="1" latinLnBrk="0" hangingPunct="1">
        <a:spcBef>
          <a:spcPct val="20000"/>
        </a:spcBef>
        <a:buClr>
          <a:schemeClr val="accent3"/>
        </a:buClr>
        <a:buFont typeface="Wingdings 2"/>
        <a:buChar char=""/>
        <a:defRPr kumimoji="0" sz="2000" kern="120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wmf"/><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2.gif"/><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image" Target="../media/image23.em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5.em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8.gif"/><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hyperlink" Target="http://upload.wikimedia.org/wikipedia/commons/9/9e/Notacion_Caso_de_Uso.svg" TargetMode="Externa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34.emf"/><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ChangeArrowheads="1"/>
          </p:cNvSpPr>
          <p:nvPr/>
        </p:nvSpPr>
        <p:spPr bwMode="auto">
          <a:xfrm>
            <a:off x="1043608" y="260648"/>
            <a:ext cx="7308850" cy="523220"/>
          </a:xfrm>
          <a:prstGeom prst="rect">
            <a:avLst/>
          </a:prstGeom>
          <a:noFill/>
          <a:ln w="9525">
            <a:noFill/>
            <a:miter lim="800000"/>
            <a:headEnd/>
            <a:tailEnd/>
          </a:ln>
        </p:spPr>
        <p:txBody>
          <a:bodyPr anchor="ctr">
            <a:spAutoFit/>
          </a:bodyPr>
          <a:lstStyle/>
          <a:p>
            <a:pPr algn="ctr"/>
            <a:r>
              <a:rPr lang="es-ES" sz="2800" b="1" i="1" u="sng"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DISEÑO DEL SISTEMA</a:t>
            </a:r>
          </a:p>
        </p:txBody>
      </p:sp>
      <p:sp>
        <p:nvSpPr>
          <p:cNvPr id="12291" name="Text Box 3"/>
          <p:cNvSpPr txBox="1">
            <a:spLocks noChangeArrowheads="1"/>
          </p:cNvSpPr>
          <p:nvPr/>
        </p:nvSpPr>
        <p:spPr bwMode="auto">
          <a:xfrm>
            <a:off x="-252536" y="980728"/>
            <a:ext cx="5831953" cy="5632311"/>
          </a:xfrm>
          <a:prstGeom prst="rect">
            <a:avLst/>
          </a:prstGeom>
          <a:noFill/>
          <a:ln w="9525">
            <a:noFill/>
            <a:miter lim="800000"/>
            <a:headEnd/>
            <a:tailEnd/>
          </a:ln>
        </p:spPr>
        <p:txBody>
          <a:bodyPr wrap="square">
            <a:spAutoFit/>
          </a:bodyPr>
          <a:lstStyle/>
          <a:p>
            <a:pPr marL="785813" indent="-157163" algn="just"/>
            <a:r>
              <a:rPr lang="es-ES" sz="2400" b="1" dirty="0"/>
              <a:t>	El diseño del sistema produce los detalles que establece la forma en que el sistema cumplirá con los requerimientos identificados durante la fase de análisis.</a:t>
            </a:r>
          </a:p>
          <a:p>
            <a:pPr marL="785813" indent="-157163" algn="just"/>
            <a:r>
              <a:rPr lang="es-ES" sz="2400" b="1" dirty="0"/>
              <a:t>	Los analistas de sistemas comienzan el proceso de diseño identificado los reportes y de mas salidas que deben producir el sistema.</a:t>
            </a:r>
          </a:p>
          <a:p>
            <a:pPr marL="785813" indent="-157163" algn="just"/>
            <a:r>
              <a:rPr lang="es-ES" sz="2400" b="1" dirty="0"/>
              <a:t> 	Este diseño también nos indica  los datos de entrada aquellos que serán calculados y los que deben ser almacenados.</a:t>
            </a:r>
          </a:p>
        </p:txBody>
      </p:sp>
      <p:pic>
        <p:nvPicPr>
          <p:cNvPr id="46082" name="Picture 2" descr="http://www.settingconsultoria.cat/web/images/stories/articles/productes/ccm_1_disseny_sistema.jpg"/>
          <p:cNvPicPr>
            <a:picLocks noChangeAspect="1" noChangeArrowheads="1"/>
          </p:cNvPicPr>
          <p:nvPr/>
        </p:nvPicPr>
        <p:blipFill>
          <a:blip r:embed="rId2" cstate="print"/>
          <a:srcRect/>
          <a:stretch>
            <a:fillRect/>
          </a:stretch>
        </p:blipFill>
        <p:spPr bwMode="auto">
          <a:xfrm>
            <a:off x="5724128" y="1124744"/>
            <a:ext cx="2955412" cy="246776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46084" name="Picture 4" descr="http://www.elitepp.com.mx/imagenes/reportes.jpg"/>
          <p:cNvPicPr>
            <a:picLocks noChangeAspect="1" noChangeArrowheads="1"/>
          </p:cNvPicPr>
          <p:nvPr/>
        </p:nvPicPr>
        <p:blipFill>
          <a:blip r:embed="rId3" cstate="print"/>
          <a:srcRect/>
          <a:stretch>
            <a:fillRect/>
          </a:stretch>
        </p:blipFill>
        <p:spPr bwMode="auto">
          <a:xfrm>
            <a:off x="5796136" y="3789040"/>
            <a:ext cx="2808312" cy="2272181"/>
          </a:xfrm>
          <a:prstGeom prst="ellipse">
            <a:avLst/>
          </a:prstGeom>
          <a:ln>
            <a:noFill/>
          </a:ln>
          <a:effectLst>
            <a:softEdge rad="112500"/>
          </a:effectLst>
        </p:spPr>
      </p:pic>
    </p:spTree>
  </p:cSld>
  <p:clrMapOvr>
    <a:masterClrMapping/>
  </p:clrMapOvr>
  <p:transition>
    <p:dissolv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Text Box 3"/>
          <p:cNvSpPr txBox="1">
            <a:spLocks noChangeArrowheads="1"/>
          </p:cNvSpPr>
          <p:nvPr/>
        </p:nvSpPr>
        <p:spPr bwMode="auto">
          <a:xfrm>
            <a:off x="467544" y="476672"/>
            <a:ext cx="8137525" cy="1800225"/>
          </a:xfrm>
          <a:prstGeom prst="rect">
            <a:avLst/>
          </a:prstGeom>
          <a:noFill/>
          <a:ln w="9525">
            <a:noFill/>
            <a:miter lim="800000"/>
            <a:headEnd/>
            <a:tailEnd/>
          </a:ln>
        </p:spPr>
        <p:txBody>
          <a:bodyPr>
            <a:spAutoFit/>
          </a:bodyPr>
          <a:lstStyle/>
          <a:p>
            <a:pPr marL="85725" indent="-85725" algn="just"/>
            <a:r>
              <a:rPr lang="es-ES" sz="2800" b="1" dirty="0"/>
              <a:t>		</a:t>
            </a:r>
            <a:r>
              <a:rPr lang="es-ES_tradnl" sz="2800" b="1" dirty="0"/>
              <a:t>El propósito del diseño de sistemas de responder a la pregunta: </a:t>
            </a:r>
            <a:r>
              <a:rPr lang="es-ES_tradnl" sz="2800" b="1" dirty="0">
                <a:solidFill>
                  <a:srgbClr val="FFFF00"/>
                </a:solidFill>
              </a:rPr>
              <a:t>"¿De qué manera el nuevo sistema de información resolverá un problema?</a:t>
            </a:r>
            <a:r>
              <a:rPr lang="es-ES" sz="2800" dirty="0">
                <a:solidFill>
                  <a:srgbClr val="FFFF00"/>
                </a:solidFill>
              </a:rPr>
              <a:t> </a:t>
            </a:r>
          </a:p>
        </p:txBody>
      </p:sp>
      <p:sp>
        <p:nvSpPr>
          <p:cNvPr id="13316" name="Text Box 4"/>
          <p:cNvSpPr txBox="1">
            <a:spLocks noChangeArrowheads="1"/>
          </p:cNvSpPr>
          <p:nvPr/>
        </p:nvSpPr>
        <p:spPr bwMode="auto">
          <a:xfrm>
            <a:off x="539552" y="2204864"/>
            <a:ext cx="8137525" cy="2647950"/>
          </a:xfrm>
          <a:prstGeom prst="rect">
            <a:avLst/>
          </a:prstGeom>
          <a:noFill/>
          <a:ln w="9525">
            <a:noFill/>
            <a:miter lim="800000"/>
            <a:headEnd/>
            <a:tailEnd/>
          </a:ln>
        </p:spPr>
        <p:txBody>
          <a:bodyPr>
            <a:spAutoFit/>
          </a:bodyPr>
          <a:lstStyle/>
          <a:p>
            <a:pPr indent="85725" algn="just"/>
            <a:r>
              <a:rPr lang="es-ES" sz="2400" b="1" dirty="0"/>
              <a:t>	</a:t>
            </a:r>
            <a:r>
              <a:rPr lang="es-ES_tradnl" sz="2400" b="1" dirty="0"/>
              <a:t>El nuevo sistema debe superar las deficiencias del ya existente y ayudar a que la organización logre sus objetivos. Por supuesto, el sistema también debe satisfacer ciertos lineamientos, entre ellos los requisitos de los usuarios y beneficiarios, así como los objetivos definidos durante las fases previas de desarrollo.</a:t>
            </a:r>
            <a:endParaRPr lang="es-ES" sz="2400" b="1" dirty="0"/>
          </a:p>
        </p:txBody>
      </p:sp>
      <p:pic>
        <p:nvPicPr>
          <p:cNvPr id="45058" name="Picture 2" descr="http://www.definicionabc.com/wp-content/uploads/reporte.jpg"/>
          <p:cNvPicPr>
            <a:picLocks noChangeAspect="1" noChangeArrowheads="1"/>
          </p:cNvPicPr>
          <p:nvPr/>
        </p:nvPicPr>
        <p:blipFill>
          <a:blip r:embed="rId2" cstate="print"/>
          <a:srcRect/>
          <a:stretch>
            <a:fillRect/>
          </a:stretch>
        </p:blipFill>
        <p:spPr bwMode="auto">
          <a:xfrm>
            <a:off x="2267744" y="4941168"/>
            <a:ext cx="1613137" cy="170080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45060" name="Picture 4" descr="http://www.gomez-pena.com/images/img_Reportes.png"/>
          <p:cNvPicPr>
            <a:picLocks noChangeAspect="1" noChangeArrowheads="1"/>
          </p:cNvPicPr>
          <p:nvPr/>
        </p:nvPicPr>
        <p:blipFill>
          <a:blip r:embed="rId3" cstate="print"/>
          <a:srcRect/>
          <a:stretch>
            <a:fillRect/>
          </a:stretch>
        </p:blipFill>
        <p:spPr bwMode="auto">
          <a:xfrm>
            <a:off x="3995936" y="4781550"/>
            <a:ext cx="3028950" cy="2076450"/>
          </a:xfrm>
          <a:prstGeom prst="rect">
            <a:avLst/>
          </a:prstGeom>
          <a:noFill/>
        </p:spPr>
      </p:pic>
    </p:spTree>
  </p:cSld>
  <p:clrMapOvr>
    <a:masterClrMapping/>
  </p:clrMapOvr>
  <p:transition>
    <p:dissolv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Text Box 3"/>
          <p:cNvSpPr txBox="1">
            <a:spLocks noChangeArrowheads="1"/>
          </p:cNvSpPr>
          <p:nvPr/>
        </p:nvSpPr>
        <p:spPr bwMode="auto">
          <a:xfrm>
            <a:off x="251520" y="476672"/>
            <a:ext cx="8355013" cy="2654300"/>
          </a:xfrm>
          <a:prstGeom prst="rect">
            <a:avLst/>
          </a:prstGeom>
          <a:noFill/>
          <a:ln w="9525">
            <a:noFill/>
            <a:miter lim="800000"/>
            <a:headEnd/>
            <a:tailEnd/>
          </a:ln>
        </p:spPr>
        <p:txBody>
          <a:bodyPr>
            <a:spAutoFit/>
          </a:bodyPr>
          <a:lstStyle/>
          <a:p>
            <a:pPr marL="271463" indent="-271463" algn="just">
              <a:tabLst>
                <a:tab pos="185738" algn="l"/>
              </a:tabLst>
            </a:pPr>
            <a:r>
              <a:rPr lang="es-ES" sz="2800" b="1" dirty="0"/>
              <a:t>			</a:t>
            </a:r>
            <a:r>
              <a:rPr lang="es-ES_tradnl" sz="2800" b="1" dirty="0"/>
              <a:t>Es común que el diseño de sistemas se logre con las herramientas y técnicas, según sea la aplicación específica de que trate, estos métodos pueden usarse para sustentar y documentar todos los aspectos del diseño del sistema. </a:t>
            </a:r>
            <a:endParaRPr lang="es-ES" sz="2800" b="1" dirty="0"/>
          </a:p>
        </p:txBody>
      </p:sp>
      <p:sp>
        <p:nvSpPr>
          <p:cNvPr id="14340" name="Text Box 4"/>
          <p:cNvSpPr txBox="1">
            <a:spLocks noChangeArrowheads="1"/>
          </p:cNvSpPr>
          <p:nvPr/>
        </p:nvSpPr>
        <p:spPr bwMode="auto">
          <a:xfrm>
            <a:off x="0" y="3068960"/>
            <a:ext cx="8677275" cy="1569660"/>
          </a:xfrm>
          <a:prstGeom prst="rect">
            <a:avLst/>
          </a:prstGeom>
          <a:noFill/>
          <a:ln w="9525">
            <a:noFill/>
            <a:miter lim="800000"/>
            <a:headEnd/>
            <a:tailEnd/>
          </a:ln>
        </p:spPr>
        <p:txBody>
          <a:bodyPr>
            <a:spAutoFit/>
          </a:bodyPr>
          <a:lstStyle/>
          <a:p>
            <a:pPr marL="971550" indent="-342900" algn="just"/>
            <a:r>
              <a:rPr lang="es-ES" sz="2400" b="1" dirty="0"/>
              <a:t>	</a:t>
            </a:r>
            <a:r>
              <a:rPr lang="es-ES_tradnl" sz="2400" b="1" i="1" u="sng" dirty="0">
                <a:solidFill>
                  <a:srgbClr val="FFFF00"/>
                </a:solidFill>
              </a:rPr>
              <a:t>DOS ASPECTOS BÁSICOS DE ÉSTE SON:</a:t>
            </a:r>
          </a:p>
          <a:p>
            <a:pPr marL="971550" indent="-342900" algn="just"/>
            <a:endParaRPr lang="es-ES_tradnl" sz="2400" b="1" i="1" u="sng" dirty="0"/>
          </a:p>
          <a:p>
            <a:pPr marL="971550" indent="-342900" algn="just">
              <a:buFontTx/>
              <a:buAutoNum type="arabicPeriod"/>
            </a:pPr>
            <a:r>
              <a:rPr lang="es-ES_tradnl" sz="2400" b="1" i="1" u="sng" dirty="0"/>
              <a:t>DISEÑO LÓGICO </a:t>
            </a:r>
          </a:p>
          <a:p>
            <a:pPr marL="971550" indent="-342900" algn="just">
              <a:buFontTx/>
              <a:buAutoNum type="arabicPeriod"/>
            </a:pPr>
            <a:r>
              <a:rPr lang="es-ES_tradnl" sz="2400" b="1" i="1" u="sng" dirty="0"/>
              <a:t>DISEÑO</a:t>
            </a:r>
            <a:r>
              <a:rPr lang="es-ES_tradnl" sz="2400" dirty="0"/>
              <a:t> </a:t>
            </a:r>
            <a:r>
              <a:rPr lang="es-ES_tradnl" sz="2400" b="1" i="1" u="sng" dirty="0"/>
              <a:t>FÍSICO.</a:t>
            </a:r>
            <a:endParaRPr lang="es-ES" sz="2400" b="1" i="1" u="sng" dirty="0"/>
          </a:p>
        </p:txBody>
      </p:sp>
      <p:pic>
        <p:nvPicPr>
          <p:cNvPr id="44042" name="Picture 10" descr="http://www.editor-de-fotos.com/images/tag_images/06.jpg"/>
          <p:cNvPicPr>
            <a:picLocks noChangeAspect="1" noChangeArrowheads="1"/>
          </p:cNvPicPr>
          <p:nvPr/>
        </p:nvPicPr>
        <p:blipFill>
          <a:blip r:embed="rId2" cstate="print"/>
          <a:srcRect/>
          <a:stretch>
            <a:fillRect/>
          </a:stretch>
        </p:blipFill>
        <p:spPr bwMode="auto">
          <a:xfrm>
            <a:off x="827584" y="4797152"/>
            <a:ext cx="1428750" cy="110490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p:dissolv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ChangeArrowheads="1"/>
          </p:cNvSpPr>
          <p:nvPr/>
        </p:nvSpPr>
        <p:spPr bwMode="auto">
          <a:xfrm>
            <a:off x="1042988" y="576263"/>
            <a:ext cx="7308850" cy="579437"/>
          </a:xfrm>
          <a:prstGeom prst="rect">
            <a:avLst/>
          </a:prstGeom>
          <a:noFill/>
          <a:ln w="9525">
            <a:noFill/>
            <a:miter lim="800000"/>
            <a:headEnd/>
            <a:tailEnd/>
          </a:ln>
        </p:spPr>
        <p:txBody>
          <a:bodyPr anchor="ctr">
            <a:spAutoFit/>
          </a:bodyPr>
          <a:lstStyle/>
          <a:p>
            <a:pPr algn="ctr"/>
            <a:r>
              <a:rPr lang="es-ES_tradnl" sz="3200" b="1" i="1" u="sng"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DISEÑO LÓGICO</a:t>
            </a:r>
          </a:p>
        </p:txBody>
      </p:sp>
      <p:sp>
        <p:nvSpPr>
          <p:cNvPr id="15363" name="Text Box 3"/>
          <p:cNvSpPr txBox="1">
            <a:spLocks noChangeArrowheads="1"/>
          </p:cNvSpPr>
          <p:nvPr/>
        </p:nvSpPr>
        <p:spPr bwMode="auto">
          <a:xfrm>
            <a:off x="-180528" y="1700808"/>
            <a:ext cx="5220072" cy="4893647"/>
          </a:xfrm>
          <a:prstGeom prst="rect">
            <a:avLst/>
          </a:prstGeom>
          <a:noFill/>
          <a:ln w="9525">
            <a:noFill/>
            <a:miter lim="800000"/>
            <a:headEnd/>
            <a:tailEnd/>
          </a:ln>
        </p:spPr>
        <p:txBody>
          <a:bodyPr wrap="square">
            <a:spAutoFit/>
          </a:bodyPr>
          <a:lstStyle/>
          <a:p>
            <a:pPr marL="785813" indent="-157163" algn="just"/>
            <a:r>
              <a:rPr lang="es-ES" sz="2400" b="1" dirty="0"/>
              <a:t>			</a:t>
            </a:r>
            <a:r>
              <a:rPr lang="es-ES_tradnl" sz="2400" b="1" dirty="0"/>
              <a:t> El diseño lógico de sistemas se refiere a lo que hará el nuevo sistema.</a:t>
            </a:r>
          </a:p>
          <a:p>
            <a:pPr marL="785813" indent="-157163" algn="just"/>
            <a:endParaRPr lang="es-ES_tradnl" sz="2400" b="1" dirty="0"/>
          </a:p>
          <a:p>
            <a:pPr marL="785813" indent="-157163" algn="just"/>
            <a:r>
              <a:rPr lang="es-ES_tradnl" sz="2400" b="1" dirty="0"/>
              <a:t>			El diseño lógico es una descripción de los requisitos funcionales de un sistema. En otras palabras, es la expresión conceptual de lo que hará el sistema para resolver los problemas identificados en el análisis previo.</a:t>
            </a:r>
            <a:r>
              <a:rPr lang="es-ES_tradnl" sz="2400" dirty="0"/>
              <a:t> </a:t>
            </a:r>
            <a:endParaRPr lang="es-ES" sz="2400" dirty="0"/>
          </a:p>
        </p:txBody>
      </p:sp>
      <p:pic>
        <p:nvPicPr>
          <p:cNvPr id="5" name="Picture 6" descr="http://www.monografias.com/trabajos70/historia-localidad-mayajigua/image006.jpg"/>
          <p:cNvPicPr>
            <a:picLocks noChangeAspect="1" noChangeArrowheads="1"/>
          </p:cNvPicPr>
          <p:nvPr/>
        </p:nvPicPr>
        <p:blipFill>
          <a:blip r:embed="rId2" cstate="print"/>
          <a:srcRect/>
          <a:stretch>
            <a:fillRect/>
          </a:stretch>
        </p:blipFill>
        <p:spPr bwMode="auto">
          <a:xfrm>
            <a:off x="5148064" y="1772816"/>
            <a:ext cx="3511774" cy="432048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p:dissolv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ChangeArrowheads="1"/>
          </p:cNvSpPr>
          <p:nvPr/>
        </p:nvSpPr>
        <p:spPr bwMode="auto">
          <a:xfrm>
            <a:off x="1115616" y="332656"/>
            <a:ext cx="7308850" cy="523220"/>
          </a:xfrm>
          <a:prstGeom prst="rect">
            <a:avLst/>
          </a:prstGeom>
          <a:noFill/>
          <a:ln w="9525">
            <a:noFill/>
            <a:miter lim="800000"/>
            <a:headEnd/>
            <a:tailEnd/>
          </a:ln>
        </p:spPr>
        <p:txBody>
          <a:bodyPr anchor="ctr">
            <a:spAutoFit/>
          </a:bodyPr>
          <a:lstStyle/>
          <a:p>
            <a:pPr algn="ctr"/>
            <a:r>
              <a:rPr lang="es-ES_tradnl" sz="2800" b="1" i="1" u="sng"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DISEÑO DE SALIDA.</a:t>
            </a:r>
            <a:r>
              <a:rPr lang="es-ES_tradnl" sz="2800" b="1"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 </a:t>
            </a:r>
          </a:p>
        </p:txBody>
      </p:sp>
      <p:sp>
        <p:nvSpPr>
          <p:cNvPr id="18435" name="Text Box 3"/>
          <p:cNvSpPr txBox="1">
            <a:spLocks noChangeArrowheads="1"/>
          </p:cNvSpPr>
          <p:nvPr/>
        </p:nvSpPr>
        <p:spPr bwMode="auto">
          <a:xfrm>
            <a:off x="179512" y="980728"/>
            <a:ext cx="8786813" cy="1373187"/>
          </a:xfrm>
          <a:prstGeom prst="rect">
            <a:avLst/>
          </a:prstGeom>
          <a:noFill/>
          <a:ln w="9525">
            <a:noFill/>
            <a:miter lim="800000"/>
            <a:headEnd/>
            <a:tailEnd/>
          </a:ln>
        </p:spPr>
        <p:txBody>
          <a:bodyPr>
            <a:spAutoFit/>
          </a:bodyPr>
          <a:lstStyle/>
          <a:p>
            <a:pPr marL="785813" indent="-157163" algn="just"/>
            <a:r>
              <a:rPr lang="es-ES" sz="2800" b="1" dirty="0"/>
              <a:t>	</a:t>
            </a:r>
            <a:r>
              <a:rPr lang="es-ES_tradnl" sz="2800" b="1" dirty="0"/>
              <a:t> 		Es una descripción de todas las salidas del sistema e incluye sus tipos, formato, contenido y frecuencia.</a:t>
            </a:r>
            <a:r>
              <a:rPr lang="es-ES_tradnl" sz="2800" dirty="0"/>
              <a:t> </a:t>
            </a:r>
            <a:endParaRPr lang="es-ES" sz="2800" dirty="0"/>
          </a:p>
        </p:txBody>
      </p:sp>
      <p:sp>
        <p:nvSpPr>
          <p:cNvPr id="5" name="Rectangle 2"/>
          <p:cNvSpPr>
            <a:spLocks noChangeArrowheads="1"/>
          </p:cNvSpPr>
          <p:nvPr/>
        </p:nvSpPr>
        <p:spPr bwMode="auto">
          <a:xfrm>
            <a:off x="971600" y="2564904"/>
            <a:ext cx="7308850" cy="523220"/>
          </a:xfrm>
          <a:prstGeom prst="rect">
            <a:avLst/>
          </a:prstGeom>
          <a:noFill/>
          <a:ln w="9525">
            <a:noFill/>
            <a:miter lim="800000"/>
            <a:headEnd/>
            <a:tailEnd/>
          </a:ln>
        </p:spPr>
        <p:txBody>
          <a:bodyPr anchor="ctr">
            <a:spAutoFit/>
          </a:bodyPr>
          <a:lstStyle/>
          <a:p>
            <a:pPr algn="ctr"/>
            <a:r>
              <a:rPr lang="es-ES_tradnl" sz="2800" b="1" i="1" u="sng" spc="300" dirty="0">
                <a:ln w="11430" cmpd="sng">
                  <a:solidFill>
                    <a:schemeClr val="accent1">
                      <a:tint val="10000"/>
                    </a:schemeClr>
                  </a:solidFill>
                  <a:prstDash val="solid"/>
                  <a:miter lim="800000"/>
                </a:ln>
                <a:solidFill>
                  <a:srgbClr val="FFFF00"/>
                </a:solidFill>
                <a:effectLst>
                  <a:glow rad="45500">
                    <a:schemeClr val="accent1">
                      <a:satMod val="220000"/>
                      <a:alpha val="35000"/>
                    </a:schemeClr>
                  </a:glow>
                </a:effectLst>
              </a:rPr>
              <a:t>OBJETIVOS</a:t>
            </a:r>
            <a:endParaRPr lang="es-ES_tradnl" sz="2800" b="1" spc="300" dirty="0">
              <a:ln w="11430" cmpd="sng">
                <a:solidFill>
                  <a:schemeClr val="accent1">
                    <a:tint val="10000"/>
                  </a:schemeClr>
                </a:solidFill>
                <a:prstDash val="solid"/>
                <a:miter lim="800000"/>
              </a:ln>
              <a:solidFill>
                <a:srgbClr val="FFFF00"/>
              </a:solidFill>
              <a:effectLst>
                <a:glow rad="45500">
                  <a:schemeClr val="accent1">
                    <a:satMod val="220000"/>
                    <a:alpha val="35000"/>
                  </a:schemeClr>
                </a:glow>
              </a:effectLst>
            </a:endParaRPr>
          </a:p>
        </p:txBody>
      </p:sp>
      <p:sp>
        <p:nvSpPr>
          <p:cNvPr id="6" name="Text Box 3"/>
          <p:cNvSpPr txBox="1">
            <a:spLocks noChangeArrowheads="1"/>
          </p:cNvSpPr>
          <p:nvPr/>
        </p:nvSpPr>
        <p:spPr bwMode="auto">
          <a:xfrm>
            <a:off x="251520" y="3212976"/>
            <a:ext cx="6048672" cy="3477875"/>
          </a:xfrm>
          <a:prstGeom prst="rect">
            <a:avLst/>
          </a:prstGeom>
          <a:noFill/>
          <a:ln w="9525">
            <a:noFill/>
            <a:miter lim="800000"/>
            <a:headEnd/>
            <a:tailEnd/>
          </a:ln>
        </p:spPr>
        <p:txBody>
          <a:bodyPr wrap="square">
            <a:spAutoFit/>
          </a:bodyPr>
          <a:lstStyle/>
          <a:p>
            <a:pPr marL="185738" indent="285750" algn="just">
              <a:buFont typeface="Wingdings" pitchFamily="2" charset="2"/>
              <a:buChar char="v"/>
            </a:pPr>
            <a:r>
              <a:rPr lang="es-ES_tradnl" sz="2200" b="1" dirty="0"/>
              <a:t>  Cumplir con el propósito establecido</a:t>
            </a:r>
          </a:p>
          <a:p>
            <a:pPr marL="623888" indent="-444500" algn="just">
              <a:buFont typeface="Wingdings" pitchFamily="2" charset="2"/>
              <a:buChar char="v"/>
            </a:pPr>
            <a:r>
              <a:rPr lang="es-ES_tradnl" sz="2200" b="1" dirty="0"/>
              <a:t>Presentar una cantidad adecuada de   información en función de quien usará dicha salida</a:t>
            </a:r>
          </a:p>
          <a:p>
            <a:pPr marL="623888" indent="-444500" algn="just">
              <a:buFont typeface="Wingdings" pitchFamily="2" charset="2"/>
              <a:buChar char="v"/>
            </a:pPr>
            <a:r>
              <a:rPr lang="es-ES_tradnl" sz="2200" b="1" dirty="0"/>
              <a:t>Planear con frecuencia con la que se producirá la salida de acuerdo con los  requisitos del usuario</a:t>
            </a:r>
          </a:p>
          <a:p>
            <a:pPr marL="623888" indent="-444500" algn="just">
              <a:buFont typeface="Wingdings" pitchFamily="2" charset="2"/>
              <a:buChar char="v"/>
            </a:pPr>
            <a:r>
              <a:rPr lang="es-ES_tradnl" sz="2200" b="1" dirty="0"/>
              <a:t>Elegir el método adecuado para el usuario</a:t>
            </a:r>
          </a:p>
          <a:p>
            <a:pPr marL="185738" indent="285750" algn="just">
              <a:buFont typeface="Wingdings" pitchFamily="2" charset="2"/>
              <a:buChar char="v"/>
            </a:pPr>
            <a:endParaRPr lang="es-ES" sz="2200" dirty="0"/>
          </a:p>
        </p:txBody>
      </p:sp>
      <p:pic>
        <p:nvPicPr>
          <p:cNvPr id="39938" name="Picture 2" descr="http://seguraarmand.org/attachments/Image/objetivo.JPG"/>
          <p:cNvPicPr>
            <a:picLocks noChangeAspect="1" noChangeArrowheads="1"/>
          </p:cNvPicPr>
          <p:nvPr/>
        </p:nvPicPr>
        <p:blipFill>
          <a:blip r:embed="rId2" cstate="print"/>
          <a:srcRect/>
          <a:stretch>
            <a:fillRect/>
          </a:stretch>
        </p:blipFill>
        <p:spPr bwMode="auto">
          <a:xfrm>
            <a:off x="6516216" y="3501008"/>
            <a:ext cx="2247240" cy="2622824"/>
          </a:xfrm>
          <a:prstGeom prst="rect">
            <a:avLst/>
          </a:prstGeom>
          <a:ln>
            <a:noFill/>
          </a:ln>
          <a:effectLst>
            <a:softEdge rad="112500"/>
          </a:effectLst>
        </p:spPr>
      </p:pic>
    </p:spTree>
  </p:cSld>
  <p:clrMapOvr>
    <a:masterClrMapping/>
  </p:clrMapOvr>
  <p:transition>
    <p:dissolv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Box 3"/>
          <p:cNvSpPr txBox="1">
            <a:spLocks noChangeArrowheads="1"/>
          </p:cNvSpPr>
          <p:nvPr/>
        </p:nvSpPr>
        <p:spPr bwMode="auto">
          <a:xfrm>
            <a:off x="467544" y="260648"/>
            <a:ext cx="8137525" cy="2654300"/>
          </a:xfrm>
          <a:prstGeom prst="rect">
            <a:avLst/>
          </a:prstGeom>
          <a:noFill/>
          <a:ln w="9525">
            <a:noFill/>
            <a:miter lim="800000"/>
            <a:headEnd/>
            <a:tailEnd/>
          </a:ln>
        </p:spPr>
        <p:txBody>
          <a:bodyPr>
            <a:spAutoFit/>
          </a:bodyPr>
          <a:lstStyle/>
          <a:p>
            <a:pPr marL="185738" indent="885825" algn="just">
              <a:buFont typeface="Wingdings" pitchFamily="2" charset="2"/>
              <a:buNone/>
            </a:pPr>
            <a:r>
              <a:rPr lang="es-ES_tradnl" sz="2800" b="1" dirty="0"/>
              <a:t>	Cada salida del sistema que se diseñe debe ajustarse a las necesidades y características del usuario, de ahí la importancia de cumplir con el propósito, frecuencia y oportunidad de la información presentada en una salida.</a:t>
            </a:r>
          </a:p>
        </p:txBody>
      </p:sp>
      <p:pic>
        <p:nvPicPr>
          <p:cNvPr id="20483" name="Picture 5" descr="j0312118"/>
          <p:cNvPicPr>
            <a:picLocks noChangeAspect="1" noChangeArrowheads="1"/>
          </p:cNvPicPr>
          <p:nvPr/>
        </p:nvPicPr>
        <p:blipFill>
          <a:blip r:embed="rId2" cstate="print"/>
          <a:srcRect/>
          <a:stretch>
            <a:fillRect/>
          </a:stretch>
        </p:blipFill>
        <p:spPr bwMode="auto">
          <a:xfrm>
            <a:off x="827584" y="3933056"/>
            <a:ext cx="1820863" cy="1536700"/>
          </a:xfrm>
          <a:prstGeom prst="rect">
            <a:avLst/>
          </a:prstGeom>
          <a:noFill/>
          <a:ln w="9525">
            <a:noFill/>
            <a:miter lim="800000"/>
            <a:headEnd/>
            <a:tailEnd/>
          </a:ln>
        </p:spPr>
      </p:pic>
      <p:pic>
        <p:nvPicPr>
          <p:cNvPr id="37890" name="Picture 2" descr="http://www.paroactivo.com/wp-content/uploads/2011/05/cumplir-objetivo.jpg"/>
          <p:cNvPicPr>
            <a:picLocks noChangeAspect="1" noChangeArrowheads="1"/>
          </p:cNvPicPr>
          <p:nvPr/>
        </p:nvPicPr>
        <p:blipFill>
          <a:blip r:embed="rId3" cstate="print"/>
          <a:srcRect/>
          <a:stretch>
            <a:fillRect/>
          </a:stretch>
        </p:blipFill>
        <p:spPr bwMode="auto">
          <a:xfrm>
            <a:off x="2771800" y="2996952"/>
            <a:ext cx="3096344" cy="349886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p:dissolv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ChangeArrowheads="1"/>
          </p:cNvSpPr>
          <p:nvPr/>
        </p:nvSpPr>
        <p:spPr bwMode="auto">
          <a:xfrm>
            <a:off x="1042988" y="606425"/>
            <a:ext cx="7308850" cy="519113"/>
          </a:xfrm>
          <a:prstGeom prst="rect">
            <a:avLst/>
          </a:prstGeom>
          <a:noFill/>
          <a:ln w="9525">
            <a:noFill/>
            <a:miter lim="800000"/>
            <a:headEnd/>
            <a:tailEnd/>
          </a:ln>
        </p:spPr>
        <p:txBody>
          <a:bodyPr anchor="ctr">
            <a:spAutoFit/>
          </a:bodyPr>
          <a:lstStyle/>
          <a:p>
            <a:pPr algn="ctr"/>
            <a:r>
              <a:rPr lang="es-ES_tradnl" sz="2800" b="1" i="1" u="sng" spc="300" dirty="0">
                <a:ln w="11430" cmpd="sng">
                  <a:solidFill>
                    <a:schemeClr val="accent1">
                      <a:tint val="10000"/>
                    </a:schemeClr>
                  </a:solidFill>
                  <a:prstDash val="solid"/>
                  <a:miter lim="800000"/>
                </a:ln>
                <a:solidFill>
                  <a:srgbClr val="FFFF00"/>
                </a:solidFill>
                <a:effectLst>
                  <a:glow rad="45500">
                    <a:schemeClr val="accent1">
                      <a:satMod val="220000"/>
                      <a:alpha val="35000"/>
                    </a:schemeClr>
                  </a:glow>
                </a:effectLst>
              </a:rPr>
              <a:t>MÉTODOS  DE SALIDA</a:t>
            </a:r>
            <a:r>
              <a:rPr lang="es-ES_tradnl" sz="2800" b="1" i="1" u="sng"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a:t>
            </a:r>
            <a:r>
              <a:rPr lang="es-ES_tradnl" sz="2800" b="1"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 </a:t>
            </a:r>
          </a:p>
        </p:txBody>
      </p:sp>
      <p:sp>
        <p:nvSpPr>
          <p:cNvPr id="21507" name="Text Box 3"/>
          <p:cNvSpPr txBox="1">
            <a:spLocks noChangeArrowheads="1"/>
          </p:cNvSpPr>
          <p:nvPr/>
        </p:nvSpPr>
        <p:spPr bwMode="auto">
          <a:xfrm>
            <a:off x="-396875" y="1196975"/>
            <a:ext cx="9290050" cy="5509200"/>
          </a:xfrm>
          <a:prstGeom prst="rect">
            <a:avLst/>
          </a:prstGeom>
          <a:noFill/>
          <a:ln w="9525">
            <a:noFill/>
            <a:miter lim="800000"/>
            <a:headEnd/>
            <a:tailEnd/>
          </a:ln>
        </p:spPr>
        <p:txBody>
          <a:bodyPr>
            <a:spAutoFit/>
          </a:bodyPr>
          <a:lstStyle/>
          <a:p>
            <a:pPr marL="785813" indent="285750" algn="just">
              <a:buFont typeface="Wingdings" pitchFamily="2" charset="2"/>
              <a:buNone/>
            </a:pPr>
            <a:r>
              <a:rPr lang="es-ES_tradnl" sz="2800" b="1" dirty="0"/>
              <a:t>	El método de salida es determinante para el cumplimiento de los objetivos, por eso es tan importante seleccionar el método adecuado.</a:t>
            </a:r>
          </a:p>
          <a:p>
            <a:pPr marL="785813" indent="285750" algn="just">
              <a:buFont typeface="Wingdings" pitchFamily="2" charset="2"/>
              <a:buNone/>
            </a:pPr>
            <a:endParaRPr lang="es-ES_tradnl" sz="2400" b="1" dirty="0"/>
          </a:p>
          <a:p>
            <a:pPr marL="785813" indent="285750" algn="just">
              <a:buFont typeface="Wingdings" pitchFamily="2" charset="2"/>
              <a:buNone/>
            </a:pPr>
            <a:r>
              <a:rPr lang="es-ES_tradnl" sz="2400" b="1" dirty="0"/>
              <a:t>Los métodos de salida usados actualmente son:</a:t>
            </a:r>
          </a:p>
          <a:p>
            <a:pPr marL="785813" indent="285750" algn="just">
              <a:buFont typeface="Wingdings" pitchFamily="2" charset="2"/>
              <a:buNone/>
            </a:pPr>
            <a:endParaRPr lang="es-ES_tradnl" sz="2400" b="1" dirty="0"/>
          </a:p>
          <a:p>
            <a:pPr marL="785813" indent="285750" algn="just">
              <a:buFont typeface="Wingdings" pitchFamily="2" charset="2"/>
              <a:buChar char="v"/>
            </a:pPr>
            <a:r>
              <a:rPr lang="es-ES_tradnl" sz="2400" b="1" dirty="0">
                <a:solidFill>
                  <a:srgbClr val="FFFF00"/>
                </a:solidFill>
              </a:rPr>
              <a:t> </a:t>
            </a:r>
            <a:r>
              <a:rPr lang="es-ES_tradnl" sz="2400" b="1" dirty="0"/>
              <a:t> </a:t>
            </a:r>
            <a:r>
              <a:rPr lang="es-ES_tradnl" sz="2400" b="1" dirty="0">
                <a:solidFill>
                  <a:srgbClr val="FFFF00"/>
                </a:solidFill>
              </a:rPr>
              <a:t>Pantalla</a:t>
            </a:r>
          </a:p>
          <a:p>
            <a:pPr marL="785813" indent="285750" algn="just">
              <a:buFont typeface="Wingdings" pitchFamily="2" charset="2"/>
              <a:buChar char="v"/>
            </a:pPr>
            <a:r>
              <a:rPr lang="es-ES_tradnl" sz="2400" b="1" dirty="0">
                <a:solidFill>
                  <a:srgbClr val="FFFF00"/>
                </a:solidFill>
              </a:rPr>
              <a:t>  Impresoras</a:t>
            </a:r>
          </a:p>
          <a:p>
            <a:pPr marL="785813" indent="285750" algn="just">
              <a:buFont typeface="Wingdings" pitchFamily="2" charset="2"/>
              <a:buChar char="v"/>
            </a:pPr>
            <a:r>
              <a:rPr lang="es-ES_tradnl" sz="2400" b="1" dirty="0">
                <a:solidFill>
                  <a:srgbClr val="FFFF00"/>
                </a:solidFill>
              </a:rPr>
              <a:t>  Audio</a:t>
            </a:r>
          </a:p>
          <a:p>
            <a:pPr marL="785813" indent="285750" algn="just">
              <a:buFont typeface="Wingdings" pitchFamily="2" charset="2"/>
              <a:buChar char="v"/>
            </a:pPr>
            <a:r>
              <a:rPr lang="es-ES_tradnl" sz="2400" b="1" dirty="0">
                <a:solidFill>
                  <a:srgbClr val="FFFF00"/>
                </a:solidFill>
              </a:rPr>
              <a:t>  Dispositivos de almacenamiento permanente </a:t>
            </a:r>
          </a:p>
          <a:p>
            <a:pPr marL="785813" indent="285750" algn="just">
              <a:buFont typeface="Wingdings" pitchFamily="2" charset="2"/>
              <a:buChar char="v"/>
            </a:pPr>
            <a:r>
              <a:rPr lang="es-ES_tradnl" sz="2400" b="1" dirty="0">
                <a:solidFill>
                  <a:srgbClr val="FFFF00"/>
                </a:solidFill>
              </a:rPr>
              <a:t>  Salidas Electrónicas (e-mail, paginas web, redes sociales)</a:t>
            </a:r>
          </a:p>
          <a:p>
            <a:pPr marL="785813" indent="285750" algn="just">
              <a:buFont typeface="Wingdings" pitchFamily="2" charset="2"/>
              <a:buChar char="v"/>
            </a:pPr>
            <a:endParaRPr lang="es-ES" sz="2400" dirty="0"/>
          </a:p>
        </p:txBody>
      </p:sp>
    </p:spTree>
  </p:cSld>
  <p:clrMapOvr>
    <a:masterClrMapping/>
  </p:clrMapOvr>
  <p:transition>
    <p:dissolv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3857" name="Group 65"/>
          <p:cNvGraphicFramePr>
            <a:graphicFrameLocks noGrp="1"/>
          </p:cNvGraphicFramePr>
          <p:nvPr/>
        </p:nvGraphicFramePr>
        <p:xfrm>
          <a:off x="611188" y="260350"/>
          <a:ext cx="8064500" cy="6216333"/>
        </p:xfrm>
        <a:graphic>
          <a:graphicData uri="http://schemas.openxmlformats.org/drawingml/2006/table">
            <a:tbl>
              <a:tblPr>
                <a:tableStyleId>{775DCB02-9BB8-47FD-8907-85C794F793BA}</a:tableStyleId>
              </a:tblPr>
              <a:tblGrid>
                <a:gridCol w="2687637">
                  <a:extLst>
                    <a:ext uri="{9D8B030D-6E8A-4147-A177-3AD203B41FA5}">
                      <a16:colId xmlns:a16="http://schemas.microsoft.com/office/drawing/2014/main" val="20000"/>
                    </a:ext>
                  </a:extLst>
                </a:gridCol>
                <a:gridCol w="2689225">
                  <a:extLst>
                    <a:ext uri="{9D8B030D-6E8A-4147-A177-3AD203B41FA5}">
                      <a16:colId xmlns:a16="http://schemas.microsoft.com/office/drawing/2014/main" val="20001"/>
                    </a:ext>
                  </a:extLst>
                </a:gridCol>
                <a:gridCol w="2687638">
                  <a:extLst>
                    <a:ext uri="{9D8B030D-6E8A-4147-A177-3AD203B41FA5}">
                      <a16:colId xmlns:a16="http://schemas.microsoft.com/office/drawing/2014/main" val="20002"/>
                    </a:ext>
                  </a:extLst>
                </a:gridCol>
              </a:tblGrid>
              <a:tr h="219075">
                <a:tc>
                  <a:txBody>
                    <a:bodyPr/>
                    <a:lstStyle/>
                    <a:p>
                      <a:pPr marL="0" marR="0" lvl="0" indent="0" algn="ctr" defTabSz="914400" rtl="0" eaLnBrk="1" fontAlgn="base" latinLnBrk="0" hangingPunct="1">
                        <a:lnSpc>
                          <a:spcPct val="100000"/>
                        </a:lnSpc>
                        <a:spcBef>
                          <a:spcPct val="20000"/>
                        </a:spcBef>
                        <a:spcAft>
                          <a:spcPct val="0"/>
                        </a:spcAft>
                        <a:buClr>
                          <a:schemeClr val="tx2"/>
                        </a:buClr>
                        <a:buSzPct val="115000"/>
                        <a:buFont typeface="Wingdings" pitchFamily="2" charset="2"/>
                        <a:buNone/>
                        <a:tabLst/>
                      </a:pPr>
                      <a:r>
                        <a:rPr kumimoji="0" lang="es-MX" sz="2800" u="none" strike="noStrike" cap="none" normalizeH="0" baseline="0" dirty="0">
                          <a:ln>
                            <a:noFill/>
                          </a:ln>
                          <a:effectLst>
                            <a:outerShdw blurRad="38100" dist="38100" dir="2700000" algn="tl">
                              <a:srgbClr val="000000"/>
                            </a:outerShdw>
                          </a:effectLst>
                        </a:rPr>
                        <a:t>Método</a:t>
                      </a:r>
                      <a:endParaRPr kumimoji="0" lang="es-ES" sz="2800" b="1" i="1" u="none" strike="noStrike" cap="none" normalizeH="0" baseline="0" dirty="0">
                        <a:ln>
                          <a:noFill/>
                        </a:ln>
                        <a:solidFill>
                          <a:srgbClr val="FFFF00"/>
                        </a:solidFill>
                        <a:effectLst>
                          <a:outerShdw blurRad="38100" dist="38100" dir="2700000" algn="tl">
                            <a:srgbClr val="000000"/>
                          </a:outerShdw>
                        </a:effectLst>
                        <a:latin typeface="Arial" charset="0"/>
                      </a:endParaRPr>
                    </a:p>
                  </a:txBody>
                  <a:tcPr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115000"/>
                        <a:buFont typeface="Wingdings" pitchFamily="2" charset="2"/>
                        <a:buNone/>
                        <a:tabLst/>
                      </a:pPr>
                      <a:r>
                        <a:rPr kumimoji="0" lang="es-MX" sz="2800" u="none" strike="noStrike" cap="none" normalizeH="0" baseline="0" dirty="0">
                          <a:ln>
                            <a:noFill/>
                          </a:ln>
                          <a:effectLst>
                            <a:outerShdw blurRad="38100" dist="38100" dir="2700000" algn="tl">
                              <a:srgbClr val="000000"/>
                            </a:outerShdw>
                          </a:effectLst>
                        </a:rPr>
                        <a:t>Ventajas</a:t>
                      </a:r>
                      <a:endParaRPr kumimoji="0" lang="es-ES" sz="2800" b="1" i="1" u="none" strike="noStrike" cap="none" normalizeH="0" baseline="0" dirty="0">
                        <a:ln>
                          <a:noFill/>
                        </a:ln>
                        <a:solidFill>
                          <a:srgbClr val="FFFF00"/>
                        </a:solidFill>
                        <a:effectLst>
                          <a:outerShdw blurRad="38100" dist="38100" dir="2700000" algn="tl">
                            <a:srgbClr val="000000"/>
                          </a:outerShdw>
                        </a:effectLst>
                        <a:latin typeface="Arial" charset="0"/>
                      </a:endParaRPr>
                    </a:p>
                  </a:txBody>
                  <a:tcPr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115000"/>
                        <a:buFont typeface="Wingdings" pitchFamily="2" charset="2"/>
                        <a:buNone/>
                        <a:tabLst/>
                      </a:pPr>
                      <a:r>
                        <a:rPr kumimoji="0" lang="es-MX" sz="2800" u="none" strike="noStrike" cap="none" normalizeH="0" baseline="0" dirty="0">
                          <a:ln>
                            <a:noFill/>
                          </a:ln>
                          <a:effectLst>
                            <a:outerShdw blurRad="38100" dist="38100" dir="2700000" algn="tl">
                              <a:srgbClr val="000000"/>
                            </a:outerShdw>
                          </a:effectLst>
                        </a:rPr>
                        <a:t>Desventajas</a:t>
                      </a:r>
                      <a:endParaRPr kumimoji="0" lang="es-ES" sz="2800" b="1" i="1" u="none" strike="noStrike" cap="none" normalizeH="0" baseline="0" dirty="0">
                        <a:ln>
                          <a:noFill/>
                        </a:ln>
                        <a:solidFill>
                          <a:srgbClr val="FFFF00"/>
                        </a:solidFill>
                        <a:effectLst>
                          <a:outerShdw blurRad="38100" dist="38100" dir="2700000" algn="tl">
                            <a:srgbClr val="000000"/>
                          </a:outerShdw>
                        </a:effectLst>
                        <a:latin typeface="Arial" charset="0"/>
                      </a:endParaRPr>
                    </a:p>
                  </a:txBody>
                  <a:tcPr horzOverflow="overflow"/>
                </a:tc>
                <a:extLst>
                  <a:ext uri="{0D108BD9-81ED-4DB2-BD59-A6C34878D82A}">
                    <a16:rowId xmlns:a16="http://schemas.microsoft.com/office/drawing/2014/main" val="10000"/>
                  </a:ext>
                </a:extLst>
              </a:tr>
              <a:tr h="1430338">
                <a:tc>
                  <a:txBody>
                    <a:bodyPr/>
                    <a:lstStyle/>
                    <a:p>
                      <a:pPr marL="0" marR="0" lvl="0" indent="0" algn="l" defTabSz="914400" rtl="0" eaLnBrk="1" fontAlgn="base" latinLnBrk="0" hangingPunct="1">
                        <a:lnSpc>
                          <a:spcPct val="100000"/>
                        </a:lnSpc>
                        <a:spcBef>
                          <a:spcPct val="20000"/>
                        </a:spcBef>
                        <a:spcAft>
                          <a:spcPct val="0"/>
                        </a:spcAft>
                        <a:buClr>
                          <a:schemeClr val="tx2"/>
                        </a:buClr>
                        <a:buSzPct val="115000"/>
                        <a:buFont typeface="Wingdings" pitchFamily="2" charset="2"/>
                        <a:buNone/>
                        <a:tabLst/>
                      </a:pPr>
                      <a:r>
                        <a:rPr kumimoji="0" lang="es-MX" sz="2000" u="none" strike="noStrike" cap="none" normalizeH="0" baseline="0">
                          <a:ln>
                            <a:noFill/>
                          </a:ln>
                          <a:effectLst>
                            <a:outerShdw blurRad="38100" dist="38100" dir="2700000" algn="tl">
                              <a:srgbClr val="000000"/>
                            </a:outerShdw>
                          </a:effectLst>
                        </a:rPr>
                        <a:t>Pantalla</a:t>
                      </a:r>
                      <a:endParaRPr kumimoji="0" lang="es-ES" sz="2000" b="1" i="0" u="none" strike="noStrike" cap="none" normalizeH="0" baseline="0">
                        <a:ln>
                          <a:noFill/>
                        </a:ln>
                        <a:solidFill>
                          <a:schemeClr val="tx1"/>
                        </a:solidFill>
                        <a:effectLst>
                          <a:outerShdw blurRad="38100" dist="38100" dir="2700000" algn="tl">
                            <a:srgbClr val="000000"/>
                          </a:outerShdw>
                        </a:effectLst>
                        <a:latin typeface="Arial" charset="0"/>
                      </a:endParaRPr>
                    </a:p>
                  </a:txBody>
                  <a:tcPr horzOverflow="overflow"/>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115000"/>
                        <a:buFont typeface="Wingdings" pitchFamily="2" charset="2"/>
                        <a:buChar char="§"/>
                        <a:tabLst/>
                      </a:pPr>
                      <a:r>
                        <a:rPr kumimoji="0" lang="es-MX" sz="2000" u="none" strike="noStrike" cap="none" normalizeH="0" baseline="0">
                          <a:ln>
                            <a:noFill/>
                          </a:ln>
                          <a:effectLst>
                            <a:outerShdw blurRad="38100" dist="38100" dir="2700000" algn="tl">
                              <a:srgbClr val="000000"/>
                            </a:outerShdw>
                          </a:effectLst>
                        </a:rPr>
                        <a:t>Interactiva</a:t>
                      </a:r>
                    </a:p>
                    <a:p>
                      <a:pPr marL="0" marR="0" lvl="0" indent="0" algn="l" defTabSz="914400" rtl="0" eaLnBrk="1" fontAlgn="base" latinLnBrk="0" hangingPunct="1">
                        <a:lnSpc>
                          <a:spcPct val="100000"/>
                        </a:lnSpc>
                        <a:spcBef>
                          <a:spcPct val="20000"/>
                        </a:spcBef>
                        <a:spcAft>
                          <a:spcPct val="0"/>
                        </a:spcAft>
                        <a:buClr>
                          <a:schemeClr val="tx2"/>
                        </a:buClr>
                        <a:buSzPct val="115000"/>
                        <a:buFont typeface="Wingdings" pitchFamily="2" charset="2"/>
                        <a:buChar char="§"/>
                        <a:tabLst/>
                      </a:pPr>
                      <a:r>
                        <a:rPr kumimoji="0" lang="es-MX" sz="2000" u="none" strike="noStrike" cap="none" normalizeH="0" baseline="0">
                          <a:ln>
                            <a:noFill/>
                          </a:ln>
                          <a:effectLst>
                            <a:outerShdw blurRad="38100" dist="38100" dir="2700000" algn="tl">
                              <a:srgbClr val="000000"/>
                            </a:outerShdw>
                          </a:effectLst>
                        </a:rPr>
                        <a:t>Silenciosa</a:t>
                      </a:r>
                    </a:p>
                    <a:p>
                      <a:pPr marL="0" marR="0" lvl="0" indent="0" algn="l" defTabSz="914400" rtl="0" eaLnBrk="1" fontAlgn="base" latinLnBrk="0" hangingPunct="1">
                        <a:lnSpc>
                          <a:spcPct val="100000"/>
                        </a:lnSpc>
                        <a:spcBef>
                          <a:spcPct val="20000"/>
                        </a:spcBef>
                        <a:spcAft>
                          <a:spcPct val="0"/>
                        </a:spcAft>
                        <a:buClr>
                          <a:schemeClr val="tx2"/>
                        </a:buClr>
                        <a:buSzPct val="115000"/>
                        <a:buFont typeface="Wingdings" pitchFamily="2" charset="2"/>
                        <a:buChar char="§"/>
                        <a:tabLst/>
                      </a:pPr>
                      <a:r>
                        <a:rPr kumimoji="0" lang="es-MX" sz="2000" u="none" strike="noStrike" cap="none" normalizeH="0" baseline="0">
                          <a:ln>
                            <a:noFill/>
                          </a:ln>
                          <a:effectLst>
                            <a:outerShdw blurRad="38100" dist="38100" dir="2700000" algn="tl">
                              <a:srgbClr val="000000"/>
                            </a:outerShdw>
                          </a:effectLst>
                        </a:rPr>
                        <a:t>Adecuada para salidas frecuentes</a:t>
                      </a:r>
                      <a:endParaRPr kumimoji="0" lang="es-ES" sz="2000" b="1" i="0" u="none" strike="noStrike" cap="none" normalizeH="0" baseline="0">
                        <a:ln>
                          <a:noFill/>
                        </a:ln>
                        <a:solidFill>
                          <a:schemeClr val="tx1"/>
                        </a:solidFill>
                        <a:effectLst>
                          <a:outerShdw blurRad="38100" dist="38100" dir="2700000" algn="tl">
                            <a:srgbClr val="000000"/>
                          </a:outerShdw>
                        </a:effectLst>
                        <a:latin typeface="Arial" charset="0"/>
                      </a:endParaRPr>
                    </a:p>
                  </a:txBody>
                  <a:tcPr horzOverflow="overflow"/>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115000"/>
                        <a:buFont typeface="Wingdings" pitchFamily="2" charset="2"/>
                        <a:buChar char="§"/>
                        <a:tabLst/>
                      </a:pPr>
                      <a:r>
                        <a:rPr kumimoji="0" lang="es-MX" sz="2000" u="none" strike="noStrike" cap="none" normalizeH="0" baseline="0">
                          <a:ln>
                            <a:noFill/>
                          </a:ln>
                          <a:effectLst>
                            <a:outerShdw blurRad="38100" dist="38100" dir="2700000" algn="tl">
                              <a:srgbClr val="000000"/>
                            </a:outerShdw>
                          </a:effectLst>
                        </a:rPr>
                        <a:t>Requiere espacio</a:t>
                      </a:r>
                    </a:p>
                    <a:p>
                      <a:pPr marL="0" marR="0" lvl="0" indent="0" algn="l" defTabSz="914400" rtl="0" eaLnBrk="1" fontAlgn="base" latinLnBrk="0" hangingPunct="1">
                        <a:lnSpc>
                          <a:spcPct val="100000"/>
                        </a:lnSpc>
                        <a:spcBef>
                          <a:spcPct val="20000"/>
                        </a:spcBef>
                        <a:spcAft>
                          <a:spcPct val="0"/>
                        </a:spcAft>
                        <a:buClr>
                          <a:schemeClr val="tx2"/>
                        </a:buClr>
                        <a:buSzPct val="115000"/>
                        <a:buFont typeface="Wingdings" pitchFamily="2" charset="2"/>
                        <a:buChar char="§"/>
                        <a:tabLst/>
                      </a:pPr>
                      <a:r>
                        <a:rPr kumimoji="0" lang="es-MX" sz="2000" u="none" strike="noStrike" cap="none" normalizeH="0" baseline="0">
                          <a:ln>
                            <a:noFill/>
                          </a:ln>
                          <a:effectLst>
                            <a:outerShdw blurRad="38100" dist="38100" dir="2700000" algn="tl">
                              <a:srgbClr val="000000"/>
                            </a:outerShdw>
                          </a:effectLst>
                        </a:rPr>
                        <a:t>No es permanente</a:t>
                      </a:r>
                    </a:p>
                    <a:p>
                      <a:pPr marL="0" marR="0" lvl="0" indent="0" algn="l" defTabSz="914400" rtl="0" eaLnBrk="1" fontAlgn="base" latinLnBrk="0" hangingPunct="1">
                        <a:lnSpc>
                          <a:spcPct val="100000"/>
                        </a:lnSpc>
                        <a:spcBef>
                          <a:spcPct val="20000"/>
                        </a:spcBef>
                        <a:spcAft>
                          <a:spcPct val="0"/>
                        </a:spcAft>
                        <a:buClr>
                          <a:schemeClr val="tx2"/>
                        </a:buClr>
                        <a:buSzPct val="115000"/>
                        <a:buFont typeface="Wingdings" pitchFamily="2" charset="2"/>
                        <a:buChar char="§"/>
                        <a:tabLst/>
                      </a:pPr>
                      <a:r>
                        <a:rPr kumimoji="0" lang="es-MX" sz="2000" u="none" strike="noStrike" cap="none" normalizeH="0" baseline="0">
                          <a:ln>
                            <a:noFill/>
                          </a:ln>
                          <a:effectLst>
                            <a:outerShdw blurRad="38100" dist="38100" dir="2700000" algn="tl">
                              <a:srgbClr val="000000"/>
                            </a:outerShdw>
                          </a:effectLst>
                        </a:rPr>
                        <a:t>Costosa</a:t>
                      </a:r>
                      <a:endParaRPr kumimoji="0" lang="es-ES" sz="2000" b="1" i="0" u="none" strike="noStrike" cap="none" normalizeH="0" baseline="0">
                        <a:ln>
                          <a:noFill/>
                        </a:ln>
                        <a:solidFill>
                          <a:schemeClr val="tx1"/>
                        </a:solidFill>
                        <a:effectLst>
                          <a:outerShdw blurRad="38100" dist="38100" dir="2700000" algn="tl">
                            <a:srgbClr val="000000"/>
                          </a:outerShdw>
                        </a:effectLst>
                        <a:latin typeface="Arial" charset="0"/>
                      </a:endParaRPr>
                    </a:p>
                  </a:txBody>
                  <a:tcPr horzOverflow="overflow"/>
                </a:tc>
                <a:extLst>
                  <a:ext uri="{0D108BD9-81ED-4DB2-BD59-A6C34878D82A}">
                    <a16:rowId xmlns:a16="http://schemas.microsoft.com/office/drawing/2014/main" val="10001"/>
                  </a:ext>
                </a:extLst>
              </a:tr>
              <a:tr h="2284413">
                <a:tc>
                  <a:txBody>
                    <a:bodyPr/>
                    <a:lstStyle/>
                    <a:p>
                      <a:pPr marL="0" marR="0" lvl="0" indent="0" algn="l" defTabSz="914400" rtl="0" eaLnBrk="1" fontAlgn="base" latinLnBrk="0" hangingPunct="1">
                        <a:lnSpc>
                          <a:spcPct val="100000"/>
                        </a:lnSpc>
                        <a:spcBef>
                          <a:spcPct val="20000"/>
                        </a:spcBef>
                        <a:spcAft>
                          <a:spcPct val="0"/>
                        </a:spcAft>
                        <a:buClr>
                          <a:schemeClr val="tx2"/>
                        </a:buClr>
                        <a:buSzPct val="115000"/>
                        <a:buFont typeface="Wingdings" pitchFamily="2" charset="2"/>
                        <a:buNone/>
                        <a:tabLst/>
                      </a:pPr>
                      <a:r>
                        <a:rPr kumimoji="0" lang="es-MX" sz="2000" u="none" strike="noStrike" cap="none" normalizeH="0" baseline="0">
                          <a:ln>
                            <a:noFill/>
                          </a:ln>
                          <a:effectLst>
                            <a:outerShdw blurRad="38100" dist="38100" dir="2700000" algn="tl">
                              <a:srgbClr val="000000"/>
                            </a:outerShdw>
                          </a:effectLst>
                        </a:rPr>
                        <a:t>Impresora</a:t>
                      </a:r>
                      <a:endParaRPr kumimoji="0" lang="es-ES" sz="2000" b="1" i="0" u="none" strike="noStrike" cap="none" normalizeH="0" baseline="0">
                        <a:ln>
                          <a:noFill/>
                        </a:ln>
                        <a:solidFill>
                          <a:schemeClr val="tx1"/>
                        </a:solidFill>
                        <a:effectLst>
                          <a:outerShdw blurRad="38100" dist="38100" dir="2700000" algn="tl">
                            <a:srgbClr val="000000"/>
                          </a:outerShdw>
                        </a:effectLst>
                        <a:latin typeface="Arial" charset="0"/>
                      </a:endParaRPr>
                    </a:p>
                  </a:txBody>
                  <a:tcPr horzOverflow="overflow"/>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115000"/>
                        <a:buFont typeface="Wingdings" pitchFamily="2" charset="2"/>
                        <a:buChar char="§"/>
                        <a:tabLst/>
                      </a:pPr>
                      <a:r>
                        <a:rPr kumimoji="0" lang="es-MX" sz="2000" u="none" strike="noStrike" cap="none" normalizeH="0" baseline="0">
                          <a:ln>
                            <a:noFill/>
                          </a:ln>
                          <a:effectLst>
                            <a:outerShdw blurRad="38100" dist="38100" dir="2700000" algn="tl">
                              <a:srgbClr val="000000"/>
                            </a:outerShdw>
                          </a:effectLst>
                        </a:rPr>
                        <a:t>Flexible</a:t>
                      </a:r>
                    </a:p>
                    <a:p>
                      <a:pPr marL="0" marR="0" lvl="0" indent="0" algn="l" defTabSz="914400" rtl="0" eaLnBrk="1" fontAlgn="base" latinLnBrk="0" hangingPunct="1">
                        <a:lnSpc>
                          <a:spcPct val="100000"/>
                        </a:lnSpc>
                        <a:spcBef>
                          <a:spcPct val="20000"/>
                        </a:spcBef>
                        <a:spcAft>
                          <a:spcPct val="0"/>
                        </a:spcAft>
                        <a:buClr>
                          <a:schemeClr val="tx2"/>
                        </a:buClr>
                        <a:buSzPct val="115000"/>
                        <a:buFont typeface="Wingdings" pitchFamily="2" charset="2"/>
                        <a:buChar char="§"/>
                        <a:tabLst/>
                      </a:pPr>
                      <a:r>
                        <a:rPr kumimoji="0" lang="es-MX" sz="2000" u="none" strike="noStrike" cap="none" normalizeH="0" baseline="0">
                          <a:ln>
                            <a:noFill/>
                          </a:ln>
                          <a:effectLst>
                            <a:outerShdw blurRad="38100" dist="38100" dir="2700000" algn="tl">
                              <a:srgbClr val="000000"/>
                            </a:outerShdw>
                          </a:effectLst>
                        </a:rPr>
                        <a:t>Útil para gran volumen de datos</a:t>
                      </a:r>
                    </a:p>
                    <a:p>
                      <a:pPr marL="0" marR="0" lvl="0" indent="0" algn="l" defTabSz="914400" rtl="0" eaLnBrk="1" fontAlgn="base" latinLnBrk="0" hangingPunct="1">
                        <a:lnSpc>
                          <a:spcPct val="100000"/>
                        </a:lnSpc>
                        <a:spcBef>
                          <a:spcPct val="20000"/>
                        </a:spcBef>
                        <a:spcAft>
                          <a:spcPct val="0"/>
                        </a:spcAft>
                        <a:buClr>
                          <a:schemeClr val="tx2"/>
                        </a:buClr>
                        <a:buSzPct val="115000"/>
                        <a:buFont typeface="Wingdings" pitchFamily="2" charset="2"/>
                        <a:buChar char="§"/>
                        <a:tabLst/>
                      </a:pPr>
                      <a:r>
                        <a:rPr kumimoji="0" lang="es-MX" sz="2000" u="none" strike="noStrike" cap="none" normalizeH="0" baseline="0">
                          <a:ln>
                            <a:noFill/>
                          </a:ln>
                          <a:effectLst>
                            <a:outerShdw blurRad="38100" dist="38100" dir="2700000" algn="tl">
                              <a:srgbClr val="000000"/>
                            </a:outerShdw>
                          </a:effectLst>
                        </a:rPr>
                        <a:t>Confiable </a:t>
                      </a:r>
                      <a:endParaRPr kumimoji="0" lang="es-ES" sz="2000" b="1" i="0" u="none" strike="noStrike" cap="none" normalizeH="0" baseline="0">
                        <a:ln>
                          <a:noFill/>
                        </a:ln>
                        <a:solidFill>
                          <a:schemeClr val="tx1"/>
                        </a:solidFill>
                        <a:effectLst>
                          <a:outerShdw blurRad="38100" dist="38100" dir="2700000" algn="tl">
                            <a:srgbClr val="000000"/>
                          </a:outerShdw>
                        </a:effectLst>
                        <a:latin typeface="Arial" charset="0"/>
                      </a:endParaRPr>
                    </a:p>
                  </a:txBody>
                  <a:tcPr horzOverflow="overflow"/>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115000"/>
                        <a:buFont typeface="Wingdings" pitchFamily="2" charset="2"/>
                        <a:buChar char="§"/>
                        <a:tabLst/>
                      </a:pPr>
                      <a:r>
                        <a:rPr kumimoji="0" lang="es-MX" sz="2000" u="none" strike="noStrike" cap="none" normalizeH="0" baseline="0">
                          <a:ln>
                            <a:noFill/>
                          </a:ln>
                          <a:effectLst>
                            <a:outerShdw blurRad="38100" dist="38100" dir="2700000" algn="tl">
                              <a:srgbClr val="000000"/>
                            </a:outerShdw>
                          </a:effectLst>
                        </a:rPr>
                        <a:t>Puede presentar problemas de compatibilidad con el Sw</a:t>
                      </a:r>
                    </a:p>
                    <a:p>
                      <a:pPr marL="0" marR="0" lvl="0" indent="0" algn="l" defTabSz="914400" rtl="0" eaLnBrk="1" fontAlgn="base" latinLnBrk="0" hangingPunct="1">
                        <a:lnSpc>
                          <a:spcPct val="100000"/>
                        </a:lnSpc>
                        <a:spcBef>
                          <a:spcPct val="20000"/>
                        </a:spcBef>
                        <a:spcAft>
                          <a:spcPct val="0"/>
                        </a:spcAft>
                        <a:buClr>
                          <a:schemeClr val="tx2"/>
                        </a:buClr>
                        <a:buSzPct val="115000"/>
                        <a:buFont typeface="Wingdings" pitchFamily="2" charset="2"/>
                        <a:buChar char="§"/>
                        <a:tabLst/>
                      </a:pPr>
                      <a:r>
                        <a:rPr kumimoji="0" lang="es-MX" sz="2000" u="none" strike="noStrike" cap="none" normalizeH="0" baseline="0">
                          <a:ln>
                            <a:noFill/>
                          </a:ln>
                          <a:effectLst>
                            <a:outerShdw blurRad="38100" dist="38100" dir="2700000" algn="tl">
                              <a:srgbClr val="000000"/>
                            </a:outerShdw>
                          </a:effectLst>
                        </a:rPr>
                        <a:t>Requiere intervención humana</a:t>
                      </a:r>
                      <a:endParaRPr kumimoji="0" lang="es-ES" sz="2000" b="1" i="0" u="none" strike="noStrike" cap="none" normalizeH="0" baseline="0">
                        <a:ln>
                          <a:noFill/>
                        </a:ln>
                        <a:solidFill>
                          <a:schemeClr val="tx1"/>
                        </a:solidFill>
                        <a:effectLst>
                          <a:outerShdw blurRad="38100" dist="38100" dir="2700000" algn="tl">
                            <a:srgbClr val="000000"/>
                          </a:outerShdw>
                        </a:effectLst>
                        <a:latin typeface="Arial" charset="0"/>
                      </a:endParaRPr>
                    </a:p>
                  </a:txBody>
                  <a:tcPr horzOverflow="overflow"/>
                </a:tc>
                <a:extLst>
                  <a:ext uri="{0D108BD9-81ED-4DB2-BD59-A6C34878D82A}">
                    <a16:rowId xmlns:a16="http://schemas.microsoft.com/office/drawing/2014/main" val="10002"/>
                  </a:ext>
                </a:extLst>
              </a:tr>
              <a:tr h="573088">
                <a:tc>
                  <a:txBody>
                    <a:bodyPr/>
                    <a:lstStyle/>
                    <a:p>
                      <a:pPr marL="0" marR="0" lvl="0" indent="0" algn="l" defTabSz="914400" rtl="0" eaLnBrk="1" fontAlgn="base" latinLnBrk="0" hangingPunct="1">
                        <a:lnSpc>
                          <a:spcPct val="100000"/>
                        </a:lnSpc>
                        <a:spcBef>
                          <a:spcPct val="20000"/>
                        </a:spcBef>
                        <a:spcAft>
                          <a:spcPct val="0"/>
                        </a:spcAft>
                        <a:buClr>
                          <a:schemeClr val="tx2"/>
                        </a:buClr>
                        <a:buSzPct val="115000"/>
                        <a:buFont typeface="Wingdings" pitchFamily="2" charset="2"/>
                        <a:buNone/>
                        <a:tabLst/>
                      </a:pPr>
                      <a:r>
                        <a:rPr kumimoji="0" lang="es-MX" sz="2000" u="none" strike="noStrike" cap="none" normalizeH="0" baseline="0">
                          <a:ln>
                            <a:noFill/>
                          </a:ln>
                          <a:effectLst>
                            <a:outerShdw blurRad="38100" dist="38100" dir="2700000" algn="tl">
                              <a:srgbClr val="000000"/>
                            </a:outerShdw>
                          </a:effectLst>
                        </a:rPr>
                        <a:t>Audio</a:t>
                      </a:r>
                      <a:endParaRPr kumimoji="0" lang="es-ES" sz="2000" b="1" i="0" u="none" strike="noStrike" cap="none" normalizeH="0" baseline="0">
                        <a:ln>
                          <a:noFill/>
                        </a:ln>
                        <a:solidFill>
                          <a:schemeClr val="tx1"/>
                        </a:solidFill>
                        <a:effectLst>
                          <a:outerShdw blurRad="38100" dist="38100" dir="2700000" algn="tl">
                            <a:srgbClr val="000000"/>
                          </a:outerShdw>
                        </a:effectLst>
                        <a:latin typeface="Arial" charset="0"/>
                      </a:endParaRPr>
                    </a:p>
                  </a:txBody>
                  <a:tcPr horzOverflow="overflow"/>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115000"/>
                        <a:buFont typeface="Wingdings" pitchFamily="2" charset="2"/>
                        <a:buChar char="§"/>
                        <a:tabLst/>
                      </a:pPr>
                      <a:r>
                        <a:rPr kumimoji="0" lang="es-MX" sz="2000" u="none" strike="noStrike" cap="none" normalizeH="0" baseline="0">
                          <a:ln>
                            <a:noFill/>
                          </a:ln>
                          <a:effectLst>
                            <a:outerShdw blurRad="38100" dist="38100" dir="2700000" algn="tl">
                              <a:srgbClr val="000000"/>
                            </a:outerShdw>
                          </a:effectLst>
                        </a:rPr>
                        <a:t>Útil para mensajes cortos</a:t>
                      </a:r>
                    </a:p>
                    <a:p>
                      <a:pPr marL="0" marR="0" lvl="0" indent="0" algn="l" defTabSz="914400" rtl="0" eaLnBrk="1" fontAlgn="base" latinLnBrk="0" hangingPunct="1">
                        <a:lnSpc>
                          <a:spcPct val="100000"/>
                        </a:lnSpc>
                        <a:spcBef>
                          <a:spcPct val="20000"/>
                        </a:spcBef>
                        <a:spcAft>
                          <a:spcPct val="0"/>
                        </a:spcAft>
                        <a:buClr>
                          <a:schemeClr val="tx2"/>
                        </a:buClr>
                        <a:buSzPct val="115000"/>
                        <a:buFont typeface="Wingdings" pitchFamily="2" charset="2"/>
                        <a:buChar char="§"/>
                        <a:tabLst/>
                      </a:pPr>
                      <a:r>
                        <a:rPr kumimoji="0" lang="es-MX" sz="2000" u="none" strike="noStrike" cap="none" normalizeH="0" baseline="0">
                          <a:ln>
                            <a:noFill/>
                          </a:ln>
                          <a:effectLst>
                            <a:outerShdw blurRad="38100" dist="38100" dir="2700000" algn="tl">
                              <a:srgbClr val="000000"/>
                            </a:outerShdw>
                          </a:effectLst>
                        </a:rPr>
                        <a:t>Útil para dejar las manos libres al usuario</a:t>
                      </a:r>
                      <a:endParaRPr kumimoji="0" lang="es-ES" sz="2000" b="1" i="0" u="none" strike="noStrike" cap="none" normalizeH="0" baseline="0">
                        <a:ln>
                          <a:noFill/>
                        </a:ln>
                        <a:solidFill>
                          <a:schemeClr val="tx1"/>
                        </a:solidFill>
                        <a:effectLst>
                          <a:outerShdw blurRad="38100" dist="38100" dir="2700000" algn="tl">
                            <a:srgbClr val="000000"/>
                          </a:outerShdw>
                        </a:effectLst>
                        <a:latin typeface="Arial" charset="0"/>
                      </a:endParaRPr>
                    </a:p>
                  </a:txBody>
                  <a:tcPr horzOverflow="overflow"/>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115000"/>
                        <a:buFont typeface="Wingdings" pitchFamily="2" charset="2"/>
                        <a:buChar char="§"/>
                        <a:tabLst/>
                      </a:pPr>
                      <a:r>
                        <a:rPr kumimoji="0" lang="es-MX" sz="2000" u="none" strike="noStrike" cap="none" normalizeH="0" baseline="0">
                          <a:ln>
                            <a:noFill/>
                          </a:ln>
                          <a:effectLst>
                            <a:outerShdw blurRad="38100" dist="38100" dir="2700000" algn="tl">
                              <a:srgbClr val="000000"/>
                            </a:outerShdw>
                          </a:effectLst>
                        </a:rPr>
                        <a:t>Costosa</a:t>
                      </a:r>
                    </a:p>
                    <a:p>
                      <a:pPr marL="0" marR="0" lvl="0" indent="0" algn="l" defTabSz="914400" rtl="0" eaLnBrk="1" fontAlgn="base" latinLnBrk="0" hangingPunct="1">
                        <a:lnSpc>
                          <a:spcPct val="100000"/>
                        </a:lnSpc>
                        <a:spcBef>
                          <a:spcPct val="20000"/>
                        </a:spcBef>
                        <a:spcAft>
                          <a:spcPct val="0"/>
                        </a:spcAft>
                        <a:buClr>
                          <a:schemeClr val="tx2"/>
                        </a:buClr>
                        <a:buSzPct val="115000"/>
                        <a:buFont typeface="Wingdings" pitchFamily="2" charset="2"/>
                        <a:buChar char="§"/>
                        <a:tabLst/>
                      </a:pPr>
                      <a:r>
                        <a:rPr kumimoji="0" lang="es-MX" sz="2000" u="none" strike="noStrike" cap="none" normalizeH="0" baseline="0">
                          <a:ln>
                            <a:noFill/>
                          </a:ln>
                          <a:effectLst>
                            <a:outerShdw blurRad="38100" dist="38100" dir="2700000" algn="tl">
                              <a:srgbClr val="000000"/>
                            </a:outerShdw>
                          </a:effectLst>
                        </a:rPr>
                        <a:t>Requiere espacio dedicado para no interferir con las labores de otras personas</a:t>
                      </a:r>
                      <a:endParaRPr kumimoji="0" lang="es-ES" sz="2000" b="1" i="0" u="none" strike="noStrike" cap="none" normalizeH="0" baseline="0">
                        <a:ln>
                          <a:noFill/>
                        </a:ln>
                        <a:solidFill>
                          <a:schemeClr val="tx1"/>
                        </a:solidFill>
                        <a:effectLst>
                          <a:outerShdw blurRad="38100" dist="38100" dir="2700000" algn="tl">
                            <a:srgbClr val="000000"/>
                          </a:outerShdw>
                        </a:effectLst>
                        <a:latin typeface="Arial" charset="0"/>
                      </a:endParaRPr>
                    </a:p>
                  </a:txBody>
                  <a:tcPr horzOverflow="overflow"/>
                </a:tc>
                <a:extLst>
                  <a:ext uri="{0D108BD9-81ED-4DB2-BD59-A6C34878D82A}">
                    <a16:rowId xmlns:a16="http://schemas.microsoft.com/office/drawing/2014/main" val="10003"/>
                  </a:ext>
                </a:extLst>
              </a:tr>
            </a:tbl>
          </a:graphicData>
        </a:graphic>
      </p:graphicFrame>
    </p:spTree>
  </p:cSld>
  <p:clrMapOvr>
    <a:masterClrMapping/>
  </p:clrMapOvr>
  <p:transition>
    <p:dissolv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4842" name="Group 26"/>
          <p:cNvGraphicFramePr>
            <a:graphicFrameLocks noGrp="1"/>
          </p:cNvGraphicFramePr>
          <p:nvPr/>
        </p:nvGraphicFramePr>
        <p:xfrm>
          <a:off x="539750" y="1125538"/>
          <a:ext cx="8064500" cy="4539933"/>
        </p:xfrm>
        <a:graphic>
          <a:graphicData uri="http://schemas.openxmlformats.org/drawingml/2006/table">
            <a:tbl>
              <a:tblPr>
                <a:tableStyleId>{775DCB02-9BB8-47FD-8907-85C794F793BA}</a:tableStyleId>
              </a:tblPr>
              <a:tblGrid>
                <a:gridCol w="2687638">
                  <a:extLst>
                    <a:ext uri="{9D8B030D-6E8A-4147-A177-3AD203B41FA5}">
                      <a16:colId xmlns:a16="http://schemas.microsoft.com/office/drawing/2014/main" val="20000"/>
                    </a:ext>
                  </a:extLst>
                </a:gridCol>
                <a:gridCol w="2689225">
                  <a:extLst>
                    <a:ext uri="{9D8B030D-6E8A-4147-A177-3AD203B41FA5}">
                      <a16:colId xmlns:a16="http://schemas.microsoft.com/office/drawing/2014/main" val="20001"/>
                    </a:ext>
                  </a:extLst>
                </a:gridCol>
                <a:gridCol w="2687637">
                  <a:extLst>
                    <a:ext uri="{9D8B030D-6E8A-4147-A177-3AD203B41FA5}">
                      <a16:colId xmlns:a16="http://schemas.microsoft.com/office/drawing/2014/main" val="20002"/>
                    </a:ext>
                  </a:extLst>
                </a:gridCol>
              </a:tblGrid>
              <a:tr h="219075">
                <a:tc>
                  <a:txBody>
                    <a:bodyPr/>
                    <a:lstStyle/>
                    <a:p>
                      <a:pPr marL="0" marR="0" lvl="0" indent="0" algn="ctr" defTabSz="914400" rtl="0" eaLnBrk="1" fontAlgn="base" latinLnBrk="0" hangingPunct="1">
                        <a:lnSpc>
                          <a:spcPct val="100000"/>
                        </a:lnSpc>
                        <a:spcBef>
                          <a:spcPct val="20000"/>
                        </a:spcBef>
                        <a:spcAft>
                          <a:spcPct val="0"/>
                        </a:spcAft>
                        <a:buClr>
                          <a:schemeClr val="tx2"/>
                        </a:buClr>
                        <a:buSzPct val="115000"/>
                        <a:buFont typeface="Wingdings" pitchFamily="2" charset="2"/>
                        <a:buNone/>
                        <a:tabLst/>
                      </a:pPr>
                      <a:r>
                        <a:rPr kumimoji="0" lang="es-MX" sz="2800" u="none" strike="noStrike" cap="none" normalizeH="0" baseline="0" dirty="0">
                          <a:ln>
                            <a:noFill/>
                          </a:ln>
                          <a:effectLst>
                            <a:outerShdw blurRad="38100" dist="38100" dir="2700000" algn="tl">
                              <a:srgbClr val="000000"/>
                            </a:outerShdw>
                          </a:effectLst>
                        </a:rPr>
                        <a:t>Método</a:t>
                      </a:r>
                      <a:endParaRPr kumimoji="0" lang="es-ES" sz="2800" b="1" i="1" u="none" strike="noStrike" cap="none" normalizeH="0" baseline="0" dirty="0">
                        <a:ln>
                          <a:noFill/>
                        </a:ln>
                        <a:solidFill>
                          <a:schemeClr val="tx1"/>
                        </a:solidFill>
                        <a:effectLst>
                          <a:outerShdw blurRad="38100" dist="38100" dir="2700000" algn="tl">
                            <a:srgbClr val="000000"/>
                          </a:outerShdw>
                        </a:effectLst>
                        <a:latin typeface="Arial" charset="0"/>
                      </a:endParaRPr>
                    </a:p>
                  </a:txBody>
                  <a:tcPr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115000"/>
                        <a:buFont typeface="Wingdings" pitchFamily="2" charset="2"/>
                        <a:buNone/>
                        <a:tabLst/>
                      </a:pPr>
                      <a:r>
                        <a:rPr kumimoji="0" lang="es-MX" sz="2800" u="none" strike="noStrike" cap="none" normalizeH="0" baseline="0">
                          <a:ln>
                            <a:noFill/>
                          </a:ln>
                          <a:effectLst>
                            <a:outerShdw blurRad="38100" dist="38100" dir="2700000" algn="tl">
                              <a:srgbClr val="000000"/>
                            </a:outerShdw>
                          </a:effectLst>
                        </a:rPr>
                        <a:t>Ventajas</a:t>
                      </a:r>
                      <a:endParaRPr kumimoji="0" lang="es-ES" sz="2800" b="1" i="1" u="none" strike="noStrike" cap="none" normalizeH="0" baseline="0">
                        <a:ln>
                          <a:noFill/>
                        </a:ln>
                        <a:solidFill>
                          <a:schemeClr val="tx1"/>
                        </a:solidFill>
                        <a:effectLst>
                          <a:outerShdw blurRad="38100" dist="38100" dir="2700000" algn="tl">
                            <a:srgbClr val="000000"/>
                          </a:outerShdw>
                        </a:effectLst>
                        <a:latin typeface="Arial" charset="0"/>
                      </a:endParaRPr>
                    </a:p>
                  </a:txBody>
                  <a:tcPr horzOverflow="overflow"/>
                </a:tc>
                <a:tc>
                  <a:txBody>
                    <a:bodyPr/>
                    <a:lstStyle/>
                    <a:p>
                      <a:pPr marL="0" marR="0" lvl="0" indent="0" algn="ctr" defTabSz="914400" rtl="0" eaLnBrk="1" fontAlgn="base" latinLnBrk="0" hangingPunct="1">
                        <a:lnSpc>
                          <a:spcPct val="100000"/>
                        </a:lnSpc>
                        <a:spcBef>
                          <a:spcPct val="20000"/>
                        </a:spcBef>
                        <a:spcAft>
                          <a:spcPct val="0"/>
                        </a:spcAft>
                        <a:buClr>
                          <a:schemeClr val="tx2"/>
                        </a:buClr>
                        <a:buSzPct val="115000"/>
                        <a:buFont typeface="Wingdings" pitchFamily="2" charset="2"/>
                        <a:buNone/>
                        <a:tabLst/>
                      </a:pPr>
                      <a:r>
                        <a:rPr kumimoji="0" lang="es-MX" sz="2800" u="none" strike="noStrike" cap="none" normalizeH="0" baseline="0">
                          <a:ln>
                            <a:noFill/>
                          </a:ln>
                          <a:effectLst>
                            <a:outerShdw blurRad="38100" dist="38100" dir="2700000" algn="tl">
                              <a:srgbClr val="000000"/>
                            </a:outerShdw>
                          </a:effectLst>
                        </a:rPr>
                        <a:t>Desventajas</a:t>
                      </a:r>
                      <a:endParaRPr kumimoji="0" lang="es-ES" sz="2800" b="1" i="1" u="none" strike="noStrike" cap="none" normalizeH="0" baseline="0">
                        <a:ln>
                          <a:noFill/>
                        </a:ln>
                        <a:solidFill>
                          <a:schemeClr val="tx1"/>
                        </a:solidFill>
                        <a:effectLst>
                          <a:outerShdw blurRad="38100" dist="38100" dir="2700000" algn="tl">
                            <a:srgbClr val="000000"/>
                          </a:outerShdw>
                        </a:effectLst>
                        <a:latin typeface="Arial" charset="0"/>
                      </a:endParaRPr>
                    </a:p>
                  </a:txBody>
                  <a:tcPr horzOverflow="overflow"/>
                </a:tc>
                <a:extLst>
                  <a:ext uri="{0D108BD9-81ED-4DB2-BD59-A6C34878D82A}">
                    <a16:rowId xmlns:a16="http://schemas.microsoft.com/office/drawing/2014/main" val="10000"/>
                  </a:ext>
                </a:extLst>
              </a:tr>
              <a:tr h="1430338">
                <a:tc>
                  <a:txBody>
                    <a:bodyPr/>
                    <a:lstStyle/>
                    <a:p>
                      <a:pPr marL="0" marR="0" lvl="0" indent="0" algn="l" defTabSz="914400" rtl="0" eaLnBrk="1" fontAlgn="base" latinLnBrk="0" hangingPunct="1">
                        <a:lnSpc>
                          <a:spcPct val="100000"/>
                        </a:lnSpc>
                        <a:spcBef>
                          <a:spcPct val="20000"/>
                        </a:spcBef>
                        <a:spcAft>
                          <a:spcPct val="0"/>
                        </a:spcAft>
                        <a:buClr>
                          <a:schemeClr val="tx2"/>
                        </a:buClr>
                        <a:buSzPct val="115000"/>
                        <a:buFont typeface="Wingdings" pitchFamily="2" charset="2"/>
                        <a:buNone/>
                        <a:tabLst/>
                      </a:pPr>
                      <a:r>
                        <a:rPr kumimoji="0" lang="es-MX" sz="2000" u="none" strike="noStrike" cap="none" normalizeH="0" baseline="0" dirty="0">
                          <a:ln>
                            <a:noFill/>
                          </a:ln>
                          <a:effectLst>
                            <a:outerShdw blurRad="38100" dist="38100" dir="2700000" algn="tl">
                              <a:srgbClr val="000000"/>
                            </a:outerShdw>
                          </a:effectLst>
                        </a:rPr>
                        <a:t>Almacenamiento Permanente</a:t>
                      </a:r>
                      <a:endParaRPr kumimoji="0" lang="es-ES" sz="2000" b="1" i="0" u="none" strike="noStrike" cap="none" normalizeH="0" baseline="0" dirty="0">
                        <a:ln>
                          <a:noFill/>
                        </a:ln>
                        <a:solidFill>
                          <a:schemeClr val="tx1"/>
                        </a:solidFill>
                        <a:effectLst>
                          <a:outerShdw blurRad="38100" dist="38100" dir="2700000" algn="tl">
                            <a:srgbClr val="000000"/>
                          </a:outerShdw>
                        </a:effectLst>
                        <a:latin typeface="Arial" charset="0"/>
                      </a:endParaRPr>
                    </a:p>
                  </a:txBody>
                  <a:tcPr horzOverflow="overflow"/>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115000"/>
                        <a:buFont typeface="Wingdings" pitchFamily="2" charset="2"/>
                        <a:buChar char="§"/>
                        <a:tabLst/>
                      </a:pPr>
                      <a:r>
                        <a:rPr kumimoji="0" lang="es-MX" sz="2000" u="none" strike="noStrike" cap="none" normalizeH="0" baseline="0">
                          <a:ln>
                            <a:noFill/>
                          </a:ln>
                          <a:effectLst>
                            <a:outerShdw blurRad="38100" dist="38100" dir="2700000" algn="tl">
                              <a:srgbClr val="000000"/>
                            </a:outerShdw>
                          </a:effectLst>
                        </a:rPr>
                        <a:t>Gran capacidad</a:t>
                      </a:r>
                    </a:p>
                    <a:p>
                      <a:pPr marL="0" marR="0" lvl="0" indent="0" algn="l" defTabSz="914400" rtl="0" eaLnBrk="1" fontAlgn="base" latinLnBrk="0" hangingPunct="1">
                        <a:lnSpc>
                          <a:spcPct val="100000"/>
                        </a:lnSpc>
                        <a:spcBef>
                          <a:spcPct val="20000"/>
                        </a:spcBef>
                        <a:spcAft>
                          <a:spcPct val="0"/>
                        </a:spcAft>
                        <a:buClr>
                          <a:schemeClr val="tx2"/>
                        </a:buClr>
                        <a:buSzPct val="115000"/>
                        <a:buFont typeface="Wingdings" pitchFamily="2" charset="2"/>
                        <a:buChar char="§"/>
                        <a:tabLst/>
                      </a:pPr>
                      <a:r>
                        <a:rPr kumimoji="0" lang="es-MX" sz="2000" u="none" strike="noStrike" cap="none" normalizeH="0" baseline="0">
                          <a:ln>
                            <a:noFill/>
                          </a:ln>
                          <a:effectLst>
                            <a:outerShdw blurRad="38100" dist="38100" dir="2700000" algn="tl">
                              <a:srgbClr val="000000"/>
                            </a:outerShdw>
                          </a:effectLst>
                        </a:rPr>
                        <a:t>Gran velocidad de recuperación</a:t>
                      </a:r>
                    </a:p>
                    <a:p>
                      <a:pPr marL="0" marR="0" lvl="0" indent="0" algn="l" defTabSz="914400" rtl="0" eaLnBrk="1" fontAlgn="base" latinLnBrk="0" hangingPunct="1">
                        <a:lnSpc>
                          <a:spcPct val="100000"/>
                        </a:lnSpc>
                        <a:spcBef>
                          <a:spcPct val="20000"/>
                        </a:spcBef>
                        <a:spcAft>
                          <a:spcPct val="0"/>
                        </a:spcAft>
                        <a:buClr>
                          <a:schemeClr val="tx2"/>
                        </a:buClr>
                        <a:buSzPct val="115000"/>
                        <a:buFont typeface="Wingdings" pitchFamily="2" charset="2"/>
                        <a:buChar char="§"/>
                        <a:tabLst/>
                      </a:pPr>
                      <a:r>
                        <a:rPr kumimoji="0" lang="es-MX" sz="2000" u="none" strike="noStrike" cap="none" normalizeH="0" baseline="0">
                          <a:ln>
                            <a:noFill/>
                          </a:ln>
                          <a:effectLst>
                            <a:outerShdw blurRad="38100" dist="38100" dir="2700000" algn="tl">
                              <a:srgbClr val="000000"/>
                            </a:outerShdw>
                          </a:effectLst>
                        </a:rPr>
                        <a:t>Baja propensión a daños</a:t>
                      </a:r>
                      <a:endParaRPr kumimoji="0" lang="es-ES" sz="2000" b="1" i="0" u="none" strike="noStrike" cap="none" normalizeH="0" baseline="0">
                        <a:ln>
                          <a:noFill/>
                        </a:ln>
                        <a:solidFill>
                          <a:schemeClr val="tx1"/>
                        </a:solidFill>
                        <a:effectLst>
                          <a:outerShdw blurRad="38100" dist="38100" dir="2700000" algn="tl">
                            <a:srgbClr val="000000"/>
                          </a:outerShdw>
                        </a:effectLst>
                        <a:latin typeface="Arial" charset="0"/>
                      </a:endParaRPr>
                    </a:p>
                  </a:txBody>
                  <a:tcPr horzOverflow="overflow"/>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115000"/>
                        <a:buFont typeface="Wingdings" pitchFamily="2" charset="2"/>
                        <a:buChar char="§"/>
                        <a:tabLst/>
                      </a:pPr>
                      <a:r>
                        <a:rPr kumimoji="0" lang="es-MX" sz="2000" u="none" strike="noStrike" cap="none" normalizeH="0" baseline="0">
                          <a:ln>
                            <a:noFill/>
                          </a:ln>
                          <a:effectLst>
                            <a:outerShdw blurRad="38100" dist="38100" dir="2700000" algn="tl">
                              <a:srgbClr val="000000"/>
                            </a:outerShdw>
                          </a:effectLst>
                        </a:rPr>
                        <a:t>Costosa</a:t>
                      </a:r>
                    </a:p>
                    <a:p>
                      <a:pPr marL="0" marR="0" lvl="0" indent="0" algn="l" defTabSz="914400" rtl="0" eaLnBrk="1" fontAlgn="base" latinLnBrk="0" hangingPunct="1">
                        <a:lnSpc>
                          <a:spcPct val="100000"/>
                        </a:lnSpc>
                        <a:spcBef>
                          <a:spcPct val="20000"/>
                        </a:spcBef>
                        <a:spcAft>
                          <a:spcPct val="0"/>
                        </a:spcAft>
                        <a:buClr>
                          <a:schemeClr val="tx2"/>
                        </a:buClr>
                        <a:buSzPct val="115000"/>
                        <a:buFont typeface="Wingdings" pitchFamily="2" charset="2"/>
                        <a:buChar char="§"/>
                        <a:tabLst/>
                      </a:pPr>
                      <a:r>
                        <a:rPr kumimoji="0" lang="es-MX" sz="2000" u="none" strike="noStrike" cap="none" normalizeH="0" baseline="0">
                          <a:ln>
                            <a:noFill/>
                          </a:ln>
                          <a:effectLst>
                            <a:outerShdw blurRad="38100" dist="38100" dir="2700000" algn="tl">
                              <a:srgbClr val="000000"/>
                            </a:outerShdw>
                          </a:effectLst>
                        </a:rPr>
                        <a:t>Mas difícil de actualizar</a:t>
                      </a:r>
                      <a:endParaRPr kumimoji="0" lang="es-ES" sz="2000" b="1" i="0" u="none" strike="noStrike" cap="none" normalizeH="0" baseline="0">
                        <a:ln>
                          <a:noFill/>
                        </a:ln>
                        <a:solidFill>
                          <a:schemeClr val="tx1"/>
                        </a:solidFill>
                        <a:effectLst>
                          <a:outerShdw blurRad="38100" dist="38100" dir="2700000" algn="tl">
                            <a:srgbClr val="000000"/>
                          </a:outerShdw>
                        </a:effectLst>
                        <a:latin typeface="Arial" charset="0"/>
                      </a:endParaRPr>
                    </a:p>
                  </a:txBody>
                  <a:tcPr horzOverflow="overflow"/>
                </a:tc>
                <a:extLst>
                  <a:ext uri="{0D108BD9-81ED-4DB2-BD59-A6C34878D82A}">
                    <a16:rowId xmlns:a16="http://schemas.microsoft.com/office/drawing/2014/main" val="10001"/>
                  </a:ext>
                </a:extLst>
              </a:tr>
              <a:tr h="2284413">
                <a:tc>
                  <a:txBody>
                    <a:bodyPr/>
                    <a:lstStyle/>
                    <a:p>
                      <a:pPr marL="0" marR="0" lvl="0" indent="0" algn="l" defTabSz="914400" rtl="0" eaLnBrk="1" fontAlgn="base" latinLnBrk="0" hangingPunct="1">
                        <a:lnSpc>
                          <a:spcPct val="100000"/>
                        </a:lnSpc>
                        <a:spcBef>
                          <a:spcPct val="20000"/>
                        </a:spcBef>
                        <a:spcAft>
                          <a:spcPct val="0"/>
                        </a:spcAft>
                        <a:buClr>
                          <a:schemeClr val="tx2"/>
                        </a:buClr>
                        <a:buSzPct val="115000"/>
                        <a:buFont typeface="Wingdings" pitchFamily="2" charset="2"/>
                        <a:buNone/>
                        <a:tabLst/>
                      </a:pPr>
                      <a:r>
                        <a:rPr kumimoji="0" lang="es-MX" sz="2000" u="none" strike="noStrike" cap="none" normalizeH="0" baseline="0">
                          <a:ln>
                            <a:noFill/>
                          </a:ln>
                          <a:effectLst>
                            <a:outerShdw blurRad="38100" dist="38100" dir="2700000" algn="tl">
                              <a:srgbClr val="000000"/>
                            </a:outerShdw>
                          </a:effectLst>
                        </a:rPr>
                        <a:t>Salida Electrónica</a:t>
                      </a:r>
                      <a:endParaRPr kumimoji="0" lang="es-ES" sz="2000" b="1" i="0" u="none" strike="noStrike" cap="none" normalizeH="0" baseline="0">
                        <a:ln>
                          <a:noFill/>
                        </a:ln>
                        <a:solidFill>
                          <a:schemeClr val="tx1"/>
                        </a:solidFill>
                        <a:effectLst>
                          <a:outerShdw blurRad="38100" dist="38100" dir="2700000" algn="tl">
                            <a:srgbClr val="000000"/>
                          </a:outerShdw>
                        </a:effectLst>
                        <a:latin typeface="Arial" charset="0"/>
                      </a:endParaRPr>
                    </a:p>
                  </a:txBody>
                  <a:tcPr horzOverflow="overflow"/>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115000"/>
                        <a:buFont typeface="Wingdings" pitchFamily="2" charset="2"/>
                        <a:buChar char="§"/>
                        <a:tabLst/>
                      </a:pPr>
                      <a:r>
                        <a:rPr kumimoji="0" lang="es-MX" sz="2000" u="none" strike="noStrike" cap="none" normalizeH="0" baseline="0">
                          <a:ln>
                            <a:noFill/>
                          </a:ln>
                          <a:effectLst>
                            <a:outerShdw blurRad="38100" dist="38100" dir="2700000" algn="tl">
                              <a:srgbClr val="000000"/>
                            </a:outerShdw>
                          </a:effectLst>
                        </a:rPr>
                        <a:t>Reduce el uso de papel</a:t>
                      </a:r>
                    </a:p>
                    <a:p>
                      <a:pPr marL="0" marR="0" lvl="0" indent="0" algn="l" defTabSz="914400" rtl="0" eaLnBrk="1" fontAlgn="base" latinLnBrk="0" hangingPunct="1">
                        <a:lnSpc>
                          <a:spcPct val="100000"/>
                        </a:lnSpc>
                        <a:spcBef>
                          <a:spcPct val="20000"/>
                        </a:spcBef>
                        <a:spcAft>
                          <a:spcPct val="0"/>
                        </a:spcAft>
                        <a:buClr>
                          <a:schemeClr val="tx2"/>
                        </a:buClr>
                        <a:buSzPct val="115000"/>
                        <a:buFont typeface="Wingdings" pitchFamily="2" charset="2"/>
                        <a:buChar char="§"/>
                        <a:tabLst/>
                      </a:pPr>
                      <a:r>
                        <a:rPr kumimoji="0" lang="es-MX" sz="2000" u="none" strike="noStrike" cap="none" normalizeH="0" baseline="0">
                          <a:ln>
                            <a:noFill/>
                          </a:ln>
                          <a:effectLst>
                            <a:outerShdw blurRad="38100" dist="38100" dir="2700000" algn="tl">
                              <a:srgbClr val="000000"/>
                            </a:outerShdw>
                          </a:effectLst>
                        </a:rPr>
                        <a:t>Puede actualizarse con facilidad</a:t>
                      </a:r>
                    </a:p>
                    <a:p>
                      <a:pPr marL="0" marR="0" lvl="0" indent="0" algn="l" defTabSz="914400" rtl="0" eaLnBrk="1" fontAlgn="base" latinLnBrk="0" hangingPunct="1">
                        <a:lnSpc>
                          <a:spcPct val="100000"/>
                        </a:lnSpc>
                        <a:spcBef>
                          <a:spcPct val="20000"/>
                        </a:spcBef>
                        <a:spcAft>
                          <a:spcPct val="0"/>
                        </a:spcAft>
                        <a:buClr>
                          <a:schemeClr val="tx2"/>
                        </a:buClr>
                        <a:buSzPct val="115000"/>
                        <a:buFont typeface="Wingdings" pitchFamily="2" charset="2"/>
                        <a:buChar char="§"/>
                        <a:tabLst/>
                      </a:pPr>
                      <a:r>
                        <a:rPr kumimoji="0" lang="es-MX" sz="2000" u="none" strike="noStrike" cap="none" normalizeH="0" baseline="0">
                          <a:ln>
                            <a:noFill/>
                          </a:ln>
                          <a:effectLst>
                            <a:outerShdw blurRad="38100" dist="38100" dir="2700000" algn="tl">
                              <a:srgbClr val="000000"/>
                            </a:outerShdw>
                          </a:effectLst>
                        </a:rPr>
                        <a:t>Puede ser interactiva </a:t>
                      </a:r>
                      <a:endParaRPr kumimoji="0" lang="es-ES" sz="2000" b="1" i="0" u="none" strike="noStrike" cap="none" normalizeH="0" baseline="0">
                        <a:ln>
                          <a:noFill/>
                        </a:ln>
                        <a:solidFill>
                          <a:schemeClr val="tx1"/>
                        </a:solidFill>
                        <a:effectLst>
                          <a:outerShdw blurRad="38100" dist="38100" dir="2700000" algn="tl">
                            <a:srgbClr val="000000"/>
                          </a:outerShdw>
                        </a:effectLst>
                        <a:latin typeface="Arial" charset="0"/>
                      </a:endParaRPr>
                    </a:p>
                  </a:txBody>
                  <a:tcPr horzOverflow="overflow"/>
                </a:tc>
                <a:tc>
                  <a:txBody>
                    <a:bodyPr/>
                    <a:lstStyle/>
                    <a:p>
                      <a:pPr marL="0" marR="0" lvl="0" indent="0" algn="l" defTabSz="914400" rtl="0" eaLnBrk="1" fontAlgn="base" latinLnBrk="0" hangingPunct="1">
                        <a:lnSpc>
                          <a:spcPct val="100000"/>
                        </a:lnSpc>
                        <a:spcBef>
                          <a:spcPct val="20000"/>
                        </a:spcBef>
                        <a:spcAft>
                          <a:spcPct val="0"/>
                        </a:spcAft>
                        <a:buClr>
                          <a:schemeClr val="tx2"/>
                        </a:buClr>
                        <a:buSzPct val="115000"/>
                        <a:buFont typeface="Wingdings" pitchFamily="2" charset="2"/>
                        <a:buChar char="§"/>
                        <a:tabLst/>
                      </a:pPr>
                      <a:r>
                        <a:rPr kumimoji="0" lang="es-MX" sz="2000" u="none" strike="noStrike" cap="none" normalizeH="0" baseline="0" dirty="0">
                          <a:ln>
                            <a:noFill/>
                          </a:ln>
                          <a:effectLst>
                            <a:outerShdw blurRad="38100" dist="38100" dir="2700000" algn="tl">
                              <a:srgbClr val="000000"/>
                            </a:outerShdw>
                          </a:effectLst>
                        </a:rPr>
                        <a:t>Es difícil de configurar  para los usuarios</a:t>
                      </a:r>
                      <a:endParaRPr kumimoji="0" lang="es-ES" sz="2000" b="1" i="0" u="none" strike="noStrike" cap="none" normalizeH="0" baseline="0" dirty="0">
                        <a:ln>
                          <a:noFill/>
                        </a:ln>
                        <a:solidFill>
                          <a:schemeClr val="tx1"/>
                        </a:solidFill>
                        <a:effectLst>
                          <a:outerShdw blurRad="38100" dist="38100" dir="2700000" algn="tl">
                            <a:srgbClr val="000000"/>
                          </a:outerShdw>
                        </a:effectLst>
                        <a:latin typeface="Arial" charset="0"/>
                      </a:endParaRPr>
                    </a:p>
                  </a:txBody>
                  <a:tcPr horzOverflow="overflow"/>
                </a:tc>
                <a:extLst>
                  <a:ext uri="{0D108BD9-81ED-4DB2-BD59-A6C34878D82A}">
                    <a16:rowId xmlns:a16="http://schemas.microsoft.com/office/drawing/2014/main" val="10002"/>
                  </a:ext>
                </a:extLst>
              </a:tr>
            </a:tbl>
          </a:graphicData>
        </a:graphic>
      </p:graphicFrame>
    </p:spTree>
  </p:cSld>
  <p:clrMapOvr>
    <a:masterClrMapping/>
  </p:clrMapOvr>
  <p:transition>
    <p:dissolv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ChangeArrowheads="1"/>
          </p:cNvSpPr>
          <p:nvPr/>
        </p:nvSpPr>
        <p:spPr bwMode="auto">
          <a:xfrm>
            <a:off x="1042988" y="604371"/>
            <a:ext cx="7308850" cy="523220"/>
          </a:xfrm>
          <a:prstGeom prst="rect">
            <a:avLst/>
          </a:prstGeom>
          <a:noFill/>
          <a:ln w="9525">
            <a:noFill/>
            <a:miter lim="800000"/>
            <a:headEnd/>
            <a:tailEnd/>
          </a:ln>
        </p:spPr>
        <p:txBody>
          <a:bodyPr anchor="ctr">
            <a:spAutoFit/>
          </a:bodyPr>
          <a:lstStyle/>
          <a:p>
            <a:pPr algn="ctr"/>
            <a:r>
              <a:rPr lang="es-ES_tradnl" sz="2800" b="1" i="1" spc="300" dirty="0">
                <a:ln w="11430" cmpd="sng">
                  <a:solidFill>
                    <a:schemeClr val="accent1">
                      <a:tint val="10000"/>
                    </a:schemeClr>
                  </a:solidFill>
                  <a:prstDash val="solid"/>
                  <a:miter lim="800000"/>
                </a:ln>
                <a:solidFill>
                  <a:srgbClr val="FFFF00"/>
                </a:solidFill>
                <a:effectLst>
                  <a:glow rad="45500">
                    <a:schemeClr val="accent1">
                      <a:satMod val="220000"/>
                      <a:alpha val="35000"/>
                    </a:schemeClr>
                  </a:glow>
                </a:effectLst>
              </a:rPr>
              <a:t>DISEÑO DE SALIDA EN PANTALLA</a:t>
            </a:r>
            <a:endParaRPr lang="es-ES_tradnl" sz="2800" b="1" spc="300" dirty="0">
              <a:ln w="11430" cmpd="sng">
                <a:solidFill>
                  <a:schemeClr val="accent1">
                    <a:tint val="10000"/>
                  </a:schemeClr>
                </a:solidFill>
                <a:prstDash val="solid"/>
                <a:miter lim="800000"/>
              </a:ln>
              <a:solidFill>
                <a:srgbClr val="FFFF00"/>
              </a:solidFill>
              <a:effectLst>
                <a:glow rad="45500">
                  <a:schemeClr val="accent1">
                    <a:satMod val="220000"/>
                    <a:alpha val="35000"/>
                  </a:schemeClr>
                </a:glow>
              </a:effectLst>
            </a:endParaRPr>
          </a:p>
        </p:txBody>
      </p:sp>
      <p:sp>
        <p:nvSpPr>
          <p:cNvPr id="24579" name="Text Box 3"/>
          <p:cNvSpPr txBox="1">
            <a:spLocks noChangeArrowheads="1"/>
          </p:cNvSpPr>
          <p:nvPr/>
        </p:nvSpPr>
        <p:spPr bwMode="auto">
          <a:xfrm>
            <a:off x="-396552" y="1268760"/>
            <a:ext cx="5472608" cy="5262979"/>
          </a:xfrm>
          <a:prstGeom prst="rect">
            <a:avLst/>
          </a:prstGeom>
          <a:noFill/>
          <a:ln w="9525">
            <a:noFill/>
            <a:miter lim="800000"/>
            <a:headEnd/>
            <a:tailEnd/>
          </a:ln>
        </p:spPr>
        <p:txBody>
          <a:bodyPr wrap="square">
            <a:spAutoFit/>
          </a:bodyPr>
          <a:lstStyle/>
          <a:p>
            <a:pPr marL="785813" indent="-157163" algn="just"/>
            <a:r>
              <a:rPr lang="es-ES" sz="2400" dirty="0"/>
              <a:t>			La salida en pantalla es un recurso importante para el diseñador</a:t>
            </a:r>
          </a:p>
          <a:p>
            <a:pPr marL="785813" indent="-157163" algn="just"/>
            <a:r>
              <a:rPr lang="es-MX" sz="2400" dirty="0"/>
              <a:t>			Las pantallas de salida deben cubrir aspectos propios de la naturaleza de método, por ejemplo:</a:t>
            </a:r>
          </a:p>
          <a:p>
            <a:pPr marL="785813" indent="-157163" algn="just"/>
            <a:endParaRPr lang="es-MX" sz="2400" dirty="0"/>
          </a:p>
          <a:p>
            <a:pPr marL="785813" indent="-157163" algn="just">
              <a:buFont typeface="Wingdings" pitchFamily="2" charset="2"/>
              <a:buChar char="Ø"/>
            </a:pPr>
            <a:r>
              <a:rPr lang="es-ES_tradnl" sz="2400" dirty="0"/>
              <a:t> </a:t>
            </a:r>
            <a:r>
              <a:rPr lang="es-ES_tradnl" sz="2400" b="1" dirty="0">
                <a:solidFill>
                  <a:srgbClr val="FFFF00"/>
                </a:solidFill>
              </a:rPr>
              <a:t>Facilidad de navegación</a:t>
            </a:r>
          </a:p>
          <a:p>
            <a:pPr marL="785813" indent="-157163" algn="just">
              <a:buFont typeface="Wingdings" pitchFamily="2" charset="2"/>
              <a:buChar char="Ø"/>
            </a:pPr>
            <a:r>
              <a:rPr lang="es-ES_tradnl" sz="2400" b="1" dirty="0">
                <a:solidFill>
                  <a:srgbClr val="FFFF00"/>
                </a:solidFill>
              </a:rPr>
              <a:t>Claridad de la información</a:t>
            </a:r>
          </a:p>
          <a:p>
            <a:pPr marL="785813" indent="-157163" algn="just">
              <a:buFont typeface="Wingdings" pitchFamily="2" charset="2"/>
              <a:buNone/>
            </a:pPr>
            <a:r>
              <a:rPr lang="es-ES_tradnl" sz="2400" dirty="0"/>
              <a:t>			Los elementos que se incluyan en la pantalla deben ser congruentes entre ellos para evitar confusión al usuario.</a:t>
            </a:r>
          </a:p>
        </p:txBody>
      </p:sp>
      <p:pic>
        <p:nvPicPr>
          <p:cNvPr id="33794" name="Picture 2" descr="http://hardwaremovile.com/blog/wp-content/uploads/2011/02/11.jpg"/>
          <p:cNvPicPr>
            <a:picLocks noChangeAspect="1" noChangeArrowheads="1"/>
          </p:cNvPicPr>
          <p:nvPr/>
        </p:nvPicPr>
        <p:blipFill>
          <a:blip r:embed="rId2" cstate="print"/>
          <a:srcRect/>
          <a:stretch>
            <a:fillRect/>
          </a:stretch>
        </p:blipFill>
        <p:spPr bwMode="auto">
          <a:xfrm>
            <a:off x="5220072" y="1772816"/>
            <a:ext cx="3449960" cy="319087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33796" name="Picture 4" descr="http://celularesblog.com/wp-content/interfaces-graficas.png"/>
          <p:cNvPicPr>
            <a:picLocks noChangeAspect="1" noChangeArrowheads="1"/>
          </p:cNvPicPr>
          <p:nvPr/>
        </p:nvPicPr>
        <p:blipFill>
          <a:blip r:embed="rId3" cstate="print"/>
          <a:srcRect/>
          <a:stretch>
            <a:fillRect/>
          </a:stretch>
        </p:blipFill>
        <p:spPr bwMode="auto">
          <a:xfrm>
            <a:off x="5436096" y="2016551"/>
            <a:ext cx="3024336" cy="1944216"/>
          </a:xfrm>
          <a:prstGeom prst="rect">
            <a:avLst/>
          </a:prstGeom>
          <a:noFill/>
        </p:spPr>
      </p:pic>
    </p:spTree>
  </p:cSld>
  <p:clrMapOvr>
    <a:masterClrMapping/>
  </p:clrMapOvr>
  <p:transition>
    <p:dissolv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ChangeArrowheads="1"/>
          </p:cNvSpPr>
          <p:nvPr/>
        </p:nvSpPr>
        <p:spPr bwMode="auto">
          <a:xfrm>
            <a:off x="1042988" y="573594"/>
            <a:ext cx="7308850" cy="584775"/>
          </a:xfrm>
          <a:prstGeom prst="rect">
            <a:avLst/>
          </a:prstGeom>
          <a:noFill/>
          <a:ln w="9525">
            <a:noFill/>
            <a:miter lim="800000"/>
            <a:headEnd/>
            <a:tailEnd/>
          </a:ln>
        </p:spPr>
        <p:txBody>
          <a:bodyPr anchor="ctr">
            <a:spAutoFit/>
          </a:bodyPr>
          <a:lstStyle/>
          <a:p>
            <a:pPr algn="ctr"/>
            <a:r>
              <a:rPr lang="es-ES_tradnl" sz="3200" b="1" i="1" spc="300" dirty="0">
                <a:ln w="11430" cmpd="sng">
                  <a:solidFill>
                    <a:schemeClr val="accent1">
                      <a:tint val="10000"/>
                    </a:schemeClr>
                  </a:solidFill>
                  <a:prstDash val="solid"/>
                  <a:miter lim="800000"/>
                </a:ln>
                <a:solidFill>
                  <a:srgbClr val="FFFF00"/>
                </a:solidFill>
                <a:effectLst>
                  <a:glow rad="45500">
                    <a:schemeClr val="accent1">
                      <a:satMod val="220000"/>
                      <a:alpha val="35000"/>
                    </a:schemeClr>
                  </a:glow>
                </a:effectLst>
              </a:rPr>
              <a:t>DISEÑO DE SALIDA IMPRESA</a:t>
            </a:r>
            <a:endParaRPr lang="es-ES_tradnl" sz="3200" b="1" spc="300" dirty="0">
              <a:ln w="11430" cmpd="sng">
                <a:solidFill>
                  <a:schemeClr val="accent1">
                    <a:tint val="10000"/>
                  </a:schemeClr>
                </a:solidFill>
                <a:prstDash val="solid"/>
                <a:miter lim="800000"/>
              </a:ln>
              <a:solidFill>
                <a:srgbClr val="FFFF00"/>
              </a:solidFill>
              <a:effectLst>
                <a:glow rad="45500">
                  <a:schemeClr val="accent1">
                    <a:satMod val="220000"/>
                    <a:alpha val="35000"/>
                  </a:schemeClr>
                </a:glow>
              </a:effectLst>
            </a:endParaRPr>
          </a:p>
        </p:txBody>
      </p:sp>
      <p:sp>
        <p:nvSpPr>
          <p:cNvPr id="25603" name="Text Box 3"/>
          <p:cNvSpPr txBox="1">
            <a:spLocks noChangeArrowheads="1"/>
          </p:cNvSpPr>
          <p:nvPr/>
        </p:nvSpPr>
        <p:spPr bwMode="auto">
          <a:xfrm>
            <a:off x="4067944" y="1556792"/>
            <a:ext cx="4752777" cy="4893647"/>
          </a:xfrm>
          <a:prstGeom prst="rect">
            <a:avLst/>
          </a:prstGeom>
          <a:noFill/>
          <a:ln w="9525">
            <a:noFill/>
            <a:miter lim="800000"/>
            <a:headEnd/>
            <a:tailEnd/>
          </a:ln>
        </p:spPr>
        <p:txBody>
          <a:bodyPr wrap="square">
            <a:spAutoFit/>
          </a:bodyPr>
          <a:lstStyle/>
          <a:p>
            <a:pPr algn="just"/>
            <a:r>
              <a:rPr lang="es-ES_tradnl" sz="2400" dirty="0"/>
              <a:t>	A la salida impresa se le conoce también como reporte; un reporte es un documento que puede ser revisado por varias personas y archivado para alguna revisión posterior.</a:t>
            </a:r>
          </a:p>
          <a:p>
            <a:pPr algn="just"/>
            <a:endParaRPr lang="es-ES" sz="2400" dirty="0">
              <a:solidFill>
                <a:srgbClr val="FFFF00"/>
              </a:solidFill>
            </a:endParaRPr>
          </a:p>
          <a:p>
            <a:pPr algn="just"/>
            <a:r>
              <a:rPr lang="es-ES_tradnl" sz="2400" b="1" dirty="0">
                <a:solidFill>
                  <a:srgbClr val="FFFF00"/>
                </a:solidFill>
              </a:rPr>
              <a:t>Para diseñar un reporte se debe considerar</a:t>
            </a:r>
            <a:r>
              <a:rPr lang="es-ES_tradnl" sz="2400" dirty="0">
                <a:solidFill>
                  <a:srgbClr val="FFFF00"/>
                </a:solidFill>
              </a:rPr>
              <a:t>:</a:t>
            </a:r>
            <a:endParaRPr lang="es-ES" sz="2400" dirty="0">
              <a:solidFill>
                <a:srgbClr val="FFFF00"/>
              </a:solidFill>
            </a:endParaRPr>
          </a:p>
          <a:p>
            <a:pPr algn="just"/>
            <a:r>
              <a:rPr lang="es-ES_tradnl" sz="2400" dirty="0"/>
              <a:t>• Tamaño y posición de la hoja.</a:t>
            </a:r>
            <a:endParaRPr lang="es-ES" sz="2400" dirty="0"/>
          </a:p>
          <a:p>
            <a:pPr algn="just">
              <a:tabLst>
                <a:tab pos="263525" algn="l"/>
              </a:tabLst>
            </a:pPr>
            <a:r>
              <a:rPr lang="es-ES_tradnl" sz="2400" dirty="0"/>
              <a:t>• Forma de reporte (tabular, gráfico, etcétera).</a:t>
            </a:r>
            <a:endParaRPr lang="es-ES" sz="2400" dirty="0"/>
          </a:p>
          <a:p>
            <a:pPr algn="just"/>
            <a:r>
              <a:rPr lang="es-ES_tradnl" sz="2400" dirty="0"/>
              <a:t>• Distribución de la información.</a:t>
            </a:r>
            <a:endParaRPr lang="es-ES" sz="2400" dirty="0"/>
          </a:p>
        </p:txBody>
      </p:sp>
      <p:pic>
        <p:nvPicPr>
          <p:cNvPr id="32770" name="Picture 2" descr="http://www.xe1rcs.org.mx/piratas/reporte.jpg"/>
          <p:cNvPicPr>
            <a:picLocks noChangeAspect="1" noChangeArrowheads="1"/>
          </p:cNvPicPr>
          <p:nvPr/>
        </p:nvPicPr>
        <p:blipFill>
          <a:blip r:embed="rId2" cstate="print"/>
          <a:srcRect/>
          <a:stretch>
            <a:fillRect/>
          </a:stretch>
        </p:blipFill>
        <p:spPr bwMode="auto">
          <a:xfrm>
            <a:off x="323528" y="1700808"/>
            <a:ext cx="3672408" cy="4550274"/>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Tree>
  </p:cSld>
  <p:clrMapOvr>
    <a:masterClrMapping/>
  </p:clrMapOvr>
  <p:transition>
    <p:dissolv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Text Box 3"/>
          <p:cNvSpPr txBox="1">
            <a:spLocks noChangeArrowheads="1"/>
          </p:cNvSpPr>
          <p:nvPr/>
        </p:nvSpPr>
        <p:spPr bwMode="auto">
          <a:xfrm>
            <a:off x="251520" y="1124744"/>
            <a:ext cx="4608314" cy="4832092"/>
          </a:xfrm>
          <a:prstGeom prst="rect">
            <a:avLst/>
          </a:prstGeom>
          <a:noFill/>
          <a:ln w="9525">
            <a:noFill/>
            <a:miter lim="800000"/>
            <a:headEnd/>
            <a:tailEnd/>
          </a:ln>
        </p:spPr>
        <p:txBody>
          <a:bodyPr wrap="square">
            <a:spAutoFit/>
          </a:bodyPr>
          <a:lstStyle/>
          <a:p>
            <a:pPr marL="357188" indent="-357188" algn="just"/>
            <a:r>
              <a:rPr lang="es-ES_tradnl" sz="2800" b="1" dirty="0">
                <a:solidFill>
                  <a:srgbClr val="FFFF00"/>
                </a:solidFill>
              </a:rPr>
              <a:t>Generalmente un reporte debe contener:</a:t>
            </a:r>
          </a:p>
          <a:p>
            <a:pPr marL="357188" indent="-357188" algn="just"/>
            <a:r>
              <a:rPr lang="es-ES_tradnl" sz="2800" dirty="0"/>
              <a:t>• Encabezado de reporte que describa el contenido y el periodo que se cubre con la información presentada.</a:t>
            </a:r>
            <a:endParaRPr lang="es-ES" sz="2800" dirty="0"/>
          </a:p>
          <a:p>
            <a:pPr marL="357188" indent="-357188" algn="just"/>
            <a:r>
              <a:rPr lang="es-ES_tradnl" sz="2800" dirty="0"/>
              <a:t>•  Fecha de impresión.</a:t>
            </a:r>
            <a:endParaRPr lang="es-ES" sz="2800" dirty="0"/>
          </a:p>
          <a:p>
            <a:pPr marL="357188" indent="-357188" algn="just"/>
            <a:r>
              <a:rPr lang="es-ES_tradnl" sz="2800" dirty="0"/>
              <a:t>•  Número de hoja/total de hojas.</a:t>
            </a:r>
          </a:p>
        </p:txBody>
      </p:sp>
      <p:pic>
        <p:nvPicPr>
          <p:cNvPr id="31750" name="Picture 6" descr="http://www.cilinks.com.mx/images/sire/clientes3.jpg"/>
          <p:cNvPicPr>
            <a:picLocks noChangeAspect="1" noChangeArrowheads="1"/>
          </p:cNvPicPr>
          <p:nvPr/>
        </p:nvPicPr>
        <p:blipFill>
          <a:blip r:embed="rId2" cstate="print"/>
          <a:srcRect/>
          <a:stretch>
            <a:fillRect/>
          </a:stretch>
        </p:blipFill>
        <p:spPr bwMode="auto">
          <a:xfrm>
            <a:off x="5148064" y="1052736"/>
            <a:ext cx="3528392" cy="222962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31752" name="Picture 8" descr="http://cpitsa.net/Imagenes/ImagenesInfoPlus/ReporteFacturas.JPG"/>
          <p:cNvPicPr>
            <a:picLocks noChangeAspect="1" noChangeArrowheads="1"/>
          </p:cNvPicPr>
          <p:nvPr/>
        </p:nvPicPr>
        <p:blipFill>
          <a:blip r:embed="rId3" cstate="print"/>
          <a:srcRect/>
          <a:stretch>
            <a:fillRect/>
          </a:stretch>
        </p:blipFill>
        <p:spPr bwMode="auto">
          <a:xfrm>
            <a:off x="5148064" y="3933056"/>
            <a:ext cx="3456384" cy="203422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p:dissolv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ChangeArrowheads="1"/>
          </p:cNvSpPr>
          <p:nvPr/>
        </p:nvSpPr>
        <p:spPr bwMode="auto">
          <a:xfrm>
            <a:off x="1042988" y="542816"/>
            <a:ext cx="7308850" cy="646331"/>
          </a:xfrm>
          <a:prstGeom prst="rect">
            <a:avLst/>
          </a:prstGeom>
          <a:noFill/>
          <a:ln w="9525">
            <a:noFill/>
            <a:miter lim="800000"/>
            <a:headEnd/>
            <a:tailEnd/>
          </a:ln>
        </p:spPr>
        <p:txBody>
          <a:bodyPr anchor="ctr">
            <a:spAutoFit/>
          </a:bodyPr>
          <a:lstStyle/>
          <a:p>
            <a:pPr algn="ctr"/>
            <a:r>
              <a:rPr lang="es-ES_tradnl" sz="3600" b="1" i="1"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DISEÑO DE ENTRADA.</a:t>
            </a:r>
            <a:r>
              <a:rPr lang="es-ES_tradnl" sz="3600" b="1"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 </a:t>
            </a:r>
          </a:p>
        </p:txBody>
      </p:sp>
      <p:sp>
        <p:nvSpPr>
          <p:cNvPr id="27651" name="Text Box 3"/>
          <p:cNvSpPr txBox="1">
            <a:spLocks noChangeArrowheads="1"/>
          </p:cNvSpPr>
          <p:nvPr/>
        </p:nvSpPr>
        <p:spPr bwMode="auto">
          <a:xfrm>
            <a:off x="-396552" y="1340768"/>
            <a:ext cx="5472608" cy="5693866"/>
          </a:xfrm>
          <a:prstGeom prst="rect">
            <a:avLst/>
          </a:prstGeom>
          <a:noFill/>
          <a:ln w="9525">
            <a:noFill/>
            <a:miter lim="800000"/>
            <a:headEnd/>
            <a:tailEnd/>
          </a:ln>
        </p:spPr>
        <p:txBody>
          <a:bodyPr wrap="square">
            <a:spAutoFit/>
          </a:bodyPr>
          <a:lstStyle/>
          <a:p>
            <a:pPr marL="785813" indent="-157163" algn="just"/>
            <a:r>
              <a:rPr lang="es-ES" sz="2800" dirty="0"/>
              <a:t>	</a:t>
            </a:r>
            <a:r>
              <a:rPr lang="es-ES_tradnl" sz="2800" dirty="0"/>
              <a:t> En éste se especifican los tipos, formato, contenido en el sistema  </a:t>
            </a:r>
          </a:p>
          <a:p>
            <a:pPr marL="785813" indent="-157163" algn="just"/>
            <a:endParaRPr lang="es-ES_tradnl" sz="2800" dirty="0"/>
          </a:p>
          <a:p>
            <a:pPr marL="785813" indent="-157163" algn="just"/>
            <a:r>
              <a:rPr lang="es-ES_tradnl" sz="2800" b="1" dirty="0">
                <a:solidFill>
                  <a:srgbClr val="FFFF00"/>
                </a:solidFill>
              </a:rPr>
              <a:t>Objetivos del diseño de sistemas</a:t>
            </a:r>
          </a:p>
          <a:p>
            <a:pPr marL="785813" indent="-157163" algn="just"/>
            <a:endParaRPr lang="es-ES_tradnl" sz="2800" dirty="0"/>
          </a:p>
          <a:p>
            <a:pPr marL="785813" indent="-157163" algn="just">
              <a:buFont typeface="Wingdings" pitchFamily="2" charset="2"/>
              <a:buChar char="q"/>
            </a:pPr>
            <a:r>
              <a:rPr lang="es-ES_tradnl" sz="2800" dirty="0"/>
              <a:t> Mantener la sencillez y la congruencia</a:t>
            </a:r>
          </a:p>
          <a:p>
            <a:pPr marL="785813" indent="-157163" algn="just">
              <a:buFont typeface="Wingdings" pitchFamily="2" charset="2"/>
              <a:buChar char="q"/>
            </a:pPr>
            <a:r>
              <a:rPr lang="es-ES_tradnl" sz="2800" dirty="0"/>
              <a:t>Ser efectiva</a:t>
            </a:r>
          </a:p>
          <a:p>
            <a:pPr marL="785813" indent="-157163" algn="just">
              <a:buFont typeface="Wingdings" pitchFamily="2" charset="2"/>
              <a:buChar char="q"/>
            </a:pPr>
            <a:r>
              <a:rPr lang="es-ES_tradnl" sz="2800" dirty="0"/>
              <a:t>Claridad y facilidad de uso</a:t>
            </a:r>
          </a:p>
          <a:p>
            <a:pPr marL="785813" indent="-157163" algn="just"/>
            <a:endParaRPr lang="es-ES_tradnl" sz="2800" dirty="0"/>
          </a:p>
          <a:p>
            <a:pPr marL="785813" indent="-157163" algn="just"/>
            <a:endParaRPr lang="es-ES_tradnl" sz="2800" dirty="0"/>
          </a:p>
        </p:txBody>
      </p:sp>
      <p:pic>
        <p:nvPicPr>
          <p:cNvPr id="30722" name="Picture 2" descr="http://terainfo.net/imagenes/640px-Prototype2.jpg"/>
          <p:cNvPicPr>
            <a:picLocks noChangeAspect="1" noChangeArrowheads="1"/>
          </p:cNvPicPr>
          <p:nvPr/>
        </p:nvPicPr>
        <p:blipFill>
          <a:blip r:embed="rId2" cstate="print"/>
          <a:srcRect/>
          <a:stretch>
            <a:fillRect/>
          </a:stretch>
        </p:blipFill>
        <p:spPr bwMode="auto">
          <a:xfrm>
            <a:off x="5508104" y="1412776"/>
            <a:ext cx="3312368" cy="2551558"/>
          </a:xfrm>
          <a:prstGeom prst="rect">
            <a:avLst/>
          </a:prstGeom>
          <a:noFill/>
        </p:spPr>
      </p:pic>
      <p:pic>
        <p:nvPicPr>
          <p:cNvPr id="30724" name="Picture 4" descr="http://carrero.es/wp-content/uploads/2009/03/nextstep-openstep.gif"/>
          <p:cNvPicPr>
            <a:picLocks noChangeAspect="1" noChangeArrowheads="1"/>
          </p:cNvPicPr>
          <p:nvPr/>
        </p:nvPicPr>
        <p:blipFill>
          <a:blip r:embed="rId3" cstate="print"/>
          <a:srcRect/>
          <a:stretch>
            <a:fillRect/>
          </a:stretch>
        </p:blipFill>
        <p:spPr bwMode="auto">
          <a:xfrm>
            <a:off x="5508104" y="4221088"/>
            <a:ext cx="3312368" cy="2275813"/>
          </a:xfrm>
          <a:prstGeom prst="rect">
            <a:avLst/>
          </a:prstGeom>
          <a:noFill/>
        </p:spPr>
      </p:pic>
    </p:spTree>
  </p:cSld>
  <p:clrMapOvr>
    <a:masterClrMapping/>
  </p:clrMapOvr>
  <p:transition>
    <p:dissolv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ext Box 4"/>
          <p:cNvSpPr txBox="1">
            <a:spLocks noChangeArrowheads="1"/>
          </p:cNvSpPr>
          <p:nvPr/>
        </p:nvSpPr>
        <p:spPr bwMode="auto">
          <a:xfrm>
            <a:off x="0" y="1124744"/>
            <a:ext cx="8820150" cy="3108543"/>
          </a:xfrm>
          <a:prstGeom prst="rect">
            <a:avLst/>
          </a:prstGeom>
          <a:noFill/>
          <a:ln w="9525">
            <a:noFill/>
            <a:miter lim="800000"/>
            <a:headEnd/>
            <a:tailEnd/>
          </a:ln>
        </p:spPr>
        <p:txBody>
          <a:bodyPr>
            <a:spAutoFit/>
          </a:bodyPr>
          <a:lstStyle/>
          <a:p>
            <a:pPr marL="785813" indent="-157163" algn="just"/>
            <a:r>
              <a:rPr lang="es-ES_tradnl" sz="2800" b="1" dirty="0"/>
              <a:t>			Para iniciar una captura de datos efectiva, se deben definir todos los datos  a capturar.</a:t>
            </a:r>
          </a:p>
          <a:p>
            <a:pPr marL="785813" indent="-157163" algn="just">
              <a:buFont typeface="Wingdings" pitchFamily="2" charset="2"/>
              <a:buChar char="v"/>
            </a:pPr>
            <a:r>
              <a:rPr lang="es-ES_tradnl" sz="2800" b="1" dirty="0">
                <a:solidFill>
                  <a:srgbClr val="FFFF00"/>
                </a:solidFill>
              </a:rPr>
              <a:t> Qué datos se capturan por el usuario</a:t>
            </a:r>
          </a:p>
          <a:p>
            <a:pPr marL="785813" indent="-157163" algn="just">
              <a:buFont typeface="Wingdings" pitchFamily="2" charset="2"/>
              <a:buChar char="v"/>
            </a:pPr>
            <a:r>
              <a:rPr lang="es-ES_tradnl" sz="2800" b="1" dirty="0">
                <a:solidFill>
                  <a:srgbClr val="FFFF00"/>
                </a:solidFill>
              </a:rPr>
              <a:t> Qué datos se calculan por el sistema</a:t>
            </a:r>
          </a:p>
          <a:p>
            <a:pPr marL="785813" indent="-157163" algn="just">
              <a:buFont typeface="Wingdings" pitchFamily="2" charset="2"/>
              <a:buChar char="v"/>
            </a:pPr>
            <a:r>
              <a:rPr lang="es-ES_tradnl" sz="2800" b="1" dirty="0">
                <a:solidFill>
                  <a:srgbClr val="FFFF00"/>
                </a:solidFill>
              </a:rPr>
              <a:t> Qué datos se obtienen de los almacenes de  datos</a:t>
            </a:r>
          </a:p>
        </p:txBody>
      </p:sp>
      <p:sp>
        <p:nvSpPr>
          <p:cNvPr id="29699" name="Rectangle 5"/>
          <p:cNvSpPr>
            <a:spLocks noChangeArrowheads="1"/>
          </p:cNvSpPr>
          <p:nvPr/>
        </p:nvSpPr>
        <p:spPr bwMode="auto">
          <a:xfrm>
            <a:off x="1042988" y="604371"/>
            <a:ext cx="7308850" cy="523220"/>
          </a:xfrm>
          <a:prstGeom prst="rect">
            <a:avLst/>
          </a:prstGeom>
          <a:noFill/>
          <a:ln w="9525">
            <a:noFill/>
            <a:miter lim="800000"/>
            <a:headEnd/>
            <a:tailEnd/>
          </a:ln>
        </p:spPr>
        <p:txBody>
          <a:bodyPr anchor="ctr">
            <a:spAutoFit/>
          </a:bodyPr>
          <a:lstStyle/>
          <a:p>
            <a:pPr algn="ctr"/>
            <a:r>
              <a:rPr lang="es-ES_tradnl" sz="2800" b="1" i="1" dirty="0">
                <a:solidFill>
                  <a:srgbClr val="FFFF00"/>
                </a:solidFill>
              </a:rPr>
              <a:t>DISEÑO DE ENTRADAS EFECTIVAS</a:t>
            </a:r>
            <a:endParaRPr lang="es-ES_tradnl" sz="2800" b="1" dirty="0">
              <a:solidFill>
                <a:srgbClr val="FFFF00"/>
              </a:solidFill>
            </a:endParaRPr>
          </a:p>
        </p:txBody>
      </p:sp>
      <p:sp>
        <p:nvSpPr>
          <p:cNvPr id="4" name="Text Box 2"/>
          <p:cNvSpPr txBox="1">
            <a:spLocks noChangeArrowheads="1"/>
          </p:cNvSpPr>
          <p:nvPr/>
        </p:nvSpPr>
        <p:spPr bwMode="auto">
          <a:xfrm>
            <a:off x="395536" y="4581128"/>
            <a:ext cx="8280400" cy="2062103"/>
          </a:xfrm>
          <a:prstGeom prst="rect">
            <a:avLst/>
          </a:prstGeom>
          <a:noFill/>
          <a:ln w="9525">
            <a:noFill/>
            <a:miter lim="800000"/>
            <a:headEnd/>
            <a:tailEnd/>
          </a:ln>
        </p:spPr>
        <p:txBody>
          <a:bodyPr>
            <a:spAutoFit/>
          </a:bodyPr>
          <a:lstStyle/>
          <a:p>
            <a:pPr marL="85725" algn="just"/>
            <a:endParaRPr lang="es-ES" sz="2800" b="1" dirty="0"/>
          </a:p>
          <a:p>
            <a:pPr marL="85725" algn="just"/>
            <a:r>
              <a:rPr lang="es-ES_tradnl" sz="2800" b="1" dirty="0"/>
              <a:t>	</a:t>
            </a:r>
            <a:r>
              <a:rPr lang="es-ES_tradnl" sz="2400" b="1" dirty="0"/>
              <a:t>Se deben facilitar la captura para evitar al máximo los errores humanos y aprovechar al máximo las facilidades que puede ofrecer un sistema computacional.</a:t>
            </a:r>
          </a:p>
        </p:txBody>
      </p:sp>
      <p:pic>
        <p:nvPicPr>
          <p:cNvPr id="28674" name="Picture 2" descr="http://www.metapsicoterapia.com/img/foto_preguntas.jpg"/>
          <p:cNvPicPr>
            <a:picLocks noChangeAspect="1" noChangeArrowheads="1"/>
          </p:cNvPicPr>
          <p:nvPr/>
        </p:nvPicPr>
        <p:blipFill>
          <a:blip r:embed="rId2" cstate="print"/>
          <a:srcRect/>
          <a:stretch>
            <a:fillRect/>
          </a:stretch>
        </p:blipFill>
        <p:spPr bwMode="auto">
          <a:xfrm>
            <a:off x="2843808" y="3789040"/>
            <a:ext cx="2376264" cy="1241894"/>
          </a:xfrm>
          <a:prstGeom prst="rect">
            <a:avLst/>
          </a:prstGeom>
          <a:noFill/>
        </p:spPr>
      </p:pic>
    </p:spTree>
  </p:cSld>
  <p:clrMapOvr>
    <a:masterClrMapping/>
  </p:clrMapOvr>
  <p:transition>
    <p:dissolv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ext Box 2"/>
          <p:cNvSpPr txBox="1">
            <a:spLocks noChangeArrowheads="1"/>
          </p:cNvSpPr>
          <p:nvPr/>
        </p:nvSpPr>
        <p:spPr bwMode="auto">
          <a:xfrm>
            <a:off x="539552" y="1628800"/>
            <a:ext cx="8280400" cy="4832092"/>
          </a:xfrm>
          <a:prstGeom prst="rect">
            <a:avLst/>
          </a:prstGeom>
          <a:noFill/>
          <a:ln w="9525">
            <a:noFill/>
            <a:miter lim="800000"/>
            <a:headEnd/>
            <a:tailEnd/>
          </a:ln>
        </p:spPr>
        <p:txBody>
          <a:bodyPr>
            <a:spAutoFit/>
          </a:bodyPr>
          <a:lstStyle/>
          <a:p>
            <a:pPr marL="85725" algn="just"/>
            <a:endParaRPr lang="es-ES" sz="2800" b="1" dirty="0"/>
          </a:p>
          <a:p>
            <a:pPr marL="85725">
              <a:buFont typeface="Wingdings" pitchFamily="2" charset="2"/>
              <a:buChar char="Ø"/>
            </a:pPr>
            <a:r>
              <a:rPr lang="es-ES_tradnl" sz="2800" b="1" dirty="0"/>
              <a:t>  Teclado.</a:t>
            </a:r>
          </a:p>
          <a:p>
            <a:pPr marL="85725">
              <a:buFont typeface="Wingdings" pitchFamily="2" charset="2"/>
              <a:buChar char="Ø"/>
            </a:pPr>
            <a:r>
              <a:rPr lang="es-ES_tradnl" sz="2800" b="1" dirty="0"/>
              <a:t>  Reconocimiento óptico de caracteres  </a:t>
            </a:r>
          </a:p>
          <a:p>
            <a:pPr marL="85725"/>
            <a:r>
              <a:rPr lang="es-ES_tradnl" sz="2800" b="1" dirty="0"/>
              <a:t>     (OCR).</a:t>
            </a:r>
          </a:p>
          <a:p>
            <a:pPr marL="85725">
              <a:buFont typeface="Wingdings" pitchFamily="2" charset="2"/>
              <a:buChar char="Ø"/>
            </a:pPr>
            <a:r>
              <a:rPr lang="es-ES_tradnl" sz="2800" b="1" dirty="0"/>
              <a:t>  Reconocimiento de caracteres por tinta </a:t>
            </a:r>
          </a:p>
          <a:p>
            <a:pPr marL="85725">
              <a:buFont typeface="Wingdings" pitchFamily="2" charset="2"/>
              <a:buNone/>
            </a:pPr>
            <a:r>
              <a:rPr lang="es-ES_tradnl" sz="2800" b="1" dirty="0"/>
              <a:t>     magnética (MICR).</a:t>
            </a:r>
          </a:p>
          <a:p>
            <a:pPr marL="85725">
              <a:buFont typeface="Wingdings" pitchFamily="2" charset="2"/>
              <a:buChar char="Ø"/>
            </a:pPr>
            <a:r>
              <a:rPr lang="es-ES_tradnl" sz="2800" b="1" dirty="0"/>
              <a:t>  Formas </a:t>
            </a:r>
            <a:r>
              <a:rPr lang="es-ES_tradnl" sz="2800" b="1" dirty="0" err="1"/>
              <a:t>preimpresas</a:t>
            </a:r>
            <a:r>
              <a:rPr lang="es-ES_tradnl" sz="2800" b="1" dirty="0"/>
              <a:t> sensibles a marcas.</a:t>
            </a:r>
          </a:p>
          <a:p>
            <a:pPr marL="85725">
              <a:buFont typeface="Wingdings" pitchFamily="2" charset="2"/>
              <a:buChar char="Ø"/>
            </a:pPr>
            <a:r>
              <a:rPr lang="es-ES_tradnl" sz="2800" b="1" dirty="0"/>
              <a:t>  Tarjetas perforadas.</a:t>
            </a:r>
          </a:p>
          <a:p>
            <a:pPr marL="85725">
              <a:buFont typeface="Wingdings" pitchFamily="2" charset="2"/>
              <a:buChar char="Ø"/>
            </a:pPr>
            <a:r>
              <a:rPr lang="es-ES_tradnl" sz="2800" b="1" dirty="0"/>
              <a:t>  Código de barras.</a:t>
            </a:r>
          </a:p>
          <a:p>
            <a:pPr marL="85725">
              <a:buFont typeface="Wingdings" pitchFamily="2" charset="2"/>
              <a:buChar char="Ø"/>
            </a:pPr>
            <a:r>
              <a:rPr lang="es-ES_tradnl" sz="2800" b="1" dirty="0"/>
              <a:t>  Huella digital</a:t>
            </a:r>
          </a:p>
          <a:p>
            <a:pPr marL="85725">
              <a:buFont typeface="Wingdings" pitchFamily="2" charset="2"/>
              <a:buChar char="Ø"/>
            </a:pPr>
            <a:r>
              <a:rPr lang="es-ES_tradnl" sz="2800" b="1" dirty="0"/>
              <a:t>  Reconocimiento de Voz</a:t>
            </a:r>
          </a:p>
        </p:txBody>
      </p:sp>
      <p:sp>
        <p:nvSpPr>
          <p:cNvPr id="31747" name="Rectangle 3"/>
          <p:cNvSpPr>
            <a:spLocks noChangeArrowheads="1"/>
          </p:cNvSpPr>
          <p:nvPr/>
        </p:nvSpPr>
        <p:spPr bwMode="auto">
          <a:xfrm>
            <a:off x="1042988" y="404813"/>
            <a:ext cx="7308850" cy="1373187"/>
          </a:xfrm>
          <a:prstGeom prst="rect">
            <a:avLst/>
          </a:prstGeom>
          <a:noFill/>
          <a:ln w="9525">
            <a:noFill/>
            <a:miter lim="800000"/>
            <a:headEnd/>
            <a:tailEnd/>
          </a:ln>
        </p:spPr>
        <p:txBody>
          <a:bodyPr anchor="ctr">
            <a:spAutoFit/>
          </a:bodyPr>
          <a:lstStyle/>
          <a:p>
            <a:pPr algn="ctr"/>
            <a:r>
              <a:rPr lang="es-ES_tradnl" sz="2800" b="1" dirty="0">
                <a:solidFill>
                  <a:srgbClr val="FFFF00"/>
                </a:solidFill>
              </a:rPr>
              <a:t>Existen diversos métodos que el diseñador debe considerar para la captura de datos:</a:t>
            </a:r>
          </a:p>
        </p:txBody>
      </p:sp>
      <p:pic>
        <p:nvPicPr>
          <p:cNvPr id="26626" name="Picture 2" descr="http://www.ucm.es/info/historia/images/aviso_importante.png"/>
          <p:cNvPicPr>
            <a:picLocks noChangeAspect="1" noChangeArrowheads="1"/>
          </p:cNvPicPr>
          <p:nvPr/>
        </p:nvPicPr>
        <p:blipFill>
          <a:blip r:embed="rId2" cstate="print"/>
          <a:srcRect/>
          <a:stretch>
            <a:fillRect/>
          </a:stretch>
        </p:blipFill>
        <p:spPr bwMode="auto">
          <a:xfrm>
            <a:off x="5868144" y="4869160"/>
            <a:ext cx="1993404" cy="174090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p:dissolv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ChangeArrowheads="1"/>
          </p:cNvSpPr>
          <p:nvPr/>
        </p:nvSpPr>
        <p:spPr bwMode="auto">
          <a:xfrm>
            <a:off x="1042988" y="573594"/>
            <a:ext cx="7308850" cy="584775"/>
          </a:xfrm>
          <a:prstGeom prst="rect">
            <a:avLst/>
          </a:prstGeom>
          <a:noFill/>
          <a:ln w="9525">
            <a:noFill/>
            <a:miter lim="800000"/>
            <a:headEnd/>
            <a:tailEnd/>
          </a:ln>
        </p:spPr>
        <p:txBody>
          <a:bodyPr anchor="ctr">
            <a:spAutoFit/>
          </a:bodyPr>
          <a:lstStyle/>
          <a:p>
            <a:pPr algn="ctr"/>
            <a:r>
              <a:rPr lang="es-ES_tradnl" sz="3200" b="1" i="1" dirty="0">
                <a:solidFill>
                  <a:srgbClr val="FFFF00"/>
                </a:solidFill>
              </a:rPr>
              <a:t>DISEÑO DE PROCESAMIENTO.</a:t>
            </a:r>
            <a:r>
              <a:rPr lang="es-ES_tradnl" sz="3200" dirty="0">
                <a:solidFill>
                  <a:srgbClr val="FFFF00"/>
                </a:solidFill>
              </a:rPr>
              <a:t> </a:t>
            </a:r>
          </a:p>
        </p:txBody>
      </p:sp>
      <p:sp>
        <p:nvSpPr>
          <p:cNvPr id="32771" name="Text Box 3"/>
          <p:cNvSpPr txBox="1">
            <a:spLocks noChangeArrowheads="1"/>
          </p:cNvSpPr>
          <p:nvPr/>
        </p:nvSpPr>
        <p:spPr bwMode="auto">
          <a:xfrm>
            <a:off x="0" y="1196752"/>
            <a:ext cx="8605838" cy="1800225"/>
          </a:xfrm>
          <a:prstGeom prst="rect">
            <a:avLst/>
          </a:prstGeom>
          <a:noFill/>
          <a:ln w="9525">
            <a:noFill/>
            <a:miter lim="800000"/>
            <a:headEnd/>
            <a:tailEnd/>
          </a:ln>
        </p:spPr>
        <p:txBody>
          <a:bodyPr>
            <a:spAutoFit/>
          </a:bodyPr>
          <a:lstStyle/>
          <a:p>
            <a:pPr marL="785813" indent="-157163" algn="just"/>
            <a:r>
              <a:rPr lang="es-ES" sz="2800" b="1" dirty="0"/>
              <a:t>			</a:t>
            </a:r>
            <a:r>
              <a:rPr lang="es-ES_tradnl" sz="2800" b="1" dirty="0"/>
              <a:t> Los tipos de cálculos, comparaciones y manipulaciones de datos en general que requiere el sistema se determinan durante esta fase.</a:t>
            </a:r>
            <a:r>
              <a:rPr lang="es-ES" sz="2800" b="1" dirty="0"/>
              <a:t> </a:t>
            </a:r>
          </a:p>
        </p:txBody>
      </p:sp>
      <p:pic>
        <p:nvPicPr>
          <p:cNvPr id="25602" name="Picture 2" descr="http://3.bp.blogspot.com/_zDDkR-k-0xg/S-gyHxYJh4I/AAAAAAAAI6E/3oxUf9A_qyI/s400/calculos.jpg"/>
          <p:cNvPicPr>
            <a:picLocks noChangeAspect="1" noChangeArrowheads="1"/>
          </p:cNvPicPr>
          <p:nvPr/>
        </p:nvPicPr>
        <p:blipFill>
          <a:blip r:embed="rId2" cstate="print"/>
          <a:srcRect/>
          <a:stretch>
            <a:fillRect/>
          </a:stretch>
        </p:blipFill>
        <p:spPr bwMode="auto">
          <a:xfrm>
            <a:off x="899592" y="3356992"/>
            <a:ext cx="3096344" cy="268607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25604" name="Picture 4" descr="http://www.1p-tecnologia.com/wp-content/uploads/2011/04/computadoras-cu%C3%A1nticas.jpg"/>
          <p:cNvPicPr>
            <a:picLocks noChangeAspect="1" noChangeArrowheads="1"/>
          </p:cNvPicPr>
          <p:nvPr/>
        </p:nvPicPr>
        <p:blipFill>
          <a:blip r:embed="rId3" cstate="print"/>
          <a:srcRect/>
          <a:stretch>
            <a:fillRect/>
          </a:stretch>
        </p:blipFill>
        <p:spPr bwMode="auto">
          <a:xfrm>
            <a:off x="4499992" y="3429000"/>
            <a:ext cx="4000500" cy="238125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p:dissolv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ChangeArrowheads="1"/>
          </p:cNvSpPr>
          <p:nvPr/>
        </p:nvSpPr>
        <p:spPr bwMode="auto">
          <a:xfrm>
            <a:off x="1042988" y="331788"/>
            <a:ext cx="7308850" cy="1066800"/>
          </a:xfrm>
          <a:prstGeom prst="rect">
            <a:avLst/>
          </a:prstGeom>
          <a:noFill/>
          <a:ln w="9525">
            <a:noFill/>
            <a:miter lim="800000"/>
            <a:headEnd/>
            <a:tailEnd/>
          </a:ln>
        </p:spPr>
        <p:txBody>
          <a:bodyPr anchor="ctr">
            <a:spAutoFit/>
          </a:bodyPr>
          <a:lstStyle/>
          <a:p>
            <a:pPr algn="ctr"/>
            <a:r>
              <a:rPr lang="es-ES_tradnl" sz="3200" b="1" i="1" dirty="0">
                <a:solidFill>
                  <a:srgbClr val="FFFF00"/>
                </a:solidFill>
              </a:rPr>
              <a:t>DISEÑO DE ARCHIVOS Y BASES DE DATOS.</a:t>
            </a:r>
            <a:r>
              <a:rPr lang="es-ES_tradnl" sz="3200" b="1" dirty="0">
                <a:solidFill>
                  <a:srgbClr val="FFFF00"/>
                </a:solidFill>
              </a:rPr>
              <a:t> </a:t>
            </a:r>
            <a:r>
              <a:rPr lang="es-ES_tradnl" sz="3200" b="1" i="1" dirty="0">
                <a:solidFill>
                  <a:srgbClr val="FFFF00"/>
                </a:solidFill>
              </a:rPr>
              <a:t>.</a:t>
            </a:r>
            <a:r>
              <a:rPr lang="es-ES_tradnl" sz="3200" b="1" dirty="0">
                <a:solidFill>
                  <a:srgbClr val="FFFF00"/>
                </a:solidFill>
              </a:rPr>
              <a:t> </a:t>
            </a:r>
          </a:p>
        </p:txBody>
      </p:sp>
      <p:sp>
        <p:nvSpPr>
          <p:cNvPr id="33795" name="Text Box 3"/>
          <p:cNvSpPr txBox="1">
            <a:spLocks noChangeArrowheads="1"/>
          </p:cNvSpPr>
          <p:nvPr/>
        </p:nvSpPr>
        <p:spPr bwMode="auto">
          <a:xfrm>
            <a:off x="539552" y="1484784"/>
            <a:ext cx="8137525" cy="2227262"/>
          </a:xfrm>
          <a:prstGeom prst="rect">
            <a:avLst/>
          </a:prstGeom>
          <a:noFill/>
          <a:ln w="9525">
            <a:noFill/>
            <a:miter lim="800000"/>
            <a:headEnd/>
            <a:tailEnd/>
          </a:ln>
        </p:spPr>
        <p:txBody>
          <a:bodyPr>
            <a:spAutoFit/>
          </a:bodyPr>
          <a:lstStyle/>
          <a:p>
            <a:pPr marL="85725" indent="-85725" algn="just"/>
            <a:r>
              <a:rPr lang="es-ES" sz="2800" b="1" dirty="0"/>
              <a:t>	</a:t>
            </a:r>
            <a:r>
              <a:rPr lang="es-ES_tradnl" sz="2800" b="1" dirty="0"/>
              <a:t> 	Muchos sistemas de información se requieren subsistemas de archivos y bases de datos. Las características de estos subsistemas se especifican también en la fase de diseño lógico.</a:t>
            </a:r>
            <a:r>
              <a:rPr lang="es-ES" sz="2800" dirty="0"/>
              <a:t> </a:t>
            </a:r>
          </a:p>
        </p:txBody>
      </p:sp>
      <p:pic>
        <p:nvPicPr>
          <p:cNvPr id="24578" name="Picture 2" descr="http://2.bp.blogspot.com/_db2xaF9w0iw/SwwZB09MiuI/AAAAAAAAABM/8vwBdNDknkA/s1600/bases+de+datos.gif"/>
          <p:cNvPicPr>
            <a:picLocks noChangeAspect="1" noChangeArrowheads="1"/>
          </p:cNvPicPr>
          <p:nvPr/>
        </p:nvPicPr>
        <p:blipFill>
          <a:blip r:embed="rId2" cstate="print"/>
          <a:srcRect/>
          <a:stretch>
            <a:fillRect/>
          </a:stretch>
        </p:blipFill>
        <p:spPr bwMode="auto">
          <a:xfrm>
            <a:off x="5508104" y="4077072"/>
            <a:ext cx="3311302" cy="189461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6" name="Text Box 3"/>
          <p:cNvSpPr txBox="1">
            <a:spLocks noChangeArrowheads="1"/>
          </p:cNvSpPr>
          <p:nvPr/>
        </p:nvSpPr>
        <p:spPr bwMode="auto">
          <a:xfrm>
            <a:off x="251520" y="3717032"/>
            <a:ext cx="5112568" cy="2739211"/>
          </a:xfrm>
          <a:prstGeom prst="rect">
            <a:avLst/>
          </a:prstGeom>
          <a:noFill/>
          <a:ln w="9525">
            <a:noFill/>
            <a:miter lim="800000"/>
            <a:headEnd/>
            <a:tailEnd/>
          </a:ln>
        </p:spPr>
        <p:txBody>
          <a:bodyPr wrap="square">
            <a:spAutoFit/>
          </a:bodyPr>
          <a:lstStyle/>
          <a:p>
            <a:pPr marL="85725" indent="-85725" algn="just"/>
            <a:r>
              <a:rPr lang="es-ES" sz="2800" b="1" dirty="0"/>
              <a:t>	</a:t>
            </a:r>
            <a:r>
              <a:rPr lang="es-ES_tradnl" sz="2800" b="1" dirty="0"/>
              <a:t> 	</a:t>
            </a:r>
            <a:r>
              <a:rPr lang="es-ES_tradnl" sz="2400" b="1" dirty="0"/>
              <a:t>El almacenamiento de datos de un sistema es el tercer elemento a considerar después de las salidas y las entradas. (La interfaz se considera complemento de las entradas y salidas.)</a:t>
            </a:r>
          </a:p>
        </p:txBody>
      </p:sp>
    </p:spTree>
  </p:cSld>
  <p:clrMapOvr>
    <a:masterClrMapping/>
  </p:clrMapOvr>
  <p:transition>
    <p:dissolv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683568" y="332656"/>
            <a:ext cx="8136904" cy="936104"/>
          </a:xfrm>
          <a:prstGeom prst="rect">
            <a:avLst/>
          </a:prstGeom>
          <a:noFill/>
          <a:ln>
            <a:noFill/>
          </a:ln>
        </p:spPr>
        <p:style>
          <a:lnRef idx="1">
            <a:schemeClr val="accent2"/>
          </a:lnRef>
          <a:fillRef idx="3">
            <a:schemeClr val="accent2"/>
          </a:fillRef>
          <a:effectRef idx="2">
            <a:schemeClr val="accent2"/>
          </a:effectRef>
          <a:fontRef idx="minor">
            <a:schemeClr val="lt1"/>
          </a:fontRef>
        </p:style>
        <p:txBody>
          <a:bodyPr rtlCol="0" anchor="ctr"/>
          <a:lstStyle/>
          <a:p>
            <a:pPr algn="ctr"/>
            <a:r>
              <a:rPr lang="es-EC" sz="5400" dirty="0"/>
              <a:t>Modelo de Entidad Relación</a:t>
            </a:r>
          </a:p>
        </p:txBody>
      </p:sp>
      <p:sp>
        <p:nvSpPr>
          <p:cNvPr id="6" name="5 Marcador de contenido"/>
          <p:cNvSpPr>
            <a:spLocks noGrp="1"/>
          </p:cNvSpPr>
          <p:nvPr>
            <p:ph idx="1"/>
          </p:nvPr>
        </p:nvSpPr>
        <p:spPr/>
        <p:txBody>
          <a:bodyPr/>
          <a:lstStyle/>
          <a:p>
            <a:pPr marL="0" indent="0">
              <a:buNone/>
            </a:pPr>
            <a:r>
              <a:rPr lang="es-EC" dirty="0"/>
              <a:t>El Modelo de Entidad Relación es un modelo de datos basado en una percepción del mundo real que consiste en un conjunto de objetos básicos llamados entidades y relaciones entre estos objetos, implementándose en forma gráfica a través del Diagrama Entidad Relación.</a:t>
            </a:r>
          </a:p>
        </p:txBody>
      </p:sp>
    </p:spTree>
    <p:extLst>
      <p:ext uri="{BB962C8B-B14F-4D97-AF65-F5344CB8AC3E}">
        <p14:creationId xmlns:p14="http://schemas.microsoft.com/office/powerpoint/2010/main" val="1589684787"/>
      </p:ext>
    </p:extLst>
  </p:cSld>
  <p:clrMapOvr>
    <a:masterClrMapping/>
  </p:clrMapOvr>
  <p:transition>
    <p:dissolv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95536" y="116632"/>
            <a:ext cx="8229600" cy="4958011"/>
          </a:xfrm>
        </p:spPr>
        <p:txBody>
          <a:bodyPr>
            <a:normAutofit/>
          </a:bodyPr>
          <a:lstStyle/>
          <a:p>
            <a:pPr marL="0" indent="0" algn="just">
              <a:buNone/>
            </a:pPr>
            <a:r>
              <a:rPr lang="es-EC" b="1" dirty="0">
                <a:solidFill>
                  <a:srgbClr val="FF0000"/>
                </a:solidFill>
              </a:rPr>
              <a:t>Entidad: </a:t>
            </a:r>
            <a:r>
              <a:rPr lang="es-EC" dirty="0"/>
              <a:t>Objeto del mundo real distinguible de otros objetos. Una entidad se describe usando un conjunto de atributo.</a:t>
            </a:r>
          </a:p>
          <a:p>
            <a:pPr marL="0" indent="0" algn="just">
              <a:buNone/>
            </a:pPr>
            <a:endParaRPr lang="es-EC" dirty="0"/>
          </a:p>
        </p:txBody>
      </p:sp>
      <p:sp>
        <p:nvSpPr>
          <p:cNvPr id="2" name="1 Rectángulo"/>
          <p:cNvSpPr/>
          <p:nvPr/>
        </p:nvSpPr>
        <p:spPr>
          <a:xfrm>
            <a:off x="342892" y="1858273"/>
            <a:ext cx="8496944" cy="3406061"/>
          </a:xfrm>
          <a:prstGeom prst="rect">
            <a:avLst/>
          </a:prstGeom>
        </p:spPr>
        <p:txBody>
          <a:bodyPr wrap="square">
            <a:spAutoFit/>
          </a:bodyPr>
          <a:lstStyle/>
          <a:p>
            <a:pPr algn="just">
              <a:spcBef>
                <a:spcPts val="700"/>
              </a:spcBef>
              <a:buClr>
                <a:schemeClr val="tx2"/>
              </a:buClr>
              <a:buSzPct val="95000"/>
            </a:pPr>
            <a:r>
              <a:rPr lang="es-VE" sz="2400" b="1" dirty="0">
                <a:solidFill>
                  <a:schemeClr val="tx2">
                    <a:lumMod val="60000"/>
                    <a:lumOff val="40000"/>
                  </a:schemeClr>
                </a:solidFill>
                <a:latin typeface="+mn-lt"/>
              </a:rPr>
              <a:t>TIPOS DE ENTIDADES</a:t>
            </a:r>
          </a:p>
          <a:p>
            <a:pPr algn="just">
              <a:spcBef>
                <a:spcPts val="700"/>
              </a:spcBef>
              <a:buClr>
                <a:schemeClr val="tx2"/>
              </a:buClr>
              <a:buSzPct val="95000"/>
            </a:pPr>
            <a:r>
              <a:rPr lang="es-VE" sz="2400" b="1" dirty="0">
                <a:solidFill>
                  <a:schemeClr val="tx2">
                    <a:lumMod val="60000"/>
                    <a:lumOff val="40000"/>
                  </a:schemeClr>
                </a:solidFill>
                <a:latin typeface="+mn-lt"/>
              </a:rPr>
              <a:t>Regulares. Son las entidades normales que tienen existencia por sí mismas sin depender de otras. </a:t>
            </a:r>
          </a:p>
          <a:p>
            <a:pPr algn="just">
              <a:spcBef>
                <a:spcPts val="700"/>
              </a:spcBef>
              <a:buClr>
                <a:schemeClr val="tx2"/>
              </a:buClr>
              <a:buSzPct val="95000"/>
            </a:pPr>
            <a:endParaRPr lang="es-VE" sz="2400" b="1" dirty="0">
              <a:solidFill>
                <a:schemeClr val="tx2">
                  <a:lumMod val="60000"/>
                  <a:lumOff val="40000"/>
                </a:schemeClr>
              </a:solidFill>
              <a:latin typeface="+mn-lt"/>
            </a:endParaRPr>
          </a:p>
          <a:p>
            <a:pPr algn="just">
              <a:spcBef>
                <a:spcPts val="700"/>
              </a:spcBef>
              <a:buClr>
                <a:schemeClr val="tx2"/>
              </a:buClr>
              <a:buSzPct val="95000"/>
            </a:pPr>
            <a:r>
              <a:rPr lang="es-VE" sz="2400" b="1" dirty="0">
                <a:solidFill>
                  <a:schemeClr val="tx2">
                    <a:lumMod val="60000"/>
                    <a:lumOff val="40000"/>
                  </a:schemeClr>
                </a:solidFill>
                <a:latin typeface="+mn-lt"/>
              </a:rPr>
              <a:t> </a:t>
            </a:r>
          </a:p>
          <a:p>
            <a:pPr algn="just">
              <a:spcBef>
                <a:spcPts val="700"/>
              </a:spcBef>
              <a:buClr>
                <a:schemeClr val="tx2"/>
              </a:buClr>
              <a:buSzPct val="95000"/>
            </a:pPr>
            <a:r>
              <a:rPr lang="es-VE" sz="2400" b="1" dirty="0">
                <a:solidFill>
                  <a:schemeClr val="tx2">
                    <a:lumMod val="60000"/>
                    <a:lumOff val="40000"/>
                  </a:schemeClr>
                </a:solidFill>
                <a:latin typeface="+mn-lt"/>
              </a:rPr>
              <a:t>Débiles. Su existencia depende de otras. Por ejemplo la entidad tarea laboral sólo podrá tener existencia si existe la entidad trabajo. Las entidades débiles se presentan de esta forma:</a:t>
            </a:r>
          </a:p>
        </p:txBody>
      </p:sp>
      <p:pic>
        <p:nvPicPr>
          <p:cNvPr id="5" name="4 Imagen"/>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b="15929"/>
          <a:stretch/>
        </p:blipFill>
        <p:spPr bwMode="auto">
          <a:xfrm>
            <a:off x="2051720" y="5723434"/>
            <a:ext cx="5471795" cy="835660"/>
          </a:xfrm>
          <a:prstGeom prst="rect">
            <a:avLst/>
          </a:prstGeom>
          <a:noFill/>
          <a:ln>
            <a:noFill/>
          </a:ln>
          <a:extLst>
            <a:ext uri="{53640926-AAD7-44D8-BBD7-CCE9431645EC}">
              <a14:shadowObscured xmlns:a14="http://schemas.microsoft.com/office/drawing/2010/main"/>
            </a:ext>
          </a:extLst>
        </p:spPr>
      </p:pic>
      <p:pic>
        <p:nvPicPr>
          <p:cNvPr id="4" name="3 Imagen"/>
          <p:cNvPicPr/>
          <p:nvPr/>
        </p:nvPicPr>
        <p:blipFill>
          <a:blip r:embed="rId3">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491880" y="3068960"/>
            <a:ext cx="4218305" cy="692150"/>
          </a:xfrm>
          <a:prstGeom prst="rect">
            <a:avLst/>
          </a:prstGeom>
          <a:noFill/>
          <a:ln>
            <a:noFill/>
          </a:ln>
        </p:spPr>
      </p:pic>
    </p:spTree>
    <p:extLst>
      <p:ext uri="{BB962C8B-B14F-4D97-AF65-F5344CB8AC3E}">
        <p14:creationId xmlns:p14="http://schemas.microsoft.com/office/powerpoint/2010/main" val="1335857149"/>
      </p:ext>
    </p:extLst>
  </p:cSld>
  <p:clrMapOvr>
    <a:masterClrMapping/>
  </p:clrMapOvr>
  <p:transition>
    <p:dissolv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611560" y="260648"/>
            <a:ext cx="8229600" cy="4525963"/>
          </a:xfrm>
        </p:spPr>
        <p:txBody>
          <a:bodyPr>
            <a:noAutofit/>
          </a:bodyPr>
          <a:lstStyle/>
          <a:p>
            <a:pPr marL="0" indent="0" algn="ctr">
              <a:buNone/>
            </a:pPr>
            <a:r>
              <a:rPr lang="es-EC" sz="4000" b="1" dirty="0">
                <a:solidFill>
                  <a:schemeClr val="accent2">
                    <a:lumMod val="75000"/>
                  </a:schemeClr>
                </a:solidFill>
              </a:rPr>
              <a:t>Atributos = Campos</a:t>
            </a:r>
          </a:p>
          <a:p>
            <a:pPr marL="0" indent="0" algn="just">
              <a:buNone/>
            </a:pPr>
            <a:r>
              <a:rPr lang="es-EC" sz="2800" dirty="0"/>
              <a:t>Se puede definir cono Entidad a cualquier objeto, real o abstracto, que existe en un contexto determinado o puede llegar a existir y del cual deseamos guardar información.</a:t>
            </a:r>
          </a:p>
          <a:p>
            <a:pPr marL="0" indent="0" algn="just">
              <a:buNone/>
            </a:pPr>
            <a:r>
              <a:rPr lang="es-EC" sz="2800" dirty="0"/>
              <a:t>Los Atributos son características o propiedades asociadas a la entidad que toman valor en una instancia particular. Ejemplo: nombre, cédula,</a:t>
            </a:r>
          </a:p>
          <a:p>
            <a:pPr marL="0" indent="0" algn="just">
              <a:buNone/>
            </a:pPr>
            <a:r>
              <a:rPr lang="es-EC" sz="2800" dirty="0"/>
              <a:t>teléfono.</a:t>
            </a:r>
          </a:p>
        </p:txBody>
      </p:sp>
      <p:pic>
        <p:nvPicPr>
          <p:cNvPr id="4" name="3 Imagen"/>
          <p:cNvPicPr/>
          <p:nvPr/>
        </p:nvPicPr>
        <p:blipFill>
          <a:blip r:embed="rId2">
            <a:duotone>
              <a:schemeClr val="accent1">
                <a:shade val="45000"/>
                <a:satMod val="135000"/>
              </a:schemeClr>
              <a:prstClr val="white"/>
            </a:duotone>
            <a:lum bright="-20000" contrast="40000"/>
            <a:extLst>
              <a:ext uri="{28A0092B-C50C-407E-A947-70E740481C1C}">
                <a14:useLocalDpi xmlns:a14="http://schemas.microsoft.com/office/drawing/2010/main" val="0"/>
              </a:ext>
            </a:extLst>
          </a:blip>
          <a:srcRect/>
          <a:stretch>
            <a:fillRect/>
          </a:stretch>
        </p:blipFill>
        <p:spPr bwMode="auto">
          <a:xfrm>
            <a:off x="1619672" y="5013176"/>
            <a:ext cx="5608320" cy="1371600"/>
          </a:xfrm>
          <a:prstGeom prst="rect">
            <a:avLst/>
          </a:prstGeom>
          <a:noFill/>
          <a:ln>
            <a:noFill/>
          </a:ln>
        </p:spPr>
      </p:pic>
    </p:spTree>
    <p:extLst>
      <p:ext uri="{BB962C8B-B14F-4D97-AF65-F5344CB8AC3E}">
        <p14:creationId xmlns:p14="http://schemas.microsoft.com/office/powerpoint/2010/main" val="198367793"/>
      </p:ext>
    </p:extLst>
  </p:cSld>
  <p:clrMapOvr>
    <a:masterClrMapping/>
  </p:clrMapOvr>
  <p:transition>
    <p:dissolv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95536" y="1196752"/>
            <a:ext cx="8229600" cy="4525963"/>
          </a:xfrm>
        </p:spPr>
        <p:txBody>
          <a:bodyPr>
            <a:normAutofit/>
          </a:bodyPr>
          <a:lstStyle/>
          <a:p>
            <a:pPr algn="just"/>
            <a:r>
              <a:rPr lang="es-EC" sz="2800" dirty="0">
                <a:solidFill>
                  <a:schemeClr val="accent2">
                    <a:lumMod val="75000"/>
                  </a:schemeClr>
                </a:solidFill>
              </a:rPr>
              <a:t>Atributos clave de una entidad: </a:t>
            </a:r>
            <a:r>
              <a:rPr lang="es-EC" sz="2800" dirty="0"/>
              <a:t>Un tipo de entidad casi siempre tiene un atributo que es distinto para cada entidad. Hay ocasiones en que un conjunto de atributos constituyen la clave de una entidad (atributos subrayados en los diagramas). Algunas entidades tienen más de un atributo clave.</a:t>
            </a:r>
          </a:p>
          <a:p>
            <a:pPr algn="just"/>
            <a:r>
              <a:rPr lang="es-EC" sz="2800" dirty="0">
                <a:solidFill>
                  <a:schemeClr val="accent2">
                    <a:lumMod val="75000"/>
                  </a:schemeClr>
                </a:solidFill>
              </a:rPr>
              <a:t> Dominio de los atributos: </a:t>
            </a:r>
            <a:r>
              <a:rPr lang="es-EC" sz="2800" dirty="0"/>
              <a:t>Cada uno de los atributos simples tienen asociado un conjunto de valores posibles.</a:t>
            </a:r>
          </a:p>
        </p:txBody>
      </p:sp>
    </p:spTree>
    <p:extLst>
      <p:ext uri="{BB962C8B-B14F-4D97-AF65-F5344CB8AC3E}">
        <p14:creationId xmlns:p14="http://schemas.microsoft.com/office/powerpoint/2010/main" val="1218724334"/>
      </p:ext>
    </p:extLst>
  </p:cSld>
  <p:clrMapOvr>
    <a:masterClrMapping/>
  </p:clrMapOvr>
  <p:transition>
    <p:dissolv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contenido"/>
          <p:cNvSpPr>
            <a:spLocks noGrp="1"/>
          </p:cNvSpPr>
          <p:nvPr>
            <p:ph idx="1"/>
          </p:nvPr>
        </p:nvSpPr>
        <p:spPr>
          <a:xfrm>
            <a:off x="385658" y="1628800"/>
            <a:ext cx="8229600" cy="4320480"/>
          </a:xfrm>
        </p:spPr>
        <p:txBody>
          <a:bodyPr>
            <a:noAutofit/>
          </a:bodyPr>
          <a:lstStyle/>
          <a:p>
            <a:pPr marL="0" indent="0" algn="just">
              <a:buNone/>
            </a:pPr>
            <a:r>
              <a:rPr lang="es-EC" sz="2800" dirty="0"/>
              <a:t>Se entiende por Relación a la asociación entre 2 o más entidades.</a:t>
            </a:r>
          </a:p>
          <a:p>
            <a:pPr marL="0" indent="0">
              <a:buNone/>
            </a:pPr>
            <a:r>
              <a:rPr lang="es-EC" sz="2800" dirty="0"/>
              <a:t> </a:t>
            </a:r>
            <a:r>
              <a:rPr lang="es-EC" sz="2800" dirty="0">
                <a:solidFill>
                  <a:srgbClr val="0070C0"/>
                </a:solidFill>
                <a:effectLst>
                  <a:outerShdw blurRad="38100" dist="38100" dir="2700000" algn="tl">
                    <a:srgbClr val="000000">
                      <a:alpha val="43137"/>
                    </a:srgbClr>
                  </a:outerShdw>
                </a:effectLst>
              </a:rPr>
              <a:t>Clasificación por Cardinalidad  </a:t>
            </a:r>
          </a:p>
          <a:p>
            <a:pPr marL="0" indent="0">
              <a:buNone/>
            </a:pPr>
            <a:r>
              <a:rPr lang="es-EC" sz="2600" dirty="0">
                <a:solidFill>
                  <a:srgbClr val="0070C0"/>
                </a:solidFill>
                <a:effectLst>
                  <a:outerShdw blurRad="38100" dist="38100" dir="2700000" algn="tl">
                    <a:srgbClr val="000000">
                      <a:alpha val="43137"/>
                    </a:srgbClr>
                  </a:outerShdw>
                </a:effectLst>
              </a:rPr>
              <a:t>  </a:t>
            </a:r>
          </a:p>
          <a:p>
            <a:pPr marL="514350" indent="-514350" algn="just">
              <a:buFont typeface="+mj-lt"/>
              <a:buAutoNum type="arabicPeriod"/>
            </a:pPr>
            <a:r>
              <a:rPr lang="es-EC" sz="2800" dirty="0">
                <a:solidFill>
                  <a:schemeClr val="accent2">
                    <a:lumMod val="75000"/>
                  </a:schemeClr>
                </a:solidFill>
              </a:rPr>
              <a:t>Relación Uno a Uno: </a:t>
            </a:r>
            <a:r>
              <a:rPr lang="es-EC" sz="2800" dirty="0"/>
              <a:t>Cuando un registro de una tabla sólo puede estar relacionado con un único registro de la  otra tabla y viceversa. En este caso la clave foránea se ubica en alguna de las 2 tablas.</a:t>
            </a:r>
            <a:r>
              <a:rPr lang="es-EC" sz="2600" dirty="0">
                <a:solidFill>
                  <a:srgbClr val="0070C0"/>
                </a:solidFill>
                <a:effectLst>
                  <a:outerShdw blurRad="38100" dist="38100" dir="2700000" algn="tl">
                    <a:srgbClr val="000000">
                      <a:alpha val="43137"/>
                    </a:srgbClr>
                  </a:outerShdw>
                </a:effectLst>
              </a:rPr>
              <a:t>    </a:t>
            </a:r>
          </a:p>
          <a:p>
            <a:pPr marL="0" indent="0" algn="ctr">
              <a:buNone/>
            </a:pPr>
            <a:r>
              <a:rPr lang="es-EC" sz="2600" dirty="0">
                <a:solidFill>
                  <a:schemeClr val="tx2">
                    <a:lumMod val="75000"/>
                  </a:schemeClr>
                </a:solidFill>
                <a:effectLst>
                  <a:outerShdw blurRad="38100" dist="38100" dir="2700000" algn="tl">
                    <a:srgbClr val="000000">
                      <a:alpha val="43137"/>
                    </a:srgbClr>
                  </a:outerShdw>
                </a:effectLst>
              </a:rPr>
              <a:t>                                                                                                       </a:t>
            </a:r>
          </a:p>
        </p:txBody>
      </p:sp>
      <p:sp>
        <p:nvSpPr>
          <p:cNvPr id="7" name="6 Rectángulo"/>
          <p:cNvSpPr/>
          <p:nvPr/>
        </p:nvSpPr>
        <p:spPr>
          <a:xfrm>
            <a:off x="395536" y="260648"/>
            <a:ext cx="8280920" cy="792088"/>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es-EC" sz="4000" dirty="0"/>
              <a:t>TIPOS DE RELACIÓN</a:t>
            </a:r>
          </a:p>
        </p:txBody>
      </p:sp>
    </p:spTree>
    <p:extLst>
      <p:ext uri="{BB962C8B-B14F-4D97-AF65-F5344CB8AC3E}">
        <p14:creationId xmlns:p14="http://schemas.microsoft.com/office/powerpoint/2010/main" val="3470575050"/>
      </p:ext>
    </p:extLst>
  </p:cSld>
  <p:clrMapOvr>
    <a:masterClrMapping/>
  </p:clrMapOvr>
  <p:transition>
    <p:dissolv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11 Rectángulo redondeado"/>
          <p:cNvSpPr/>
          <p:nvPr/>
        </p:nvSpPr>
        <p:spPr>
          <a:xfrm>
            <a:off x="611560" y="1628800"/>
            <a:ext cx="7632848" cy="1224136"/>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s-EC"/>
          </a:p>
        </p:txBody>
      </p:sp>
      <p:sp>
        <p:nvSpPr>
          <p:cNvPr id="3" name="2 Marcador de contenido"/>
          <p:cNvSpPr>
            <a:spLocks noGrp="1"/>
          </p:cNvSpPr>
          <p:nvPr>
            <p:ph idx="1"/>
          </p:nvPr>
        </p:nvSpPr>
        <p:spPr>
          <a:xfrm>
            <a:off x="467544" y="1556792"/>
            <a:ext cx="8229600" cy="5793507"/>
          </a:xfrm>
        </p:spPr>
        <p:txBody>
          <a:bodyPr>
            <a:normAutofit/>
          </a:bodyPr>
          <a:lstStyle/>
          <a:p>
            <a:pPr marL="0" indent="0">
              <a:buNone/>
            </a:pPr>
            <a:r>
              <a:rPr lang="es-EC" dirty="0"/>
              <a:t>      Departamento                            Profesor</a:t>
            </a:r>
          </a:p>
          <a:p>
            <a:pPr marL="0" indent="0">
              <a:buNone/>
            </a:pPr>
            <a:endParaRPr lang="es-EC" dirty="0"/>
          </a:p>
          <a:p>
            <a:pPr marL="0" indent="0">
              <a:buNone/>
            </a:pPr>
            <a:r>
              <a:rPr lang="es-EC" dirty="0"/>
              <a:t>                                                      </a:t>
            </a:r>
          </a:p>
          <a:p>
            <a:pPr marL="0" indent="0">
              <a:buNone/>
            </a:pPr>
            <a:r>
              <a:rPr lang="es-EC" dirty="0"/>
              <a:t>                                                               </a:t>
            </a:r>
          </a:p>
          <a:p>
            <a:pPr marL="0" indent="0">
              <a:buNone/>
            </a:pPr>
            <a:endParaRPr lang="es-EC" dirty="0"/>
          </a:p>
          <a:p>
            <a:pPr marL="0" indent="0">
              <a:buNone/>
            </a:pPr>
            <a:endParaRPr lang="es-EC" dirty="0"/>
          </a:p>
          <a:p>
            <a:pPr marL="0" indent="0" algn="just">
              <a:buNone/>
            </a:pPr>
            <a:r>
              <a:rPr lang="es-EC" sz="2600" dirty="0"/>
              <a:t>La Relación Uno a Uno se da cuando un registro de una tabla sólo puede estar relacionado con un único registro de la otra tabla y viceversa.</a:t>
            </a:r>
          </a:p>
          <a:p>
            <a:pPr marL="0" indent="0">
              <a:buNone/>
            </a:pPr>
            <a:endParaRPr lang="es-EC" dirty="0"/>
          </a:p>
          <a:p>
            <a:pPr marL="0" indent="0">
              <a:buNone/>
            </a:pPr>
            <a:endParaRPr lang="es-EC" dirty="0"/>
          </a:p>
          <a:p>
            <a:pPr marL="0" indent="0">
              <a:buNone/>
            </a:pPr>
            <a:endParaRPr lang="es-EC" dirty="0"/>
          </a:p>
          <a:p>
            <a:pPr marL="0" indent="0">
              <a:buNone/>
            </a:pPr>
            <a:endParaRPr lang="es-EC" dirty="0"/>
          </a:p>
          <a:p>
            <a:pPr marL="0" indent="0">
              <a:buNone/>
            </a:pPr>
            <a:endParaRPr lang="es-EC" dirty="0"/>
          </a:p>
          <a:p>
            <a:pPr marL="0" indent="0">
              <a:buNone/>
            </a:pPr>
            <a:endParaRPr lang="es-EC" dirty="0"/>
          </a:p>
          <a:p>
            <a:pPr marL="0" indent="0">
              <a:buNone/>
            </a:pPr>
            <a:endParaRPr lang="es-EC" dirty="0"/>
          </a:p>
          <a:p>
            <a:pPr marL="0" indent="0">
              <a:buNone/>
            </a:pPr>
            <a:endParaRPr lang="es-EC" dirty="0"/>
          </a:p>
          <a:p>
            <a:pPr marL="0" indent="0">
              <a:buNone/>
            </a:pPr>
            <a:endParaRPr lang="es-EC" dirty="0"/>
          </a:p>
          <a:p>
            <a:pPr marL="0" indent="0">
              <a:buNone/>
            </a:pPr>
            <a:endParaRPr lang="es-EC" dirty="0"/>
          </a:p>
          <a:p>
            <a:pPr marL="0" indent="0">
              <a:buNone/>
            </a:pPr>
            <a:endParaRPr lang="es-EC" dirty="0"/>
          </a:p>
          <a:p>
            <a:pPr marL="0" indent="0">
              <a:buNone/>
            </a:pPr>
            <a:endParaRPr lang="es-EC" dirty="0"/>
          </a:p>
          <a:p>
            <a:pPr marL="0" indent="0">
              <a:buNone/>
            </a:pPr>
            <a:endParaRPr lang="es-EC" dirty="0"/>
          </a:p>
          <a:p>
            <a:pPr marL="0" indent="0">
              <a:buNone/>
            </a:pPr>
            <a:endParaRPr lang="es-EC" dirty="0"/>
          </a:p>
          <a:p>
            <a:pPr marL="0" indent="0">
              <a:buNone/>
            </a:pPr>
            <a:endParaRPr lang="es-EC" dirty="0"/>
          </a:p>
          <a:p>
            <a:pPr marL="0" indent="0">
              <a:buNone/>
            </a:pPr>
            <a:endParaRPr lang="es-EC" dirty="0"/>
          </a:p>
          <a:p>
            <a:pPr marL="0" indent="0">
              <a:buNone/>
            </a:pPr>
            <a:endParaRPr lang="es-EC"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59632" y="2132286"/>
            <a:ext cx="1809750" cy="523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24128" y="2060848"/>
            <a:ext cx="2076450" cy="666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5 Rectángulo redondeado"/>
          <p:cNvSpPr/>
          <p:nvPr/>
        </p:nvSpPr>
        <p:spPr>
          <a:xfrm>
            <a:off x="1259632" y="2996952"/>
            <a:ext cx="1809750" cy="194421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C" b="1" u="sng" dirty="0">
                <a:solidFill>
                  <a:schemeClr val="bg2">
                    <a:lumMod val="10000"/>
                  </a:schemeClr>
                </a:solidFill>
              </a:rPr>
              <a:t>Departamento</a:t>
            </a:r>
          </a:p>
          <a:p>
            <a:pPr algn="ctr"/>
            <a:r>
              <a:rPr lang="es-EC" dirty="0"/>
              <a:t>Dep_Cod</a:t>
            </a:r>
          </a:p>
          <a:p>
            <a:pPr algn="ctr"/>
            <a:r>
              <a:rPr lang="es-EC" dirty="0"/>
              <a:t>Dep_Nombre</a:t>
            </a:r>
          </a:p>
          <a:p>
            <a:pPr algn="ctr"/>
            <a:endParaRPr lang="es-EC" dirty="0"/>
          </a:p>
        </p:txBody>
      </p:sp>
      <p:sp>
        <p:nvSpPr>
          <p:cNvPr id="7" name="6 Rectángulo"/>
          <p:cNvSpPr/>
          <p:nvPr/>
        </p:nvSpPr>
        <p:spPr>
          <a:xfrm>
            <a:off x="1475656" y="4365104"/>
            <a:ext cx="1368152" cy="360040"/>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s-EC" dirty="0"/>
          </a:p>
          <a:p>
            <a:pPr algn="ctr"/>
            <a:r>
              <a:rPr lang="es-EC" dirty="0"/>
              <a:t>Dep_Jefe</a:t>
            </a:r>
          </a:p>
          <a:p>
            <a:pPr algn="ctr"/>
            <a:endParaRPr lang="es-EC" dirty="0"/>
          </a:p>
        </p:txBody>
      </p:sp>
      <p:sp>
        <p:nvSpPr>
          <p:cNvPr id="11" name="10 Rectángulo redondeado"/>
          <p:cNvSpPr/>
          <p:nvPr/>
        </p:nvSpPr>
        <p:spPr>
          <a:xfrm>
            <a:off x="5959201" y="2996952"/>
            <a:ext cx="1809750" cy="194421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EC" dirty="0">
                <a:solidFill>
                  <a:schemeClr val="bg2">
                    <a:lumMod val="10000"/>
                  </a:schemeClr>
                </a:solidFill>
              </a:rPr>
              <a:t>       </a:t>
            </a:r>
            <a:r>
              <a:rPr lang="es-EC" b="1" u="sng" dirty="0">
                <a:solidFill>
                  <a:schemeClr val="bg2">
                    <a:lumMod val="10000"/>
                  </a:schemeClr>
                </a:solidFill>
              </a:rPr>
              <a:t>Profesor</a:t>
            </a:r>
          </a:p>
          <a:p>
            <a:r>
              <a:rPr lang="es-EC" dirty="0"/>
              <a:t>Prof_Cod</a:t>
            </a:r>
          </a:p>
          <a:p>
            <a:r>
              <a:rPr lang="es-EC" dirty="0"/>
              <a:t>Prof_Nombre</a:t>
            </a:r>
          </a:p>
          <a:p>
            <a:r>
              <a:rPr lang="es-EC" dirty="0"/>
              <a:t>Prof_Direccion</a:t>
            </a:r>
          </a:p>
          <a:p>
            <a:r>
              <a:rPr lang="es-EC" dirty="0"/>
              <a:t>Prof_Telefono</a:t>
            </a:r>
          </a:p>
        </p:txBody>
      </p:sp>
      <p:sp>
        <p:nvSpPr>
          <p:cNvPr id="8" name="7 Rectángulo"/>
          <p:cNvSpPr/>
          <p:nvPr/>
        </p:nvSpPr>
        <p:spPr>
          <a:xfrm>
            <a:off x="971600" y="332656"/>
            <a:ext cx="7488832" cy="864096"/>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es-EC" sz="4000" dirty="0"/>
              <a:t>1. Relaciones Uno a Uno</a:t>
            </a:r>
          </a:p>
        </p:txBody>
      </p:sp>
      <p:cxnSp>
        <p:nvCxnSpPr>
          <p:cNvPr id="16" name="15 Conector recto"/>
          <p:cNvCxnSpPr/>
          <p:nvPr/>
        </p:nvCxnSpPr>
        <p:spPr>
          <a:xfrm>
            <a:off x="3069382" y="4545124"/>
            <a:ext cx="782538" cy="0"/>
          </a:xfrm>
          <a:prstGeom prst="line">
            <a:avLst/>
          </a:prstGeom>
        </p:spPr>
        <p:style>
          <a:lnRef idx="2">
            <a:schemeClr val="accent2"/>
          </a:lnRef>
          <a:fillRef idx="0">
            <a:schemeClr val="accent2"/>
          </a:fillRef>
          <a:effectRef idx="1">
            <a:schemeClr val="accent2"/>
          </a:effectRef>
          <a:fontRef idx="minor">
            <a:schemeClr val="tx1"/>
          </a:fontRef>
        </p:style>
      </p:cxnSp>
      <p:cxnSp>
        <p:nvCxnSpPr>
          <p:cNvPr id="18" name="17 Conector recto"/>
          <p:cNvCxnSpPr/>
          <p:nvPr/>
        </p:nvCxnSpPr>
        <p:spPr>
          <a:xfrm flipV="1">
            <a:off x="3851920" y="3573016"/>
            <a:ext cx="0" cy="972108"/>
          </a:xfrm>
          <a:prstGeom prst="line">
            <a:avLst/>
          </a:prstGeom>
        </p:spPr>
        <p:style>
          <a:lnRef idx="2">
            <a:schemeClr val="accent2"/>
          </a:lnRef>
          <a:fillRef idx="0">
            <a:schemeClr val="accent2"/>
          </a:fillRef>
          <a:effectRef idx="1">
            <a:schemeClr val="accent2"/>
          </a:effectRef>
          <a:fontRef idx="minor">
            <a:schemeClr val="tx1"/>
          </a:fontRef>
        </p:style>
      </p:cxnSp>
      <p:cxnSp>
        <p:nvCxnSpPr>
          <p:cNvPr id="20" name="19 Conector recto"/>
          <p:cNvCxnSpPr/>
          <p:nvPr/>
        </p:nvCxnSpPr>
        <p:spPr>
          <a:xfrm>
            <a:off x="3851920" y="3573016"/>
            <a:ext cx="2107281" cy="0"/>
          </a:xfrm>
          <a:prstGeom prst="line">
            <a:avLst/>
          </a:prstGeom>
        </p:spPr>
        <p:style>
          <a:lnRef idx="2">
            <a:schemeClr val="accent2"/>
          </a:lnRef>
          <a:fillRef idx="0">
            <a:schemeClr val="accent2"/>
          </a:fillRef>
          <a:effectRef idx="1">
            <a:schemeClr val="accent2"/>
          </a:effectRef>
          <a:fontRef idx="minor">
            <a:schemeClr val="tx1"/>
          </a:fontRef>
        </p:style>
      </p:cxnSp>
    </p:spTree>
    <p:extLst>
      <p:ext uri="{BB962C8B-B14F-4D97-AF65-F5344CB8AC3E}">
        <p14:creationId xmlns:p14="http://schemas.microsoft.com/office/powerpoint/2010/main" val="3630881948"/>
      </p:ext>
    </p:extLst>
  </p:cSld>
  <p:clrMapOvr>
    <a:masterClrMapping/>
  </p:clrMapOvr>
  <p:transition>
    <p:dissolv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714400" y="1739949"/>
            <a:ext cx="7643192" cy="5721499"/>
          </a:xfrm>
        </p:spPr>
        <p:txBody>
          <a:bodyPr>
            <a:normAutofit/>
          </a:bodyPr>
          <a:lstStyle/>
          <a:p>
            <a:pPr marL="0" indent="0" algn="just">
              <a:buNone/>
            </a:pPr>
            <a:r>
              <a:rPr lang="es-EC" dirty="0"/>
              <a:t>Cuando un registro de una tabla (tabla secundaria) sólo puede estar relacionado con un único registro de la otra tabla (tabla principal) y un registro de la tabla principal puede tener más de un registro relacionado en la tabla secundaria.</a:t>
            </a:r>
          </a:p>
          <a:p>
            <a:pPr marL="0" indent="0" algn="just">
              <a:buNone/>
            </a:pPr>
            <a:endParaRPr lang="es-EC" dirty="0"/>
          </a:p>
          <a:p>
            <a:pPr marL="0" indent="0">
              <a:buNone/>
            </a:pPr>
            <a:r>
              <a:rPr lang="es-EC" dirty="0"/>
              <a:t>                              </a:t>
            </a:r>
          </a:p>
        </p:txBody>
      </p:sp>
      <p:sp>
        <p:nvSpPr>
          <p:cNvPr id="15" name="14 Rectángulo"/>
          <p:cNvSpPr/>
          <p:nvPr/>
        </p:nvSpPr>
        <p:spPr>
          <a:xfrm>
            <a:off x="1043608" y="476672"/>
            <a:ext cx="6984776" cy="864096"/>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es-EC" sz="3600" dirty="0"/>
              <a:t>2. Relaciones Uno a Muchos</a:t>
            </a:r>
          </a:p>
        </p:txBody>
      </p:sp>
    </p:spTree>
    <p:extLst>
      <p:ext uri="{BB962C8B-B14F-4D97-AF65-F5344CB8AC3E}">
        <p14:creationId xmlns:p14="http://schemas.microsoft.com/office/powerpoint/2010/main" val="3697766650"/>
      </p:ext>
    </p:extLst>
  </p:cSld>
  <p:clrMapOvr>
    <a:masterClrMapping/>
  </p:clrMapOvr>
  <p:transition>
    <p:dissolv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Rectángulo redondeado"/>
          <p:cNvSpPr/>
          <p:nvPr/>
        </p:nvSpPr>
        <p:spPr>
          <a:xfrm>
            <a:off x="1115616" y="836712"/>
            <a:ext cx="2088232" cy="720080"/>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s-EC" sz="2800" dirty="0"/>
              <a:t>Curso</a:t>
            </a:r>
          </a:p>
        </p:txBody>
      </p:sp>
      <p:sp>
        <p:nvSpPr>
          <p:cNvPr id="8" name="7 Rectángulo redondeado"/>
          <p:cNvSpPr/>
          <p:nvPr/>
        </p:nvSpPr>
        <p:spPr>
          <a:xfrm>
            <a:off x="5638732" y="836712"/>
            <a:ext cx="2245636" cy="720080"/>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s-EC" sz="2800" dirty="0"/>
              <a:t>Alumno</a:t>
            </a:r>
          </a:p>
        </p:txBody>
      </p:sp>
      <p:sp>
        <p:nvSpPr>
          <p:cNvPr id="9" name="8 Rectángulo"/>
          <p:cNvSpPr/>
          <p:nvPr/>
        </p:nvSpPr>
        <p:spPr>
          <a:xfrm>
            <a:off x="3203848" y="908720"/>
            <a:ext cx="969380" cy="369332"/>
          </a:xfrm>
          <a:prstGeom prst="rect">
            <a:avLst/>
          </a:prstGeom>
        </p:spPr>
        <p:txBody>
          <a:bodyPr wrap="square">
            <a:spAutoFit/>
          </a:bodyPr>
          <a:lstStyle/>
          <a:p>
            <a:r>
              <a:rPr lang="es-EC" dirty="0"/>
              <a:t>1 </a:t>
            </a:r>
          </a:p>
        </p:txBody>
      </p:sp>
      <p:cxnSp>
        <p:nvCxnSpPr>
          <p:cNvPr id="15" name="14 Conector recto"/>
          <p:cNvCxnSpPr>
            <a:stCxn id="5" idx="3"/>
            <a:endCxn id="8" idx="1"/>
          </p:cNvCxnSpPr>
          <p:nvPr/>
        </p:nvCxnSpPr>
        <p:spPr>
          <a:xfrm>
            <a:off x="3203848" y="1196752"/>
            <a:ext cx="243488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16 Conector recto"/>
          <p:cNvCxnSpPr/>
          <p:nvPr/>
        </p:nvCxnSpPr>
        <p:spPr>
          <a:xfrm>
            <a:off x="3491880" y="1021378"/>
            <a:ext cx="0" cy="319390"/>
          </a:xfrm>
          <a:prstGeom prst="line">
            <a:avLst/>
          </a:prstGeom>
        </p:spPr>
        <p:style>
          <a:lnRef idx="1">
            <a:schemeClr val="accent1"/>
          </a:lnRef>
          <a:fillRef idx="0">
            <a:schemeClr val="accent1"/>
          </a:fillRef>
          <a:effectRef idx="0">
            <a:schemeClr val="accent1"/>
          </a:effectRef>
          <a:fontRef idx="minor">
            <a:schemeClr val="tx1"/>
          </a:fontRef>
        </p:style>
      </p:cxnSp>
      <p:sp>
        <p:nvSpPr>
          <p:cNvPr id="18" name="17 Elipse"/>
          <p:cNvSpPr/>
          <p:nvPr/>
        </p:nvSpPr>
        <p:spPr>
          <a:xfrm>
            <a:off x="5076056" y="1093386"/>
            <a:ext cx="288032" cy="31939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s-EC"/>
          </a:p>
        </p:txBody>
      </p:sp>
      <p:sp>
        <p:nvSpPr>
          <p:cNvPr id="19" name="18 Rectángulo"/>
          <p:cNvSpPr/>
          <p:nvPr/>
        </p:nvSpPr>
        <p:spPr>
          <a:xfrm>
            <a:off x="2126111" y="1763524"/>
            <a:ext cx="894347" cy="461665"/>
          </a:xfrm>
          <a:prstGeom prst="rect">
            <a:avLst/>
          </a:prstGeom>
        </p:spPr>
        <p:txBody>
          <a:bodyPr wrap="none">
            <a:spAutoFit/>
          </a:bodyPr>
          <a:lstStyle/>
          <a:p>
            <a:pPr algn="ctr"/>
            <a:r>
              <a:rPr lang="es-EC" sz="2400" dirty="0"/>
              <a:t>Curso</a:t>
            </a:r>
          </a:p>
        </p:txBody>
      </p:sp>
      <p:sp>
        <p:nvSpPr>
          <p:cNvPr id="20" name="19 Rectángulo"/>
          <p:cNvSpPr/>
          <p:nvPr/>
        </p:nvSpPr>
        <p:spPr>
          <a:xfrm>
            <a:off x="5782748" y="1556792"/>
            <a:ext cx="1164101" cy="461665"/>
          </a:xfrm>
          <a:prstGeom prst="rect">
            <a:avLst/>
          </a:prstGeom>
        </p:spPr>
        <p:txBody>
          <a:bodyPr wrap="none">
            <a:spAutoFit/>
          </a:bodyPr>
          <a:lstStyle/>
          <a:p>
            <a:r>
              <a:rPr lang="es-EC" sz="2400" dirty="0"/>
              <a:t>Alumno</a:t>
            </a:r>
          </a:p>
        </p:txBody>
      </p:sp>
      <p:sp>
        <p:nvSpPr>
          <p:cNvPr id="21" name="20 Rectángulo"/>
          <p:cNvSpPr/>
          <p:nvPr/>
        </p:nvSpPr>
        <p:spPr>
          <a:xfrm>
            <a:off x="1835696" y="2215668"/>
            <a:ext cx="1368152" cy="1933412"/>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r>
              <a:rPr lang="es-EC" sz="2800" dirty="0"/>
              <a:t>Pol-1-A</a:t>
            </a:r>
          </a:p>
          <a:p>
            <a:r>
              <a:rPr lang="es-EC" sz="2800" dirty="0"/>
              <a:t>Pol-1-B</a:t>
            </a:r>
          </a:p>
          <a:p>
            <a:r>
              <a:rPr lang="es-EC" sz="2800" dirty="0"/>
              <a:t>Pol-2-A</a:t>
            </a:r>
          </a:p>
        </p:txBody>
      </p:sp>
      <p:sp>
        <p:nvSpPr>
          <p:cNvPr id="23" name="22 Rectángulo"/>
          <p:cNvSpPr/>
          <p:nvPr/>
        </p:nvSpPr>
        <p:spPr>
          <a:xfrm>
            <a:off x="5681167" y="2060848"/>
            <a:ext cx="1339105" cy="2304256"/>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r>
              <a:rPr lang="es-EC" sz="2800" dirty="0"/>
              <a:t>Carla</a:t>
            </a:r>
          </a:p>
          <a:p>
            <a:r>
              <a:rPr lang="es-EC" sz="2800" dirty="0"/>
              <a:t>Juan</a:t>
            </a:r>
          </a:p>
          <a:p>
            <a:r>
              <a:rPr lang="es-EC" sz="2800" dirty="0"/>
              <a:t>Pedro</a:t>
            </a:r>
          </a:p>
          <a:p>
            <a:r>
              <a:rPr lang="es-EC" sz="2800" dirty="0"/>
              <a:t>Sara</a:t>
            </a:r>
          </a:p>
          <a:p>
            <a:r>
              <a:rPr lang="es-EC" sz="2800" dirty="0"/>
              <a:t>Carla</a:t>
            </a:r>
          </a:p>
        </p:txBody>
      </p:sp>
      <p:cxnSp>
        <p:nvCxnSpPr>
          <p:cNvPr id="25" name="24 Conector recto"/>
          <p:cNvCxnSpPr/>
          <p:nvPr/>
        </p:nvCxnSpPr>
        <p:spPr>
          <a:xfrm flipV="1">
            <a:off x="3203848" y="2348880"/>
            <a:ext cx="2477319" cy="432048"/>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26 Conector recto"/>
          <p:cNvCxnSpPr/>
          <p:nvPr/>
        </p:nvCxnSpPr>
        <p:spPr>
          <a:xfrm>
            <a:off x="3203848" y="2780928"/>
            <a:ext cx="2477319"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9" name="28 Conector recto"/>
          <p:cNvCxnSpPr>
            <a:endCxn id="23" idx="1"/>
          </p:cNvCxnSpPr>
          <p:nvPr/>
        </p:nvCxnSpPr>
        <p:spPr>
          <a:xfrm>
            <a:off x="3203848" y="2780928"/>
            <a:ext cx="2477319" cy="432048"/>
          </a:xfrm>
          <a:prstGeom prst="line">
            <a:avLst/>
          </a:prstGeom>
        </p:spPr>
        <p:style>
          <a:lnRef idx="1">
            <a:schemeClr val="accent1"/>
          </a:lnRef>
          <a:fillRef idx="0">
            <a:schemeClr val="accent1"/>
          </a:fillRef>
          <a:effectRef idx="0">
            <a:schemeClr val="accent1"/>
          </a:effectRef>
          <a:fontRef idx="minor">
            <a:schemeClr val="tx1"/>
          </a:fontRef>
        </p:style>
      </p:cxnSp>
      <p:cxnSp>
        <p:nvCxnSpPr>
          <p:cNvPr id="31" name="30 Conector recto"/>
          <p:cNvCxnSpPr/>
          <p:nvPr/>
        </p:nvCxnSpPr>
        <p:spPr>
          <a:xfrm flipV="1">
            <a:off x="3203848" y="3645024"/>
            <a:ext cx="2477319" cy="72008"/>
          </a:xfrm>
          <a:prstGeom prst="line">
            <a:avLst/>
          </a:prstGeom>
        </p:spPr>
        <p:style>
          <a:lnRef idx="1">
            <a:schemeClr val="accent1"/>
          </a:lnRef>
          <a:fillRef idx="0">
            <a:schemeClr val="accent1"/>
          </a:fillRef>
          <a:effectRef idx="0">
            <a:schemeClr val="accent1"/>
          </a:effectRef>
          <a:fontRef idx="minor">
            <a:schemeClr val="tx1"/>
          </a:fontRef>
        </p:style>
      </p:cxnSp>
      <p:cxnSp>
        <p:nvCxnSpPr>
          <p:cNvPr id="33" name="32 Conector recto"/>
          <p:cNvCxnSpPr/>
          <p:nvPr/>
        </p:nvCxnSpPr>
        <p:spPr>
          <a:xfrm>
            <a:off x="3203848" y="3717032"/>
            <a:ext cx="2477319" cy="288032"/>
          </a:xfrm>
          <a:prstGeom prst="line">
            <a:avLst/>
          </a:prstGeom>
        </p:spPr>
        <p:style>
          <a:lnRef idx="1">
            <a:schemeClr val="accent1"/>
          </a:lnRef>
          <a:fillRef idx="0">
            <a:schemeClr val="accent1"/>
          </a:fillRef>
          <a:effectRef idx="0">
            <a:schemeClr val="accent1"/>
          </a:effectRef>
          <a:fontRef idx="minor">
            <a:schemeClr val="tx1"/>
          </a:fontRef>
        </p:style>
      </p:cxnSp>
      <p:sp>
        <p:nvSpPr>
          <p:cNvPr id="34" name="33 Rectángulo"/>
          <p:cNvSpPr/>
          <p:nvPr/>
        </p:nvSpPr>
        <p:spPr>
          <a:xfrm>
            <a:off x="899592" y="4653136"/>
            <a:ext cx="8089601" cy="1569660"/>
          </a:xfrm>
          <a:prstGeom prst="rect">
            <a:avLst/>
          </a:prstGeom>
        </p:spPr>
        <p:txBody>
          <a:bodyPr wrap="square">
            <a:spAutoFit/>
          </a:bodyPr>
          <a:lstStyle/>
          <a:p>
            <a:pPr marL="342900" indent="-342900">
              <a:buFont typeface="Arial" pitchFamily="34" charset="0"/>
              <a:buChar char="•"/>
            </a:pPr>
            <a:r>
              <a:rPr lang="es-EC" sz="2400" dirty="0"/>
              <a:t>Un Curso tiene muchos  Alumnos</a:t>
            </a:r>
          </a:p>
          <a:p>
            <a:pPr marL="342900" indent="-342900">
              <a:buFont typeface="Arial" pitchFamily="34" charset="0"/>
              <a:buChar char="•"/>
            </a:pPr>
            <a:r>
              <a:rPr lang="es-EC" sz="2400" dirty="0"/>
              <a:t> Un Alumno está en sólo un curso</a:t>
            </a:r>
          </a:p>
          <a:p>
            <a:pPr marL="342900" indent="-342900">
              <a:buFont typeface="Arial" pitchFamily="34" charset="0"/>
              <a:buChar char="•"/>
            </a:pPr>
            <a:r>
              <a:rPr lang="es-EC" sz="2400" dirty="0"/>
              <a:t> Un Curso puede estar transitoriamente vacío</a:t>
            </a:r>
          </a:p>
          <a:p>
            <a:pPr marL="342900" indent="-342900">
              <a:buFont typeface="Arial" pitchFamily="34" charset="0"/>
              <a:buChar char="•"/>
            </a:pPr>
            <a:r>
              <a:rPr lang="es-EC" sz="2400" dirty="0"/>
              <a:t> Todo Alumno tiene un Curso asignado</a:t>
            </a:r>
          </a:p>
        </p:txBody>
      </p:sp>
    </p:spTree>
    <p:extLst>
      <p:ext uri="{BB962C8B-B14F-4D97-AF65-F5344CB8AC3E}">
        <p14:creationId xmlns:p14="http://schemas.microsoft.com/office/powerpoint/2010/main" val="1484982621"/>
      </p:ext>
    </p:extLst>
  </p:cSld>
  <p:clrMapOvr>
    <a:masterClrMapping/>
  </p:clrMapOvr>
  <p:transition>
    <p:dissolv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93204" y="1196752"/>
            <a:ext cx="8229600" cy="4093915"/>
          </a:xfrm>
        </p:spPr>
        <p:txBody>
          <a:bodyPr>
            <a:noAutofit/>
          </a:bodyPr>
          <a:lstStyle/>
          <a:p>
            <a:pPr marL="0" indent="0" algn="just">
              <a:buNone/>
            </a:pPr>
            <a:r>
              <a:rPr lang="es-EC" sz="2800" dirty="0"/>
              <a:t>Cuando un registro de una tabla puede estar relacionado con más de un registro de la otra tabla y viceversa. En este caso las dos tablas no pueden estar relacionadas directamente, se tiene que añadir una tabla entre las dos que incluya los pares de valores relacionados entre sí.</a:t>
            </a:r>
          </a:p>
          <a:p>
            <a:pPr marL="0" indent="0" algn="just">
              <a:buNone/>
            </a:pPr>
            <a:r>
              <a:rPr lang="es-EC" sz="2800" dirty="0"/>
              <a:t>El nombre de tabla débil deviene de que con sus atributos propios no se puede encontrar la clave, por estar asociada a otra entidad. La clave de esta tabla se conforma por la unión de los campos claves de las tablas que relaciona.</a:t>
            </a:r>
          </a:p>
        </p:txBody>
      </p:sp>
      <p:sp>
        <p:nvSpPr>
          <p:cNvPr id="11" name="10 Rectángulo"/>
          <p:cNvSpPr/>
          <p:nvPr/>
        </p:nvSpPr>
        <p:spPr>
          <a:xfrm>
            <a:off x="755576" y="188640"/>
            <a:ext cx="7704856" cy="792088"/>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es-EC" sz="3600" dirty="0"/>
          </a:p>
          <a:p>
            <a:pPr algn="ctr"/>
            <a:r>
              <a:rPr lang="es-EC" sz="3600" dirty="0"/>
              <a:t>3.Relaciones de Muchos a Muchos</a:t>
            </a:r>
          </a:p>
          <a:p>
            <a:pPr algn="ctr"/>
            <a:endParaRPr lang="es-EC" sz="3600" dirty="0"/>
          </a:p>
        </p:txBody>
      </p:sp>
    </p:spTree>
    <p:extLst>
      <p:ext uri="{BB962C8B-B14F-4D97-AF65-F5344CB8AC3E}">
        <p14:creationId xmlns:p14="http://schemas.microsoft.com/office/powerpoint/2010/main" val="452303700"/>
      </p:ext>
    </p:extLst>
  </p:cSld>
  <p:clrMapOvr>
    <a:masterClrMapping/>
  </p:clrMapOvr>
  <p:transition>
    <p:dissolv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redondeado"/>
          <p:cNvSpPr/>
          <p:nvPr/>
        </p:nvSpPr>
        <p:spPr>
          <a:xfrm>
            <a:off x="1115616" y="764704"/>
            <a:ext cx="2088232" cy="720080"/>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s-EC" sz="2800" dirty="0"/>
              <a:t>Profesor</a:t>
            </a:r>
          </a:p>
        </p:txBody>
      </p:sp>
      <p:sp>
        <p:nvSpPr>
          <p:cNvPr id="5" name="4 Rectángulo redondeado"/>
          <p:cNvSpPr/>
          <p:nvPr/>
        </p:nvSpPr>
        <p:spPr>
          <a:xfrm>
            <a:off x="5638732" y="764704"/>
            <a:ext cx="2245636" cy="720080"/>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s-EC" sz="2800" dirty="0"/>
              <a:t>Curso</a:t>
            </a:r>
          </a:p>
        </p:txBody>
      </p:sp>
      <p:sp>
        <p:nvSpPr>
          <p:cNvPr id="6" name="5 Rectángulo"/>
          <p:cNvSpPr/>
          <p:nvPr/>
        </p:nvSpPr>
        <p:spPr>
          <a:xfrm>
            <a:off x="3203848" y="836712"/>
            <a:ext cx="969380" cy="369332"/>
          </a:xfrm>
          <a:prstGeom prst="rect">
            <a:avLst/>
          </a:prstGeom>
        </p:spPr>
        <p:txBody>
          <a:bodyPr wrap="square">
            <a:spAutoFit/>
          </a:bodyPr>
          <a:lstStyle/>
          <a:p>
            <a:r>
              <a:rPr lang="es-EC" dirty="0"/>
              <a:t>1 </a:t>
            </a:r>
          </a:p>
        </p:txBody>
      </p:sp>
      <p:cxnSp>
        <p:nvCxnSpPr>
          <p:cNvPr id="7" name="6 Conector recto"/>
          <p:cNvCxnSpPr>
            <a:stCxn id="4" idx="3"/>
            <a:endCxn id="5" idx="1"/>
          </p:cNvCxnSpPr>
          <p:nvPr/>
        </p:nvCxnSpPr>
        <p:spPr>
          <a:xfrm>
            <a:off x="3203848" y="1124744"/>
            <a:ext cx="243488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7 Conector recto"/>
          <p:cNvCxnSpPr/>
          <p:nvPr/>
        </p:nvCxnSpPr>
        <p:spPr>
          <a:xfrm>
            <a:off x="3491880" y="949370"/>
            <a:ext cx="0" cy="319390"/>
          </a:xfrm>
          <a:prstGeom prst="line">
            <a:avLst/>
          </a:prstGeom>
        </p:spPr>
        <p:style>
          <a:lnRef idx="1">
            <a:schemeClr val="accent1"/>
          </a:lnRef>
          <a:fillRef idx="0">
            <a:schemeClr val="accent1"/>
          </a:fillRef>
          <a:effectRef idx="0">
            <a:schemeClr val="accent1"/>
          </a:effectRef>
          <a:fontRef idx="minor">
            <a:schemeClr val="tx1"/>
          </a:fontRef>
        </p:style>
      </p:cxnSp>
      <p:sp>
        <p:nvSpPr>
          <p:cNvPr id="9" name="8 Elipse"/>
          <p:cNvSpPr/>
          <p:nvPr/>
        </p:nvSpPr>
        <p:spPr>
          <a:xfrm>
            <a:off x="5076056" y="1021378"/>
            <a:ext cx="288032" cy="319390"/>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s-EC"/>
          </a:p>
        </p:txBody>
      </p:sp>
      <p:sp>
        <p:nvSpPr>
          <p:cNvPr id="10" name="9 Rectángulo"/>
          <p:cNvSpPr/>
          <p:nvPr/>
        </p:nvSpPr>
        <p:spPr>
          <a:xfrm>
            <a:off x="1907704" y="1556792"/>
            <a:ext cx="894347" cy="461665"/>
          </a:xfrm>
          <a:prstGeom prst="rect">
            <a:avLst/>
          </a:prstGeom>
        </p:spPr>
        <p:txBody>
          <a:bodyPr wrap="none">
            <a:spAutoFit/>
          </a:bodyPr>
          <a:lstStyle/>
          <a:p>
            <a:pPr algn="ctr"/>
            <a:r>
              <a:rPr lang="es-EC" sz="2400" dirty="0"/>
              <a:t>Curso</a:t>
            </a:r>
          </a:p>
        </p:txBody>
      </p:sp>
      <p:sp>
        <p:nvSpPr>
          <p:cNvPr id="11" name="10 Rectángulo"/>
          <p:cNvSpPr/>
          <p:nvPr/>
        </p:nvSpPr>
        <p:spPr>
          <a:xfrm>
            <a:off x="1763688" y="1999644"/>
            <a:ext cx="1296144" cy="2437468"/>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es-EC" sz="2800" dirty="0"/>
              <a:t>Carla</a:t>
            </a:r>
          </a:p>
          <a:p>
            <a:pPr algn="ctr"/>
            <a:r>
              <a:rPr lang="es-EC" sz="2800" dirty="0"/>
              <a:t>Juan</a:t>
            </a:r>
          </a:p>
          <a:p>
            <a:pPr algn="ctr"/>
            <a:r>
              <a:rPr lang="es-EC" sz="2800" dirty="0"/>
              <a:t>Pedro</a:t>
            </a:r>
          </a:p>
          <a:p>
            <a:pPr algn="ctr"/>
            <a:r>
              <a:rPr lang="es-EC" sz="2800" dirty="0"/>
              <a:t>Sara</a:t>
            </a:r>
          </a:p>
          <a:p>
            <a:pPr algn="ctr"/>
            <a:r>
              <a:rPr lang="es-EC" sz="2800" dirty="0"/>
              <a:t>Carla</a:t>
            </a:r>
          </a:p>
        </p:txBody>
      </p:sp>
      <p:sp>
        <p:nvSpPr>
          <p:cNvPr id="12" name="11 Rectángulo"/>
          <p:cNvSpPr/>
          <p:nvPr/>
        </p:nvSpPr>
        <p:spPr>
          <a:xfrm>
            <a:off x="5681167" y="1988840"/>
            <a:ext cx="1483121" cy="2304256"/>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es-EC" sz="2800" dirty="0"/>
              <a:t>Pol-1-A</a:t>
            </a:r>
          </a:p>
          <a:p>
            <a:pPr algn="ctr"/>
            <a:r>
              <a:rPr lang="es-EC" sz="2800" dirty="0"/>
              <a:t>Pol-1-B</a:t>
            </a:r>
          </a:p>
          <a:p>
            <a:pPr algn="ctr"/>
            <a:r>
              <a:rPr lang="es-EC" sz="2800" dirty="0"/>
              <a:t>Pol-2-A</a:t>
            </a:r>
          </a:p>
        </p:txBody>
      </p:sp>
      <p:sp>
        <p:nvSpPr>
          <p:cNvPr id="19" name="18 Rectángulo"/>
          <p:cNvSpPr/>
          <p:nvPr/>
        </p:nvSpPr>
        <p:spPr>
          <a:xfrm>
            <a:off x="5782748" y="1484784"/>
            <a:ext cx="1164101" cy="461665"/>
          </a:xfrm>
          <a:prstGeom prst="rect">
            <a:avLst/>
          </a:prstGeom>
        </p:spPr>
        <p:txBody>
          <a:bodyPr wrap="none">
            <a:spAutoFit/>
          </a:bodyPr>
          <a:lstStyle/>
          <a:p>
            <a:r>
              <a:rPr lang="es-EC" sz="2400" dirty="0"/>
              <a:t>Alumno</a:t>
            </a:r>
          </a:p>
        </p:txBody>
      </p:sp>
      <p:cxnSp>
        <p:nvCxnSpPr>
          <p:cNvPr id="21" name="20 Conector recto"/>
          <p:cNvCxnSpPr/>
          <p:nvPr/>
        </p:nvCxnSpPr>
        <p:spPr>
          <a:xfrm flipH="1" flipV="1">
            <a:off x="3059832" y="2348880"/>
            <a:ext cx="2621335" cy="288032"/>
          </a:xfrm>
          <a:prstGeom prst="line">
            <a:avLst/>
          </a:prstGeom>
        </p:spPr>
        <p:style>
          <a:lnRef idx="2">
            <a:schemeClr val="accent2"/>
          </a:lnRef>
          <a:fillRef idx="0">
            <a:schemeClr val="accent2"/>
          </a:fillRef>
          <a:effectRef idx="1">
            <a:schemeClr val="accent2"/>
          </a:effectRef>
          <a:fontRef idx="minor">
            <a:schemeClr val="tx1"/>
          </a:fontRef>
        </p:style>
      </p:cxnSp>
      <p:cxnSp>
        <p:nvCxnSpPr>
          <p:cNvPr id="25" name="24 Conector recto"/>
          <p:cNvCxnSpPr>
            <a:endCxn id="11" idx="3"/>
          </p:cNvCxnSpPr>
          <p:nvPr/>
        </p:nvCxnSpPr>
        <p:spPr>
          <a:xfrm flipH="1">
            <a:off x="3059832" y="2636912"/>
            <a:ext cx="2621335" cy="581466"/>
          </a:xfrm>
          <a:prstGeom prst="line">
            <a:avLst/>
          </a:prstGeom>
        </p:spPr>
        <p:style>
          <a:lnRef idx="2">
            <a:schemeClr val="accent2"/>
          </a:lnRef>
          <a:fillRef idx="0">
            <a:schemeClr val="accent2"/>
          </a:fillRef>
          <a:effectRef idx="1">
            <a:schemeClr val="accent2"/>
          </a:effectRef>
          <a:fontRef idx="minor">
            <a:schemeClr val="tx1"/>
          </a:fontRef>
        </p:style>
      </p:cxnSp>
      <p:cxnSp>
        <p:nvCxnSpPr>
          <p:cNvPr id="27" name="26 Conector recto"/>
          <p:cNvCxnSpPr/>
          <p:nvPr/>
        </p:nvCxnSpPr>
        <p:spPr>
          <a:xfrm flipH="1">
            <a:off x="3059832" y="2636912"/>
            <a:ext cx="2621335" cy="1008112"/>
          </a:xfrm>
          <a:prstGeom prst="line">
            <a:avLst/>
          </a:prstGeom>
        </p:spPr>
        <p:style>
          <a:lnRef idx="2">
            <a:schemeClr val="accent2"/>
          </a:lnRef>
          <a:fillRef idx="0">
            <a:schemeClr val="accent2"/>
          </a:fillRef>
          <a:effectRef idx="1">
            <a:schemeClr val="accent2"/>
          </a:effectRef>
          <a:fontRef idx="minor">
            <a:schemeClr val="tx1"/>
          </a:fontRef>
        </p:style>
      </p:cxnSp>
      <p:cxnSp>
        <p:nvCxnSpPr>
          <p:cNvPr id="29" name="28 Conector recto"/>
          <p:cNvCxnSpPr/>
          <p:nvPr/>
        </p:nvCxnSpPr>
        <p:spPr>
          <a:xfrm flipH="1">
            <a:off x="3059832" y="3645024"/>
            <a:ext cx="2621335" cy="432048"/>
          </a:xfrm>
          <a:prstGeom prst="line">
            <a:avLst/>
          </a:prstGeom>
        </p:spPr>
        <p:style>
          <a:lnRef idx="2">
            <a:schemeClr val="accent2"/>
          </a:lnRef>
          <a:fillRef idx="0">
            <a:schemeClr val="accent2"/>
          </a:fillRef>
          <a:effectRef idx="1">
            <a:schemeClr val="accent2"/>
          </a:effectRef>
          <a:fontRef idx="minor">
            <a:schemeClr val="tx1"/>
          </a:fontRef>
        </p:style>
      </p:cxnSp>
      <p:cxnSp>
        <p:nvCxnSpPr>
          <p:cNvPr id="31" name="30 Conector recto"/>
          <p:cNvCxnSpPr/>
          <p:nvPr/>
        </p:nvCxnSpPr>
        <p:spPr>
          <a:xfrm flipH="1" flipV="1">
            <a:off x="3059832" y="2927645"/>
            <a:ext cx="2621335" cy="717379"/>
          </a:xfrm>
          <a:prstGeom prst="line">
            <a:avLst/>
          </a:prstGeom>
        </p:spPr>
        <p:style>
          <a:lnRef idx="2">
            <a:schemeClr val="accent2"/>
          </a:lnRef>
          <a:fillRef idx="0">
            <a:schemeClr val="accent2"/>
          </a:fillRef>
          <a:effectRef idx="1">
            <a:schemeClr val="accent2"/>
          </a:effectRef>
          <a:fontRef idx="minor">
            <a:schemeClr val="tx1"/>
          </a:fontRef>
        </p:style>
      </p:cxnSp>
      <p:cxnSp>
        <p:nvCxnSpPr>
          <p:cNvPr id="33" name="32 Conector recto"/>
          <p:cNvCxnSpPr/>
          <p:nvPr/>
        </p:nvCxnSpPr>
        <p:spPr>
          <a:xfrm flipH="1">
            <a:off x="3059832" y="3645024"/>
            <a:ext cx="2621335" cy="72008"/>
          </a:xfrm>
          <a:prstGeom prst="line">
            <a:avLst/>
          </a:prstGeom>
        </p:spPr>
        <p:style>
          <a:lnRef idx="2">
            <a:schemeClr val="accent2"/>
          </a:lnRef>
          <a:fillRef idx="0">
            <a:schemeClr val="accent2"/>
          </a:fillRef>
          <a:effectRef idx="1">
            <a:schemeClr val="accent2"/>
          </a:effectRef>
          <a:fontRef idx="minor">
            <a:schemeClr val="tx1"/>
          </a:fontRef>
        </p:style>
      </p:cxnSp>
      <p:sp>
        <p:nvSpPr>
          <p:cNvPr id="34" name="33 Rectángulo"/>
          <p:cNvSpPr/>
          <p:nvPr/>
        </p:nvSpPr>
        <p:spPr>
          <a:xfrm>
            <a:off x="683568" y="4685726"/>
            <a:ext cx="7846505" cy="1200329"/>
          </a:xfrm>
          <a:prstGeom prst="rect">
            <a:avLst/>
          </a:prstGeom>
        </p:spPr>
        <p:txBody>
          <a:bodyPr wrap="square">
            <a:spAutoFit/>
          </a:bodyPr>
          <a:lstStyle/>
          <a:p>
            <a:pPr marL="285750" indent="-285750">
              <a:buFont typeface="Arial" pitchFamily="34" charset="0"/>
              <a:buChar char="•"/>
            </a:pPr>
            <a:r>
              <a:rPr lang="es-EC" dirty="0"/>
              <a:t> Un Profesor puede estar asignado en varios Cursos</a:t>
            </a:r>
          </a:p>
          <a:p>
            <a:pPr marL="285750" indent="-285750">
              <a:buFont typeface="Arial" pitchFamily="34" charset="0"/>
              <a:buChar char="•"/>
            </a:pPr>
            <a:r>
              <a:rPr lang="es-EC" dirty="0"/>
              <a:t> Un Curso puede tener muchos Profesores asignados</a:t>
            </a:r>
          </a:p>
          <a:p>
            <a:pPr marL="285750" indent="-285750">
              <a:buFont typeface="Arial" pitchFamily="34" charset="0"/>
              <a:buChar char="•"/>
            </a:pPr>
            <a:r>
              <a:rPr lang="es-EC" dirty="0"/>
              <a:t> Todo Profesor tiene un Curso asignado</a:t>
            </a:r>
          </a:p>
          <a:p>
            <a:pPr marL="285750" indent="-285750">
              <a:buFont typeface="Arial" pitchFamily="34" charset="0"/>
              <a:buChar char="•"/>
            </a:pPr>
            <a:r>
              <a:rPr lang="es-EC" dirty="0"/>
              <a:t> Un Curso puede no tener transitoriamente un Profesor</a:t>
            </a:r>
          </a:p>
        </p:txBody>
      </p:sp>
    </p:spTree>
    <p:extLst>
      <p:ext uri="{BB962C8B-B14F-4D97-AF65-F5344CB8AC3E}">
        <p14:creationId xmlns:p14="http://schemas.microsoft.com/office/powerpoint/2010/main" val="1428935734"/>
      </p:ext>
    </p:extLst>
  </p:cSld>
  <p:clrMapOvr>
    <a:masterClrMapping/>
  </p:clrMapOvr>
  <p:transition>
    <p:dissolv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529208" y="1700808"/>
            <a:ext cx="8229600" cy="4525963"/>
          </a:xfrm>
        </p:spPr>
        <p:txBody>
          <a:bodyPr>
            <a:normAutofit/>
          </a:bodyPr>
          <a:lstStyle/>
          <a:p>
            <a:pPr marL="0" indent="0">
              <a:buNone/>
            </a:pPr>
            <a:r>
              <a:rPr lang="es-EC" b="1" dirty="0">
                <a:solidFill>
                  <a:schemeClr val="tx2">
                    <a:lumMod val="50000"/>
                  </a:schemeClr>
                </a:solidFill>
              </a:rPr>
              <a:t>Relación “Trabaja_en”:</a:t>
            </a:r>
          </a:p>
          <a:p>
            <a:r>
              <a:rPr lang="es-EC" dirty="0"/>
              <a:t>Un empleado puede trabajar en un departamento. </a:t>
            </a:r>
          </a:p>
          <a:p>
            <a:pPr algn="just"/>
            <a:r>
              <a:rPr lang="es-EC" dirty="0"/>
              <a:t>Un departamento puede tener varios empleados</a:t>
            </a:r>
          </a:p>
          <a:p>
            <a:pPr algn="just"/>
            <a:r>
              <a:rPr lang="es-EC" dirty="0"/>
              <a:t>Sin embargo, cada departamento puede tener a</a:t>
            </a:r>
          </a:p>
          <a:p>
            <a:pPr marL="0" indent="0" algn="just">
              <a:buNone/>
            </a:pPr>
            <a:r>
              <a:rPr lang="es-EC" dirty="0"/>
              <a:t>    lo más un jefe por la restricción de llave de la</a:t>
            </a:r>
          </a:p>
          <a:p>
            <a:pPr marL="0" indent="0" algn="just">
              <a:buNone/>
            </a:pPr>
            <a:r>
              <a:rPr lang="es-EC" dirty="0"/>
              <a:t>    relación administra</a:t>
            </a:r>
          </a:p>
        </p:txBody>
      </p:sp>
      <p:sp>
        <p:nvSpPr>
          <p:cNvPr id="4" name="3 Rectángulo"/>
          <p:cNvSpPr/>
          <p:nvPr/>
        </p:nvSpPr>
        <p:spPr>
          <a:xfrm>
            <a:off x="1043608" y="620688"/>
            <a:ext cx="7200800" cy="720080"/>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lang="es-EC" b="1" dirty="0"/>
          </a:p>
          <a:p>
            <a:pPr algn="ctr"/>
            <a:r>
              <a:rPr lang="es-EC" sz="3600" b="1" dirty="0"/>
              <a:t>Restricciones de llave</a:t>
            </a:r>
          </a:p>
          <a:p>
            <a:pPr algn="ctr"/>
            <a:endParaRPr lang="es-EC" dirty="0"/>
          </a:p>
        </p:txBody>
      </p:sp>
    </p:spTree>
    <p:extLst>
      <p:ext uri="{BB962C8B-B14F-4D97-AF65-F5344CB8AC3E}">
        <p14:creationId xmlns:p14="http://schemas.microsoft.com/office/powerpoint/2010/main" val="2372996468"/>
      </p:ext>
    </p:extLst>
  </p:cSld>
  <p:clrMapOvr>
    <a:masterClrMapping/>
  </p:clrMapOvr>
  <p:transition>
    <p:dissolv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ChangeArrowheads="1"/>
          </p:cNvSpPr>
          <p:nvPr/>
        </p:nvSpPr>
        <p:spPr bwMode="auto">
          <a:xfrm>
            <a:off x="1042988" y="390525"/>
            <a:ext cx="7308850" cy="946150"/>
          </a:xfrm>
          <a:prstGeom prst="rect">
            <a:avLst/>
          </a:prstGeom>
          <a:noFill/>
          <a:ln w="9525">
            <a:noFill/>
            <a:miter lim="800000"/>
            <a:headEnd/>
            <a:tailEnd/>
          </a:ln>
        </p:spPr>
        <p:txBody>
          <a:bodyPr anchor="ctr">
            <a:spAutoFit/>
          </a:bodyPr>
          <a:lstStyle/>
          <a:p>
            <a:pPr algn="ctr"/>
            <a:r>
              <a:rPr lang="es-ES_tradnl" sz="2800" b="1" i="1" dirty="0">
                <a:solidFill>
                  <a:srgbClr val="FFFF00"/>
                </a:solidFill>
              </a:rPr>
              <a:t>OBJETIVOS DEL DISEÑO DE LA BASE DE DATOS</a:t>
            </a:r>
            <a:endParaRPr lang="es-ES_tradnl" sz="2800" b="1" dirty="0">
              <a:solidFill>
                <a:srgbClr val="FFFF00"/>
              </a:solidFill>
            </a:endParaRPr>
          </a:p>
        </p:txBody>
      </p:sp>
      <p:sp>
        <p:nvSpPr>
          <p:cNvPr id="35843" name="Text Box 3"/>
          <p:cNvSpPr txBox="1">
            <a:spLocks noChangeArrowheads="1"/>
          </p:cNvSpPr>
          <p:nvPr/>
        </p:nvSpPr>
        <p:spPr bwMode="auto">
          <a:xfrm>
            <a:off x="647700" y="1773238"/>
            <a:ext cx="8496300" cy="2246769"/>
          </a:xfrm>
          <a:prstGeom prst="rect">
            <a:avLst/>
          </a:prstGeom>
          <a:noFill/>
          <a:ln w="9525">
            <a:noFill/>
            <a:miter lim="800000"/>
            <a:headEnd/>
            <a:tailEnd/>
          </a:ln>
        </p:spPr>
        <p:txBody>
          <a:bodyPr>
            <a:spAutoFit/>
          </a:bodyPr>
          <a:lstStyle/>
          <a:p>
            <a:pPr marL="357188" indent="-85725">
              <a:buFont typeface="Wingdings" pitchFamily="2" charset="2"/>
              <a:buChar char="q"/>
            </a:pPr>
            <a:r>
              <a:rPr lang="es-ES_tradnl" sz="2800" b="1" dirty="0"/>
              <a:t>   Almacenar eficientemente los datos.</a:t>
            </a:r>
            <a:endParaRPr lang="es-ES" sz="2800" b="1" dirty="0"/>
          </a:p>
          <a:p>
            <a:pPr marL="357188" indent="-85725">
              <a:buFont typeface="Wingdings" pitchFamily="2" charset="2"/>
              <a:buChar char="q"/>
            </a:pPr>
            <a:r>
              <a:rPr lang="es-ES_tradnl" sz="2800" b="1" dirty="0"/>
              <a:t>   Mantener la integridad de los datos.</a:t>
            </a:r>
            <a:endParaRPr lang="es-ES" sz="2800" b="1" dirty="0"/>
          </a:p>
          <a:p>
            <a:pPr marL="357188" indent="-85725">
              <a:buFont typeface="Wingdings" pitchFamily="2" charset="2"/>
              <a:buChar char="q"/>
            </a:pPr>
            <a:r>
              <a:rPr lang="es-ES_tradnl" sz="2800" b="1" dirty="0"/>
              <a:t>   Actualizar y recuperar la información    </a:t>
            </a:r>
          </a:p>
          <a:p>
            <a:pPr marL="357188" indent="-85725">
              <a:buFont typeface="Wingdings" pitchFamily="2" charset="2"/>
              <a:buNone/>
            </a:pPr>
            <a:r>
              <a:rPr lang="es-ES_tradnl" sz="2800" b="1" dirty="0"/>
              <a:t>      eficientemente.</a:t>
            </a:r>
            <a:endParaRPr lang="es-ES" sz="2800" b="1" dirty="0"/>
          </a:p>
          <a:p>
            <a:pPr marL="357188" indent="-85725"/>
            <a:endParaRPr lang="es-ES" sz="2800" dirty="0"/>
          </a:p>
        </p:txBody>
      </p:sp>
      <p:pic>
        <p:nvPicPr>
          <p:cNvPr id="22530" name="Picture 2" descr="http://www.oocities.org/es/bases_datos_nativas/bases_de_datos_nativas.gif"/>
          <p:cNvPicPr>
            <a:picLocks noChangeAspect="1" noChangeArrowheads="1"/>
          </p:cNvPicPr>
          <p:nvPr/>
        </p:nvPicPr>
        <p:blipFill>
          <a:blip r:embed="rId2" cstate="print"/>
          <a:srcRect/>
          <a:stretch>
            <a:fillRect/>
          </a:stretch>
        </p:blipFill>
        <p:spPr bwMode="auto">
          <a:xfrm>
            <a:off x="5868144" y="3356992"/>
            <a:ext cx="2705100" cy="3219451"/>
          </a:xfrm>
          <a:prstGeom prst="rect">
            <a:avLst/>
          </a:prstGeom>
          <a:noFill/>
        </p:spPr>
      </p:pic>
    </p:spTree>
  </p:cSld>
  <p:clrMapOvr>
    <a:masterClrMapping/>
  </p:clrMapOvr>
  <p:transition>
    <p:dissolv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1" y="332656"/>
            <a:ext cx="7632328" cy="62646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92582289"/>
      </p:ext>
    </p:extLst>
  </p:cSld>
  <p:clrMapOvr>
    <a:masterClrMapping/>
  </p:clrMapOvr>
  <p:transition>
    <p:dissolv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ChangeArrowheads="1"/>
          </p:cNvSpPr>
          <p:nvPr/>
        </p:nvSpPr>
        <p:spPr bwMode="auto">
          <a:xfrm>
            <a:off x="914036" y="188639"/>
            <a:ext cx="7308850" cy="519113"/>
          </a:xfrm>
          <a:prstGeom prst="rect">
            <a:avLst/>
          </a:prstGeom>
          <a:noFill/>
          <a:ln w="9525">
            <a:noFill/>
            <a:miter lim="800000"/>
            <a:headEnd/>
            <a:tailEnd/>
          </a:ln>
        </p:spPr>
        <p:txBody>
          <a:bodyPr anchor="ctr">
            <a:spAutoFit/>
          </a:bodyPr>
          <a:lstStyle/>
          <a:p>
            <a:pPr algn="ctr"/>
            <a:r>
              <a:rPr lang="es-ES_tradnl" sz="2800" b="1" i="1" dirty="0">
                <a:solidFill>
                  <a:srgbClr val="FFCC66"/>
                </a:solidFill>
              </a:rPr>
              <a:t>DICCIONARIO DE DATOS</a:t>
            </a:r>
            <a:endParaRPr lang="es-ES_tradnl" sz="2800" b="1" dirty="0">
              <a:solidFill>
                <a:srgbClr val="FFCC66"/>
              </a:solidFill>
            </a:endParaRPr>
          </a:p>
        </p:txBody>
      </p:sp>
      <p:graphicFrame>
        <p:nvGraphicFramePr>
          <p:cNvPr id="49582" name="Group 430"/>
          <p:cNvGraphicFramePr>
            <a:graphicFrameLocks noGrp="1"/>
          </p:cNvGraphicFramePr>
          <p:nvPr>
            <p:extLst>
              <p:ext uri="{D42A27DB-BD31-4B8C-83A1-F6EECF244321}">
                <p14:modId xmlns:p14="http://schemas.microsoft.com/office/powerpoint/2010/main" val="2077377168"/>
              </p:ext>
            </p:extLst>
          </p:nvPr>
        </p:nvGraphicFramePr>
        <p:xfrm>
          <a:off x="252685" y="1628800"/>
          <a:ext cx="8602663" cy="4998720"/>
        </p:xfrm>
        <a:graphic>
          <a:graphicData uri="http://schemas.openxmlformats.org/drawingml/2006/table">
            <a:tbl>
              <a:tblPr>
                <a:tableStyleId>{775DCB02-9BB8-47FD-8907-85C794F793BA}</a:tableStyleId>
              </a:tblPr>
              <a:tblGrid>
                <a:gridCol w="1122363">
                  <a:extLst>
                    <a:ext uri="{9D8B030D-6E8A-4147-A177-3AD203B41FA5}">
                      <a16:colId xmlns:a16="http://schemas.microsoft.com/office/drawing/2014/main" val="20000"/>
                    </a:ext>
                  </a:extLst>
                </a:gridCol>
                <a:gridCol w="784225">
                  <a:extLst>
                    <a:ext uri="{9D8B030D-6E8A-4147-A177-3AD203B41FA5}">
                      <a16:colId xmlns:a16="http://schemas.microsoft.com/office/drawing/2014/main" val="20001"/>
                    </a:ext>
                  </a:extLst>
                </a:gridCol>
                <a:gridCol w="792162">
                  <a:extLst>
                    <a:ext uri="{9D8B030D-6E8A-4147-A177-3AD203B41FA5}">
                      <a16:colId xmlns:a16="http://schemas.microsoft.com/office/drawing/2014/main" val="20002"/>
                    </a:ext>
                  </a:extLst>
                </a:gridCol>
                <a:gridCol w="2016125">
                  <a:extLst>
                    <a:ext uri="{9D8B030D-6E8A-4147-A177-3AD203B41FA5}">
                      <a16:colId xmlns:a16="http://schemas.microsoft.com/office/drawing/2014/main" val="20003"/>
                    </a:ext>
                  </a:extLst>
                </a:gridCol>
                <a:gridCol w="1079500">
                  <a:extLst>
                    <a:ext uri="{9D8B030D-6E8A-4147-A177-3AD203B41FA5}">
                      <a16:colId xmlns:a16="http://schemas.microsoft.com/office/drawing/2014/main" val="20004"/>
                    </a:ext>
                  </a:extLst>
                </a:gridCol>
                <a:gridCol w="1368425">
                  <a:extLst>
                    <a:ext uri="{9D8B030D-6E8A-4147-A177-3AD203B41FA5}">
                      <a16:colId xmlns:a16="http://schemas.microsoft.com/office/drawing/2014/main" val="20005"/>
                    </a:ext>
                  </a:extLst>
                </a:gridCol>
                <a:gridCol w="1439863">
                  <a:extLst>
                    <a:ext uri="{9D8B030D-6E8A-4147-A177-3AD203B41FA5}">
                      <a16:colId xmlns:a16="http://schemas.microsoft.com/office/drawing/2014/main" val="20006"/>
                    </a:ext>
                  </a:extLst>
                </a:gridCol>
              </a:tblGrid>
              <a:tr h="31750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_tradnl" sz="1000" b="1" u="none" strike="noStrike" cap="none" normalizeH="0" baseline="0" dirty="0">
                          <a:ln>
                            <a:noFill/>
                          </a:ln>
                          <a:effectLst/>
                        </a:rPr>
                        <a:t>CAMPO</a:t>
                      </a:r>
                      <a:endParaRPr kumimoji="0" lang="es-ES_tradnl" sz="1800" b="1" i="0" u="none" strike="noStrike" cap="none" normalizeH="0" baseline="0" dirty="0">
                        <a:ln>
                          <a:noFill/>
                        </a:ln>
                        <a:solidFill>
                          <a:schemeClr val="tx1"/>
                        </a:solidFill>
                        <a:effectLst/>
                        <a:latin typeface="Arial" charset="0"/>
                      </a:endParaRPr>
                    </a:p>
                  </a:txBody>
                  <a:tcP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_tradnl" sz="1000" b="1" u="none" strike="noStrike" cap="none" normalizeH="0" baseline="0">
                          <a:ln>
                            <a:noFill/>
                          </a:ln>
                          <a:effectLst/>
                        </a:rPr>
                        <a:t>TIPO DE DATO</a:t>
                      </a:r>
                      <a:endParaRPr kumimoji="0" lang="es-ES_tradnl" sz="1800" b="1" i="0" u="none" strike="noStrike" cap="none" normalizeH="0" baseline="0">
                        <a:ln>
                          <a:noFill/>
                        </a:ln>
                        <a:solidFill>
                          <a:schemeClr val="tx1"/>
                        </a:solidFill>
                        <a:effectLst/>
                        <a:latin typeface="Arial" charset="0"/>
                      </a:endParaRPr>
                    </a:p>
                  </a:txBody>
                  <a:tcP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_tradnl" sz="1000" b="1" u="none" strike="noStrike" cap="none" normalizeH="0" baseline="0">
                          <a:ln>
                            <a:noFill/>
                          </a:ln>
                          <a:effectLst/>
                        </a:rPr>
                        <a:t>TAMAÑO</a:t>
                      </a:r>
                      <a:endParaRPr kumimoji="0" lang="es-ES_tradnl" sz="1800" b="1" i="0" u="none" strike="noStrike" cap="none" normalizeH="0" baseline="0">
                        <a:ln>
                          <a:noFill/>
                        </a:ln>
                        <a:solidFill>
                          <a:schemeClr val="tx1"/>
                        </a:solidFill>
                        <a:effectLst/>
                        <a:latin typeface="Arial" charset="0"/>
                      </a:endParaRPr>
                    </a:p>
                  </a:txBody>
                  <a:tcP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_tradnl" sz="1000" b="1" u="none" strike="noStrike" cap="none" normalizeH="0" baseline="0">
                          <a:ln>
                            <a:noFill/>
                          </a:ln>
                          <a:effectLst/>
                        </a:rPr>
                        <a:t>DESCRIPCIÓN</a:t>
                      </a:r>
                      <a:endParaRPr kumimoji="0" lang="es-ES_tradnl" sz="1800" b="1" i="0" u="none" strike="noStrike" cap="none" normalizeH="0" baseline="0">
                        <a:ln>
                          <a:noFill/>
                        </a:ln>
                        <a:solidFill>
                          <a:schemeClr val="tx1"/>
                        </a:solidFill>
                        <a:effectLst/>
                        <a:latin typeface="Arial" charset="0"/>
                      </a:endParaRPr>
                    </a:p>
                  </a:txBody>
                  <a:tcP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_tradnl" sz="1000" b="1" u="none" strike="noStrike" cap="none" normalizeH="0" baseline="0">
                          <a:ln>
                            <a:noFill/>
                          </a:ln>
                          <a:effectLst/>
                        </a:rPr>
                        <a:t>RESTRICCIÓN</a:t>
                      </a:r>
                      <a:endParaRPr kumimoji="0" lang="es-ES_tradnl" sz="1800" b="1" i="0" u="none" strike="noStrike" cap="none" normalizeH="0" baseline="0">
                        <a:ln>
                          <a:noFill/>
                        </a:ln>
                        <a:solidFill>
                          <a:schemeClr val="tx1"/>
                        </a:solidFill>
                        <a:effectLst/>
                        <a:latin typeface="Arial" charset="0"/>
                      </a:endParaRPr>
                    </a:p>
                  </a:txBody>
                  <a:tcP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_tradnl" sz="1000" b="1" u="none" strike="noStrike" cap="none" normalizeH="0" baseline="0">
                          <a:ln>
                            <a:noFill/>
                          </a:ln>
                          <a:effectLst/>
                        </a:rPr>
                        <a:t>DOMINIO</a:t>
                      </a:r>
                      <a:endParaRPr kumimoji="0" lang="es-ES_tradnl" sz="1800" b="1" i="0" u="none" strike="noStrike" cap="none" normalizeH="0" baseline="0">
                        <a:ln>
                          <a:noFill/>
                        </a:ln>
                        <a:solidFill>
                          <a:schemeClr val="tx1"/>
                        </a:solidFill>
                        <a:effectLst/>
                        <a:latin typeface="Arial" charset="0"/>
                      </a:endParaRPr>
                    </a:p>
                  </a:txBody>
                  <a:tcP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_tradnl" sz="1000" b="1" u="none" strike="noStrike" cap="none" normalizeH="0" baseline="0">
                          <a:ln>
                            <a:noFill/>
                          </a:ln>
                          <a:effectLst/>
                        </a:rPr>
                        <a:t>EJEMPLO</a:t>
                      </a:r>
                      <a:endParaRPr kumimoji="0" lang="es-ES_tradnl" sz="1800" b="1" i="0" u="none" strike="noStrike" cap="none" normalizeH="0" baseline="0">
                        <a:ln>
                          <a:noFill/>
                        </a:ln>
                        <a:solidFill>
                          <a:schemeClr val="tx1"/>
                        </a:solidFill>
                        <a:effectLst/>
                        <a:latin typeface="Arial" charset="0"/>
                      </a:endParaRPr>
                    </a:p>
                  </a:txBody>
                  <a:tcPr horzOverflow="overflow"/>
                </a:tc>
                <a:extLst>
                  <a:ext uri="{0D108BD9-81ED-4DB2-BD59-A6C34878D82A}">
                    <a16:rowId xmlns:a16="http://schemas.microsoft.com/office/drawing/2014/main" val="10000"/>
                  </a:ext>
                </a:extLst>
              </a:tr>
              <a:tr h="180975">
                <a:tc>
                  <a:txBody>
                    <a:bodyPr/>
                    <a:lstStyle/>
                    <a:p>
                      <a:pPr marL="0" marR="0" lvl="0" indent="0" algn="ctr" defTabSz="914400" rtl="0" eaLnBrk="1" fontAlgn="base" latinLnBrk="0" hangingPunct="1">
                        <a:lnSpc>
                          <a:spcPct val="100000"/>
                        </a:lnSpc>
                        <a:spcBef>
                          <a:spcPct val="0"/>
                        </a:spcBef>
                        <a:spcAft>
                          <a:spcPct val="0"/>
                        </a:spcAft>
                        <a:buClrTx/>
                        <a:buSzTx/>
                        <a:buFontTx/>
                        <a:buNone/>
                        <a:tabLst>
                          <a:tab pos="800100" algn="l"/>
                        </a:tabLst>
                      </a:pPr>
                      <a:r>
                        <a:rPr kumimoji="0" lang="es-ES_tradnl" sz="1400" b="1" u="none" strike="noStrike" cap="none" normalizeH="0" baseline="0">
                          <a:ln>
                            <a:noFill/>
                          </a:ln>
                          <a:effectLst/>
                        </a:rPr>
                        <a:t>++RFC_Proveedor</a:t>
                      </a:r>
                      <a:endParaRPr kumimoji="0" lang="es-ES_tradnl" sz="1400" b="1" i="0" u="none" strike="noStrike" cap="none" normalizeH="0" baseline="0">
                        <a:ln>
                          <a:noFill/>
                        </a:ln>
                        <a:solidFill>
                          <a:schemeClr val="tx1"/>
                        </a:solidFill>
                        <a:effectLst/>
                        <a:latin typeface="Arial" charset="0"/>
                      </a:endParaRPr>
                    </a:p>
                  </a:txBody>
                  <a:tcPr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_tradnl" sz="1400" b="1" u="none" strike="noStrike" cap="none" normalizeH="0" baseline="0">
                          <a:ln>
                            <a:noFill/>
                          </a:ln>
                          <a:effectLst/>
                        </a:rPr>
                        <a:t>texto</a:t>
                      </a:r>
                      <a:endParaRPr kumimoji="0" lang="es-ES_tradnl" sz="1400" b="1" i="0" u="none" strike="noStrike" cap="none" normalizeH="0" baseline="0">
                        <a:ln>
                          <a:noFill/>
                        </a:ln>
                        <a:solidFill>
                          <a:schemeClr val="tx1"/>
                        </a:solidFill>
                        <a:effectLst/>
                        <a:latin typeface="Arial" charset="0"/>
                      </a:endParaRPr>
                    </a:p>
                  </a:txBody>
                  <a:tcPr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_tradnl" sz="1400" b="1" u="none" strike="noStrike" cap="none" normalizeH="0" baseline="0">
                          <a:ln>
                            <a:noFill/>
                          </a:ln>
                          <a:effectLst/>
                        </a:rPr>
                        <a:t>20</a:t>
                      </a:r>
                      <a:endParaRPr kumimoji="0" lang="es-ES_tradnl" sz="1400" b="1" i="0" u="none" strike="noStrike" cap="none" normalizeH="0" baseline="0">
                        <a:ln>
                          <a:noFill/>
                        </a:ln>
                        <a:solidFill>
                          <a:schemeClr val="tx1"/>
                        </a:solidFill>
                        <a:effectLst/>
                        <a:latin typeface="Arial" charset="0"/>
                      </a:endParaRPr>
                    </a:p>
                  </a:txBody>
                  <a:tcPr anchor="ct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_tradnl" sz="1400" b="1" u="none" strike="noStrike" cap="none" normalizeH="0" baseline="0">
                          <a:ln>
                            <a:noFill/>
                          </a:ln>
                          <a:effectLst/>
                        </a:rPr>
                        <a:t>Es el RFC de una empresa.</a:t>
                      </a:r>
                      <a:endParaRPr kumimoji="0" lang="es-ES_tradnl" sz="1400" b="1" i="0" u="none" strike="noStrike" cap="none" normalizeH="0" baseline="0">
                        <a:ln>
                          <a:noFill/>
                        </a:ln>
                        <a:solidFill>
                          <a:schemeClr val="tx1"/>
                        </a:solidFill>
                        <a:effectLst/>
                        <a:latin typeface="Arial" charset="0"/>
                      </a:endParaRPr>
                    </a:p>
                  </a:txBody>
                  <a:tcPr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_tradnl" sz="1400" b="1" u="none" strike="noStrike" cap="none" normalizeH="0" baseline="0">
                          <a:ln>
                            <a:noFill/>
                          </a:ln>
                          <a:effectLst/>
                        </a:rPr>
                        <a:t>&lt;&gt; “ ”</a:t>
                      </a:r>
                      <a:endParaRPr kumimoji="0" lang="es-ES_tradnl" sz="1400" b="1" i="0" u="none" strike="noStrike" cap="none" normalizeH="0" baseline="0">
                        <a:ln>
                          <a:noFill/>
                        </a:ln>
                        <a:solidFill>
                          <a:schemeClr val="tx1"/>
                        </a:solidFill>
                        <a:effectLst/>
                        <a:latin typeface="Arial" charset="0"/>
                      </a:endParaRPr>
                    </a:p>
                  </a:txBody>
                  <a:tcPr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_tradnl" sz="1400" b="1" u="none" strike="noStrike" cap="none" normalizeH="0" baseline="0">
                          <a:ln>
                            <a:noFill/>
                          </a:ln>
                          <a:effectLst/>
                        </a:rPr>
                        <a:t>0-9, A-Z, a--z</a:t>
                      </a:r>
                      <a:endParaRPr kumimoji="0" lang="es-ES_tradnl" sz="1400" b="1" i="0" u="none" strike="noStrike" cap="none" normalizeH="0" baseline="0">
                        <a:ln>
                          <a:noFill/>
                        </a:ln>
                        <a:solidFill>
                          <a:schemeClr val="tx1"/>
                        </a:solidFill>
                        <a:effectLst/>
                        <a:latin typeface="Arial" charset="0"/>
                      </a:endParaRPr>
                    </a:p>
                  </a:txBody>
                  <a:tcPr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_tradnl" sz="1400" b="1" u="none" strike="noStrike" cap="none" normalizeH="0" baseline="0">
                          <a:ln>
                            <a:noFill/>
                          </a:ln>
                          <a:effectLst/>
                        </a:rPr>
                        <a:t>AOGC7704284M1</a:t>
                      </a:r>
                      <a:endParaRPr kumimoji="0" lang="es-ES_tradnl" sz="1400" b="1" i="0" u="none" strike="noStrike" cap="none" normalizeH="0" baseline="0">
                        <a:ln>
                          <a:noFill/>
                        </a:ln>
                        <a:solidFill>
                          <a:schemeClr val="tx1"/>
                        </a:solidFill>
                        <a:effectLst/>
                        <a:latin typeface="Arial" charset="0"/>
                      </a:endParaRPr>
                    </a:p>
                  </a:txBody>
                  <a:tcPr anchor="ctr" horzOverflow="overflow"/>
                </a:tc>
                <a:extLst>
                  <a:ext uri="{0D108BD9-81ED-4DB2-BD59-A6C34878D82A}">
                    <a16:rowId xmlns:a16="http://schemas.microsoft.com/office/drawing/2014/main" val="10001"/>
                  </a:ext>
                </a:extLst>
              </a:tr>
              <a:tr h="18097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_tradnl" sz="1400" b="1" u="none" strike="noStrike" cap="none" normalizeH="0" baseline="0">
                          <a:ln>
                            <a:noFill/>
                          </a:ln>
                          <a:effectLst/>
                        </a:rPr>
                        <a:t>Razon_Social</a:t>
                      </a:r>
                      <a:endParaRPr kumimoji="0" lang="es-ES_tradnl" sz="1400" b="1" i="0" u="none" strike="noStrike" cap="none" normalizeH="0" baseline="0">
                        <a:ln>
                          <a:noFill/>
                        </a:ln>
                        <a:solidFill>
                          <a:schemeClr val="tx1"/>
                        </a:solidFill>
                        <a:effectLst/>
                        <a:latin typeface="Arial" charset="0"/>
                      </a:endParaRPr>
                    </a:p>
                  </a:txBody>
                  <a:tcPr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_tradnl" sz="1400" b="1" u="none" strike="noStrike" cap="none" normalizeH="0" baseline="0">
                          <a:ln>
                            <a:noFill/>
                          </a:ln>
                          <a:effectLst/>
                        </a:rPr>
                        <a:t>texto</a:t>
                      </a:r>
                      <a:endParaRPr kumimoji="0" lang="es-ES_tradnl" sz="1400" b="1" i="0" u="none" strike="noStrike" cap="none" normalizeH="0" baseline="0">
                        <a:ln>
                          <a:noFill/>
                        </a:ln>
                        <a:solidFill>
                          <a:schemeClr val="tx1"/>
                        </a:solidFill>
                        <a:effectLst/>
                        <a:latin typeface="Arial" charset="0"/>
                      </a:endParaRPr>
                    </a:p>
                  </a:txBody>
                  <a:tcPr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_tradnl" sz="1400" b="1" u="none" strike="noStrike" cap="none" normalizeH="0" baseline="0">
                          <a:ln>
                            <a:noFill/>
                          </a:ln>
                          <a:effectLst/>
                        </a:rPr>
                        <a:t>100</a:t>
                      </a:r>
                      <a:endParaRPr kumimoji="0" lang="es-ES_tradnl" sz="1400" b="1" i="0" u="none" strike="noStrike" cap="none" normalizeH="0" baseline="0">
                        <a:ln>
                          <a:noFill/>
                        </a:ln>
                        <a:solidFill>
                          <a:schemeClr val="tx1"/>
                        </a:solidFill>
                        <a:effectLst/>
                        <a:latin typeface="Arial" charset="0"/>
                      </a:endParaRPr>
                    </a:p>
                  </a:txBody>
                  <a:tcPr anchor="ct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_tradnl" sz="1400" b="1" u="none" strike="noStrike" cap="none" normalizeH="0" baseline="0" dirty="0">
                          <a:ln>
                            <a:noFill/>
                          </a:ln>
                          <a:effectLst/>
                        </a:rPr>
                        <a:t>Es el nombre de una persona o de la empresa proveedor</a:t>
                      </a:r>
                      <a:endParaRPr kumimoji="0" lang="es-ES_tradnl" sz="1400" b="1" i="0" u="none" strike="noStrike" cap="none" normalizeH="0" baseline="0" dirty="0">
                        <a:ln>
                          <a:noFill/>
                        </a:ln>
                        <a:solidFill>
                          <a:schemeClr val="tx1"/>
                        </a:solidFill>
                        <a:effectLst/>
                        <a:latin typeface="Arial" charset="0"/>
                      </a:endParaRPr>
                    </a:p>
                  </a:txBody>
                  <a:tcPr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_tradnl" sz="1400" b="1" u="none" strike="noStrike" cap="none" normalizeH="0" baseline="0">
                          <a:ln>
                            <a:noFill/>
                          </a:ln>
                          <a:effectLst/>
                        </a:rPr>
                        <a:t>&lt;&gt; “ ”</a:t>
                      </a:r>
                      <a:endParaRPr kumimoji="0" lang="es-ES_tradnl" sz="1400" b="1" i="0" u="none" strike="noStrike" cap="none" normalizeH="0" baseline="0">
                        <a:ln>
                          <a:noFill/>
                        </a:ln>
                        <a:solidFill>
                          <a:schemeClr val="tx1"/>
                        </a:solidFill>
                        <a:effectLst/>
                        <a:latin typeface="Arial" charset="0"/>
                      </a:endParaRPr>
                    </a:p>
                  </a:txBody>
                  <a:tcPr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_tradnl" sz="1400" b="1" u="none" strike="noStrike" cap="none" normalizeH="0" baseline="0">
                          <a:ln>
                            <a:noFill/>
                          </a:ln>
                          <a:effectLst/>
                        </a:rPr>
                        <a:t>A-Z, a--z</a:t>
                      </a:r>
                      <a:endParaRPr kumimoji="0" lang="es-ES_tradnl" sz="1400" b="1" i="0" u="none" strike="noStrike" cap="none" normalizeH="0" baseline="0">
                        <a:ln>
                          <a:noFill/>
                        </a:ln>
                        <a:solidFill>
                          <a:schemeClr val="tx1"/>
                        </a:solidFill>
                        <a:effectLst/>
                        <a:latin typeface="Arial" charset="0"/>
                      </a:endParaRPr>
                    </a:p>
                  </a:txBody>
                  <a:tcPr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_tradnl" sz="1400" b="1" u="none" strike="noStrike" cap="none" normalizeH="0" baseline="0">
                          <a:ln>
                            <a:noFill/>
                          </a:ln>
                          <a:effectLst/>
                        </a:rPr>
                        <a:t>Computadoras Xenyx</a:t>
                      </a:r>
                      <a:endParaRPr kumimoji="0" lang="es-ES_tradnl" sz="1400" b="1" i="0" u="none" strike="noStrike" cap="none" normalizeH="0" baseline="0">
                        <a:ln>
                          <a:noFill/>
                        </a:ln>
                        <a:solidFill>
                          <a:schemeClr val="tx1"/>
                        </a:solidFill>
                        <a:effectLst/>
                        <a:latin typeface="Arial" charset="0"/>
                      </a:endParaRPr>
                    </a:p>
                  </a:txBody>
                  <a:tcPr anchor="ctr" horzOverflow="overflow"/>
                </a:tc>
                <a:extLst>
                  <a:ext uri="{0D108BD9-81ED-4DB2-BD59-A6C34878D82A}">
                    <a16:rowId xmlns:a16="http://schemas.microsoft.com/office/drawing/2014/main" val="10002"/>
                  </a:ext>
                </a:extLst>
              </a:tr>
              <a:tr h="18097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_tradnl" sz="1400" b="1" u="none" strike="noStrike" cap="none" normalizeH="0" baseline="0">
                          <a:ln>
                            <a:noFill/>
                          </a:ln>
                          <a:effectLst/>
                        </a:rPr>
                        <a:t>Direccion</a:t>
                      </a:r>
                      <a:endParaRPr kumimoji="0" lang="es-ES_tradnl" sz="1400" b="1" i="0" u="none" strike="noStrike" cap="none" normalizeH="0" baseline="0">
                        <a:ln>
                          <a:noFill/>
                        </a:ln>
                        <a:solidFill>
                          <a:schemeClr val="tx1"/>
                        </a:solidFill>
                        <a:effectLst/>
                        <a:latin typeface="Arial" charset="0"/>
                      </a:endParaRPr>
                    </a:p>
                  </a:txBody>
                  <a:tcPr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_tradnl" sz="1400" b="1" u="none" strike="noStrike" cap="none" normalizeH="0" baseline="0">
                          <a:ln>
                            <a:noFill/>
                          </a:ln>
                          <a:effectLst/>
                        </a:rPr>
                        <a:t>texto</a:t>
                      </a:r>
                      <a:endParaRPr kumimoji="0" lang="es-ES_tradnl" sz="1400" b="1" i="0" u="none" strike="noStrike" cap="none" normalizeH="0" baseline="0">
                        <a:ln>
                          <a:noFill/>
                        </a:ln>
                        <a:solidFill>
                          <a:schemeClr val="tx1"/>
                        </a:solidFill>
                        <a:effectLst/>
                        <a:latin typeface="Arial" charset="0"/>
                      </a:endParaRPr>
                    </a:p>
                  </a:txBody>
                  <a:tcPr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_tradnl" sz="1400" b="1" u="none" strike="noStrike" cap="none" normalizeH="0" baseline="0">
                          <a:ln>
                            <a:noFill/>
                          </a:ln>
                          <a:effectLst/>
                        </a:rPr>
                        <a:t>100</a:t>
                      </a:r>
                      <a:endParaRPr kumimoji="0" lang="es-ES_tradnl" sz="1400" b="1" i="0" u="none" strike="noStrike" cap="none" normalizeH="0" baseline="0">
                        <a:ln>
                          <a:noFill/>
                        </a:ln>
                        <a:solidFill>
                          <a:schemeClr val="tx1"/>
                        </a:solidFill>
                        <a:effectLst/>
                        <a:latin typeface="Arial" charset="0"/>
                      </a:endParaRPr>
                    </a:p>
                  </a:txBody>
                  <a:tcPr anchor="ct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_tradnl" sz="1400" b="1" u="none" strike="noStrike" cap="none" normalizeH="0" baseline="0">
                          <a:ln>
                            <a:noFill/>
                          </a:ln>
                          <a:effectLst/>
                        </a:rPr>
                        <a:t>Es un string que contiene tanto números como letras.</a:t>
                      </a:r>
                      <a:endParaRPr kumimoji="0" lang="es-ES_tradnl" sz="1400" b="1" i="0" u="none" strike="noStrike" cap="none" normalizeH="0" baseline="0">
                        <a:ln>
                          <a:noFill/>
                        </a:ln>
                        <a:solidFill>
                          <a:schemeClr val="tx1"/>
                        </a:solidFill>
                        <a:effectLst/>
                        <a:latin typeface="Arial" charset="0"/>
                      </a:endParaRPr>
                    </a:p>
                  </a:txBody>
                  <a:tcPr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_tradnl" sz="1400" b="1" u="none" strike="noStrike" cap="none" normalizeH="0" baseline="0">
                          <a:ln>
                            <a:noFill/>
                          </a:ln>
                          <a:effectLst/>
                        </a:rPr>
                        <a:t>&lt;&gt; “ ”</a:t>
                      </a:r>
                      <a:endParaRPr kumimoji="0" lang="es-ES_tradnl" sz="1400" b="1" i="0" u="none" strike="noStrike" cap="none" normalizeH="0" baseline="0">
                        <a:ln>
                          <a:noFill/>
                        </a:ln>
                        <a:solidFill>
                          <a:schemeClr val="tx1"/>
                        </a:solidFill>
                        <a:effectLst/>
                        <a:latin typeface="Arial" charset="0"/>
                      </a:endParaRPr>
                    </a:p>
                  </a:txBody>
                  <a:tcPr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_tradnl" sz="1400" b="1" u="none" strike="noStrike" cap="none" normalizeH="0" baseline="0">
                          <a:ln>
                            <a:noFill/>
                          </a:ln>
                          <a:effectLst/>
                        </a:rPr>
                        <a:t>0-9, A-Z, a--z</a:t>
                      </a:r>
                      <a:endParaRPr kumimoji="0" lang="es-ES_tradnl" sz="1400" b="1" i="0" u="none" strike="noStrike" cap="none" normalizeH="0" baseline="0">
                        <a:ln>
                          <a:noFill/>
                        </a:ln>
                        <a:solidFill>
                          <a:schemeClr val="tx1"/>
                        </a:solidFill>
                        <a:effectLst/>
                        <a:latin typeface="Arial" charset="0"/>
                      </a:endParaRPr>
                    </a:p>
                  </a:txBody>
                  <a:tcPr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_tradnl" sz="1400" b="1" u="none" strike="noStrike" cap="none" normalizeH="0" baseline="0">
                          <a:ln>
                            <a:noFill/>
                          </a:ln>
                          <a:effectLst/>
                        </a:rPr>
                        <a:t>Calle 25 Nº 200-C Colonia Santa Lucia.</a:t>
                      </a:r>
                      <a:endParaRPr kumimoji="0" lang="es-ES_tradnl" sz="1400" b="1" i="0" u="none" strike="noStrike" cap="none" normalizeH="0" baseline="0">
                        <a:ln>
                          <a:noFill/>
                        </a:ln>
                        <a:solidFill>
                          <a:schemeClr val="tx1"/>
                        </a:solidFill>
                        <a:effectLst/>
                        <a:latin typeface="Arial" charset="0"/>
                      </a:endParaRPr>
                    </a:p>
                  </a:txBody>
                  <a:tcPr anchor="ctr" horzOverflow="overflow"/>
                </a:tc>
                <a:extLst>
                  <a:ext uri="{0D108BD9-81ED-4DB2-BD59-A6C34878D82A}">
                    <a16:rowId xmlns:a16="http://schemas.microsoft.com/office/drawing/2014/main" val="10003"/>
                  </a:ext>
                </a:extLst>
              </a:tr>
              <a:tr h="18097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_tradnl" sz="1400" b="1" u="none" strike="noStrike" cap="none" normalizeH="0" baseline="0">
                          <a:ln>
                            <a:noFill/>
                          </a:ln>
                          <a:effectLst/>
                        </a:rPr>
                        <a:t>Ciudad</a:t>
                      </a:r>
                      <a:endParaRPr kumimoji="0" lang="es-ES_tradnl" sz="1400" b="1" i="0" u="none" strike="noStrike" cap="none" normalizeH="0" baseline="0">
                        <a:ln>
                          <a:noFill/>
                        </a:ln>
                        <a:solidFill>
                          <a:schemeClr val="tx1"/>
                        </a:solidFill>
                        <a:effectLst/>
                        <a:latin typeface="Arial" charset="0"/>
                      </a:endParaRPr>
                    </a:p>
                  </a:txBody>
                  <a:tcPr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_tradnl" sz="1400" b="1" u="none" strike="noStrike" cap="none" normalizeH="0" baseline="0">
                          <a:ln>
                            <a:noFill/>
                          </a:ln>
                          <a:effectLst/>
                        </a:rPr>
                        <a:t>texto</a:t>
                      </a:r>
                      <a:endParaRPr kumimoji="0" lang="es-ES_tradnl" sz="1400" b="1" i="0" u="none" strike="noStrike" cap="none" normalizeH="0" baseline="0">
                        <a:ln>
                          <a:noFill/>
                        </a:ln>
                        <a:solidFill>
                          <a:schemeClr val="tx1"/>
                        </a:solidFill>
                        <a:effectLst/>
                        <a:latin typeface="Arial" charset="0"/>
                      </a:endParaRPr>
                    </a:p>
                  </a:txBody>
                  <a:tcPr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_tradnl" sz="1400" b="1" u="none" strike="noStrike" cap="none" normalizeH="0" baseline="0">
                          <a:ln>
                            <a:noFill/>
                          </a:ln>
                          <a:effectLst/>
                        </a:rPr>
                        <a:t>30</a:t>
                      </a:r>
                      <a:endParaRPr kumimoji="0" lang="es-ES_tradnl" sz="1400" b="1" i="0" u="none" strike="noStrike" cap="none" normalizeH="0" baseline="0">
                        <a:ln>
                          <a:noFill/>
                        </a:ln>
                        <a:solidFill>
                          <a:schemeClr val="tx1"/>
                        </a:solidFill>
                        <a:effectLst/>
                        <a:latin typeface="Arial" charset="0"/>
                      </a:endParaRPr>
                    </a:p>
                  </a:txBody>
                  <a:tcPr anchor="ct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_tradnl" sz="1400" b="1" u="none" strike="noStrike" cap="none" normalizeH="0" baseline="0">
                          <a:ln>
                            <a:noFill/>
                          </a:ln>
                          <a:effectLst/>
                        </a:rPr>
                        <a:t>Contiene la ciudad donde reside el proveedor.</a:t>
                      </a:r>
                      <a:endParaRPr kumimoji="0" lang="es-ES_tradnl" sz="1400" b="1" i="0" u="none" strike="noStrike" cap="none" normalizeH="0" baseline="0">
                        <a:ln>
                          <a:noFill/>
                        </a:ln>
                        <a:solidFill>
                          <a:schemeClr val="tx1"/>
                        </a:solidFill>
                        <a:effectLst/>
                        <a:latin typeface="Arial" charset="0"/>
                      </a:endParaRPr>
                    </a:p>
                  </a:txBody>
                  <a:tcPr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_tradnl" sz="1400" b="1" u="none" strike="noStrike" cap="none" normalizeH="0" baseline="0">
                          <a:ln>
                            <a:noFill/>
                          </a:ln>
                          <a:effectLst/>
                        </a:rPr>
                        <a:t>&lt;&gt; “ ”</a:t>
                      </a:r>
                      <a:endParaRPr kumimoji="0" lang="es-ES_tradnl" sz="1400" b="1" i="0" u="none" strike="noStrike" cap="none" normalizeH="0" baseline="0">
                        <a:ln>
                          <a:noFill/>
                        </a:ln>
                        <a:solidFill>
                          <a:schemeClr val="tx1"/>
                        </a:solidFill>
                        <a:effectLst/>
                        <a:latin typeface="Arial" charset="0"/>
                      </a:endParaRPr>
                    </a:p>
                  </a:txBody>
                  <a:tcPr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_tradnl" sz="1400" b="1" u="none" strike="noStrike" cap="none" normalizeH="0" baseline="0">
                          <a:ln>
                            <a:noFill/>
                          </a:ln>
                          <a:effectLst/>
                        </a:rPr>
                        <a:t>A-Z, a-z</a:t>
                      </a:r>
                      <a:endParaRPr kumimoji="0" lang="es-ES_tradnl" sz="1400" b="1" i="0" u="none" strike="noStrike" cap="none" normalizeH="0" baseline="0">
                        <a:ln>
                          <a:noFill/>
                        </a:ln>
                        <a:solidFill>
                          <a:schemeClr val="tx1"/>
                        </a:solidFill>
                        <a:effectLst/>
                        <a:latin typeface="Arial" charset="0"/>
                      </a:endParaRPr>
                    </a:p>
                  </a:txBody>
                  <a:tcPr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_tradnl" sz="1400" b="1" u="none" strike="noStrike" cap="none" normalizeH="0" baseline="0">
                          <a:ln>
                            <a:noFill/>
                          </a:ln>
                          <a:effectLst/>
                        </a:rPr>
                        <a:t>Valladolid</a:t>
                      </a:r>
                      <a:endParaRPr kumimoji="0" lang="es-ES_tradnl" sz="1400" b="1" i="0" u="none" strike="noStrike" cap="none" normalizeH="0" baseline="0">
                        <a:ln>
                          <a:noFill/>
                        </a:ln>
                        <a:solidFill>
                          <a:schemeClr val="tx1"/>
                        </a:solidFill>
                        <a:effectLst/>
                        <a:latin typeface="Arial" charset="0"/>
                      </a:endParaRPr>
                    </a:p>
                  </a:txBody>
                  <a:tcPr anchor="ctr" horzOverflow="overflow"/>
                </a:tc>
                <a:extLst>
                  <a:ext uri="{0D108BD9-81ED-4DB2-BD59-A6C34878D82A}">
                    <a16:rowId xmlns:a16="http://schemas.microsoft.com/office/drawing/2014/main" val="10004"/>
                  </a:ext>
                </a:extLst>
              </a:tr>
              <a:tr h="18097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_tradnl" sz="1400" b="1" u="none" strike="noStrike" cap="none" normalizeH="0" baseline="0">
                          <a:ln>
                            <a:noFill/>
                          </a:ln>
                          <a:effectLst/>
                        </a:rPr>
                        <a:t>Estado</a:t>
                      </a:r>
                      <a:endParaRPr kumimoji="0" lang="es-ES_tradnl" sz="1400" b="1" i="0" u="none" strike="noStrike" cap="none" normalizeH="0" baseline="0">
                        <a:ln>
                          <a:noFill/>
                        </a:ln>
                        <a:solidFill>
                          <a:schemeClr val="tx1"/>
                        </a:solidFill>
                        <a:effectLst/>
                        <a:latin typeface="Arial" charset="0"/>
                      </a:endParaRPr>
                    </a:p>
                  </a:txBody>
                  <a:tcPr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_tradnl" sz="1400" b="1" u="none" strike="noStrike" cap="none" normalizeH="0" baseline="0">
                          <a:ln>
                            <a:noFill/>
                          </a:ln>
                          <a:effectLst/>
                        </a:rPr>
                        <a:t>texto</a:t>
                      </a:r>
                      <a:endParaRPr kumimoji="0" lang="es-ES_tradnl" sz="1400" b="1" i="0" u="none" strike="noStrike" cap="none" normalizeH="0" baseline="0">
                        <a:ln>
                          <a:noFill/>
                        </a:ln>
                        <a:solidFill>
                          <a:schemeClr val="tx1"/>
                        </a:solidFill>
                        <a:effectLst/>
                        <a:latin typeface="Arial" charset="0"/>
                      </a:endParaRPr>
                    </a:p>
                  </a:txBody>
                  <a:tcPr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_tradnl" sz="1400" b="1" u="none" strike="noStrike" cap="none" normalizeH="0" baseline="0">
                          <a:ln>
                            <a:noFill/>
                          </a:ln>
                          <a:effectLst/>
                        </a:rPr>
                        <a:t>30</a:t>
                      </a:r>
                      <a:endParaRPr kumimoji="0" lang="es-ES_tradnl" sz="1400" b="1" i="0" u="none" strike="noStrike" cap="none" normalizeH="0" baseline="0">
                        <a:ln>
                          <a:noFill/>
                        </a:ln>
                        <a:solidFill>
                          <a:schemeClr val="tx1"/>
                        </a:solidFill>
                        <a:effectLst/>
                        <a:latin typeface="Arial" charset="0"/>
                      </a:endParaRPr>
                    </a:p>
                  </a:txBody>
                  <a:tcPr anchor="ctr" horzOverflow="overflow"/>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_tradnl" sz="1400" b="1" u="none" strike="noStrike" cap="none" normalizeH="0" baseline="0">
                          <a:ln>
                            <a:noFill/>
                          </a:ln>
                          <a:effectLst/>
                        </a:rPr>
                        <a:t>Contiene el Estado donde reside el proveedor.</a:t>
                      </a:r>
                      <a:endParaRPr kumimoji="0" lang="es-ES_tradnl" sz="1400" b="1" i="0" u="none" strike="noStrike" cap="none" normalizeH="0" baseline="0">
                        <a:ln>
                          <a:noFill/>
                        </a:ln>
                        <a:solidFill>
                          <a:schemeClr val="tx1"/>
                        </a:solidFill>
                        <a:effectLst/>
                        <a:latin typeface="Arial" charset="0"/>
                      </a:endParaRPr>
                    </a:p>
                  </a:txBody>
                  <a:tcPr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_tradnl" sz="1400" b="1" u="none" strike="noStrike" cap="none" normalizeH="0" baseline="0">
                          <a:ln>
                            <a:noFill/>
                          </a:ln>
                          <a:effectLst/>
                        </a:rPr>
                        <a:t>&lt;&gt; “ ”</a:t>
                      </a:r>
                      <a:endParaRPr kumimoji="0" lang="es-ES_tradnl" sz="1400" b="1" i="0" u="none" strike="noStrike" cap="none" normalizeH="0" baseline="0">
                        <a:ln>
                          <a:noFill/>
                        </a:ln>
                        <a:solidFill>
                          <a:schemeClr val="tx1"/>
                        </a:solidFill>
                        <a:effectLst/>
                        <a:latin typeface="Arial" charset="0"/>
                      </a:endParaRPr>
                    </a:p>
                  </a:txBody>
                  <a:tcPr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_tradnl" sz="1400" b="1" u="none" strike="noStrike" cap="none" normalizeH="0" baseline="0">
                          <a:ln>
                            <a:noFill/>
                          </a:ln>
                          <a:effectLst/>
                        </a:rPr>
                        <a:t>A-Z, a-z</a:t>
                      </a:r>
                      <a:endParaRPr kumimoji="0" lang="es-ES_tradnl" sz="1400" b="1" i="0" u="none" strike="noStrike" cap="none" normalizeH="0" baseline="0">
                        <a:ln>
                          <a:noFill/>
                        </a:ln>
                        <a:solidFill>
                          <a:schemeClr val="tx1"/>
                        </a:solidFill>
                        <a:effectLst/>
                        <a:latin typeface="Arial" charset="0"/>
                      </a:endParaRPr>
                    </a:p>
                  </a:txBody>
                  <a:tcPr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_tradnl" sz="1400" b="1" u="none" strike="noStrike" cap="none" normalizeH="0" baseline="0">
                          <a:ln>
                            <a:noFill/>
                          </a:ln>
                          <a:effectLst/>
                        </a:rPr>
                        <a:t>Yucatán</a:t>
                      </a:r>
                      <a:endParaRPr kumimoji="0" lang="es-ES_tradnl" sz="1400" b="1" i="0" u="none" strike="noStrike" cap="none" normalizeH="0" baseline="0">
                        <a:ln>
                          <a:noFill/>
                        </a:ln>
                        <a:solidFill>
                          <a:schemeClr val="tx1"/>
                        </a:solidFill>
                        <a:effectLst/>
                        <a:latin typeface="Arial" charset="0"/>
                      </a:endParaRPr>
                    </a:p>
                  </a:txBody>
                  <a:tcPr anchor="ctr" horzOverflow="overflow"/>
                </a:tc>
                <a:extLst>
                  <a:ext uri="{0D108BD9-81ED-4DB2-BD59-A6C34878D82A}">
                    <a16:rowId xmlns:a16="http://schemas.microsoft.com/office/drawing/2014/main" val="10005"/>
                  </a:ext>
                </a:extLst>
              </a:tr>
              <a:tr h="18097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_tradnl" sz="1400" b="1" u="none" strike="noStrike" cap="none" normalizeH="0" baseline="0">
                          <a:ln>
                            <a:noFill/>
                          </a:ln>
                          <a:effectLst/>
                        </a:rPr>
                        <a:t>Telefono</a:t>
                      </a:r>
                      <a:endParaRPr kumimoji="0" lang="es-ES_tradnl" sz="1400" b="1" i="0" u="none" strike="noStrike" cap="none" normalizeH="0" baseline="0">
                        <a:ln>
                          <a:noFill/>
                        </a:ln>
                        <a:solidFill>
                          <a:schemeClr val="tx1"/>
                        </a:solidFill>
                        <a:effectLst/>
                        <a:latin typeface="Arial" charset="0"/>
                      </a:endParaRPr>
                    </a:p>
                  </a:txBody>
                  <a:tcPr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_tradnl" sz="1400" b="1" u="none" strike="noStrike" cap="none" normalizeH="0" baseline="0">
                          <a:ln>
                            <a:noFill/>
                          </a:ln>
                          <a:effectLst/>
                        </a:rPr>
                        <a:t>texto</a:t>
                      </a:r>
                      <a:endParaRPr kumimoji="0" lang="es-ES_tradnl" sz="1400" b="1" i="0" u="none" strike="noStrike" cap="none" normalizeH="0" baseline="0">
                        <a:ln>
                          <a:noFill/>
                        </a:ln>
                        <a:solidFill>
                          <a:schemeClr val="tx1"/>
                        </a:solidFill>
                        <a:effectLst/>
                        <a:latin typeface="Arial" charset="0"/>
                      </a:endParaRPr>
                    </a:p>
                  </a:txBody>
                  <a:tcPr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_tradnl" sz="1400" b="1" u="none" strike="noStrike" cap="none" normalizeH="0" baseline="0">
                          <a:ln>
                            <a:noFill/>
                          </a:ln>
                          <a:effectLst/>
                        </a:rPr>
                        <a:t>20</a:t>
                      </a:r>
                      <a:endParaRPr kumimoji="0" lang="es-ES_tradnl" sz="1400" b="1" i="0" u="none" strike="noStrike" cap="none" normalizeH="0" baseline="0">
                        <a:ln>
                          <a:noFill/>
                        </a:ln>
                        <a:solidFill>
                          <a:schemeClr val="tx1"/>
                        </a:solidFill>
                        <a:effectLst/>
                        <a:latin typeface="Arial" charset="0"/>
                      </a:endParaRPr>
                    </a:p>
                  </a:txBody>
                  <a:tcPr anchor="ctr" horzOverflow="overflow"/>
                </a:tc>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ES_tradnl" sz="1400" b="1" u="none" strike="noStrike" cap="none" normalizeH="0" baseline="0">
                          <a:ln>
                            <a:noFill/>
                          </a:ln>
                          <a:effectLst/>
                        </a:rPr>
                        <a:t>Numero telefónico del proveedor</a:t>
                      </a:r>
                      <a:endParaRPr kumimoji="0" lang="es-ES_tradnl" sz="1400" b="1" i="0" u="none" strike="noStrike" cap="none" normalizeH="0" baseline="0">
                        <a:ln>
                          <a:noFill/>
                        </a:ln>
                        <a:solidFill>
                          <a:schemeClr val="tx1"/>
                        </a:solidFill>
                        <a:effectLst/>
                        <a:latin typeface="Arial" charset="0"/>
                      </a:endParaRPr>
                    </a:p>
                  </a:txBody>
                  <a:tcPr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_tradnl" sz="1400" b="1" u="none" strike="noStrike" cap="none" normalizeH="0" baseline="0">
                          <a:ln>
                            <a:noFill/>
                          </a:ln>
                          <a:effectLst/>
                        </a:rPr>
                        <a:t>&lt;&gt; “ ” , &lt;&gt;Caracteres alfanuméricos</a:t>
                      </a:r>
                      <a:endParaRPr kumimoji="0" lang="es-ES_tradnl" sz="1400" b="1" i="0" u="none" strike="noStrike" cap="none" normalizeH="0" baseline="0">
                        <a:ln>
                          <a:noFill/>
                        </a:ln>
                        <a:solidFill>
                          <a:schemeClr val="tx1"/>
                        </a:solidFill>
                        <a:effectLst/>
                        <a:latin typeface="Arial" charset="0"/>
                      </a:endParaRPr>
                    </a:p>
                  </a:txBody>
                  <a:tcPr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_tradnl" sz="1400" b="1" u="none" strike="noStrike" cap="none" normalizeH="0" baseline="0">
                          <a:ln>
                            <a:noFill/>
                          </a:ln>
                          <a:effectLst/>
                        </a:rPr>
                        <a:t>0-9</a:t>
                      </a:r>
                      <a:endParaRPr kumimoji="0" lang="es-ES_tradnl" sz="1400" b="1" i="0" u="none" strike="noStrike" cap="none" normalizeH="0" baseline="0">
                        <a:ln>
                          <a:noFill/>
                        </a:ln>
                        <a:solidFill>
                          <a:schemeClr val="tx1"/>
                        </a:solidFill>
                        <a:effectLst/>
                        <a:latin typeface="Arial" charset="0"/>
                      </a:endParaRPr>
                    </a:p>
                  </a:txBody>
                  <a:tcPr anchor="ctr" horzOverflow="overflow"/>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_tradnl" sz="1400" b="1" u="none" strike="noStrike" cap="none" normalizeH="0" baseline="0" dirty="0">
                          <a:ln>
                            <a:noFill/>
                          </a:ln>
                          <a:effectLst/>
                        </a:rPr>
                        <a:t>8561971</a:t>
                      </a:r>
                      <a:endParaRPr kumimoji="0" lang="es-ES_tradnl" sz="1400" b="1" i="0" u="none" strike="noStrike" cap="none" normalizeH="0" baseline="0" dirty="0">
                        <a:ln>
                          <a:noFill/>
                        </a:ln>
                        <a:solidFill>
                          <a:schemeClr val="tx1"/>
                        </a:solidFill>
                        <a:effectLst/>
                        <a:latin typeface="Arial" charset="0"/>
                      </a:endParaRPr>
                    </a:p>
                  </a:txBody>
                  <a:tcPr anchor="ctr" horzOverflow="overflow"/>
                </a:tc>
                <a:extLst>
                  <a:ext uri="{0D108BD9-81ED-4DB2-BD59-A6C34878D82A}">
                    <a16:rowId xmlns:a16="http://schemas.microsoft.com/office/drawing/2014/main" val="10006"/>
                  </a:ext>
                </a:extLst>
              </a:tr>
            </a:tbl>
          </a:graphicData>
        </a:graphic>
      </p:graphicFrame>
      <p:sp>
        <p:nvSpPr>
          <p:cNvPr id="2" name="1 Rectángulo"/>
          <p:cNvSpPr/>
          <p:nvPr/>
        </p:nvSpPr>
        <p:spPr>
          <a:xfrm>
            <a:off x="0" y="548680"/>
            <a:ext cx="8964488" cy="646331"/>
          </a:xfrm>
          <a:prstGeom prst="rect">
            <a:avLst/>
          </a:prstGeom>
        </p:spPr>
        <p:txBody>
          <a:bodyPr wrap="square">
            <a:spAutoFit/>
          </a:bodyPr>
          <a:lstStyle/>
          <a:p>
            <a:pPr algn="just"/>
            <a:r>
              <a:rPr lang="es-VE" dirty="0"/>
              <a:t>Es un catálogo donde se encuentra los datos  ordenados de una base de dato, donde cada dato tiene definido su término, el tipo de dato, la longitud y las restricciones .</a:t>
            </a:r>
          </a:p>
        </p:txBody>
      </p:sp>
    </p:spTree>
  </p:cSld>
  <p:clrMapOvr>
    <a:masterClrMapping/>
  </p:clrMapOvr>
  <p:transition>
    <p:dissolv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ChangeArrowheads="1"/>
          </p:cNvSpPr>
          <p:nvPr/>
        </p:nvSpPr>
        <p:spPr bwMode="auto">
          <a:xfrm>
            <a:off x="1042988" y="328166"/>
            <a:ext cx="7308850" cy="1077218"/>
          </a:xfrm>
          <a:prstGeom prst="rect">
            <a:avLst/>
          </a:prstGeom>
          <a:noFill/>
          <a:ln w="9525">
            <a:noFill/>
            <a:miter lim="800000"/>
            <a:headEnd/>
            <a:tailEnd/>
          </a:ln>
        </p:spPr>
        <p:txBody>
          <a:bodyPr anchor="ctr">
            <a:spAutoFit/>
          </a:bodyPr>
          <a:lstStyle/>
          <a:p>
            <a:pPr algn="ctr"/>
            <a:r>
              <a:rPr lang="es-ES_tradnl" sz="3200" b="1" i="1" dirty="0">
                <a:solidFill>
                  <a:srgbClr val="FFFF00"/>
                </a:solidFill>
              </a:rPr>
              <a:t>DISEÑO DE CONTROLES Y SEGURIDAD.</a:t>
            </a:r>
            <a:r>
              <a:rPr lang="es-ES_tradnl" sz="3200" b="1" dirty="0">
                <a:solidFill>
                  <a:srgbClr val="FFFF00"/>
                </a:solidFill>
              </a:rPr>
              <a:t> </a:t>
            </a:r>
          </a:p>
        </p:txBody>
      </p:sp>
      <p:sp>
        <p:nvSpPr>
          <p:cNvPr id="41987" name="Text Box 3"/>
          <p:cNvSpPr txBox="1">
            <a:spLocks noChangeArrowheads="1"/>
          </p:cNvSpPr>
          <p:nvPr/>
        </p:nvSpPr>
        <p:spPr bwMode="auto">
          <a:xfrm>
            <a:off x="323528" y="1772816"/>
            <a:ext cx="8209285" cy="1373188"/>
          </a:xfrm>
          <a:prstGeom prst="rect">
            <a:avLst/>
          </a:prstGeom>
          <a:noFill/>
          <a:ln w="9525">
            <a:noFill/>
            <a:miter lim="800000"/>
            <a:headEnd/>
            <a:tailEnd/>
          </a:ln>
        </p:spPr>
        <p:txBody>
          <a:bodyPr wrap="square">
            <a:spAutoFit/>
          </a:bodyPr>
          <a:lstStyle/>
          <a:p>
            <a:pPr marL="785813" indent="-157163" algn="just"/>
            <a:r>
              <a:rPr lang="es-ES" sz="2800" b="1" dirty="0"/>
              <a:t>	</a:t>
            </a:r>
            <a:r>
              <a:rPr lang="es-ES_tradnl" sz="2800" b="1" dirty="0"/>
              <a:t> Es determinar la frecuencia y características necesarias de los sistemas de respaldo.</a:t>
            </a:r>
            <a:r>
              <a:rPr lang="es-ES" sz="2800" dirty="0"/>
              <a:t> </a:t>
            </a:r>
          </a:p>
        </p:txBody>
      </p:sp>
      <p:pic>
        <p:nvPicPr>
          <p:cNvPr id="16386" name="Picture 2" descr="http://www.arqhys.com/fotos/wp-content/uploads/2011/02/Imagenes-de-seguridad.jpg"/>
          <p:cNvPicPr>
            <a:picLocks noChangeAspect="1" noChangeArrowheads="1"/>
          </p:cNvPicPr>
          <p:nvPr/>
        </p:nvPicPr>
        <p:blipFill>
          <a:blip r:embed="rId2" cstate="print"/>
          <a:srcRect/>
          <a:stretch>
            <a:fillRect/>
          </a:stretch>
        </p:blipFill>
        <p:spPr bwMode="auto">
          <a:xfrm>
            <a:off x="4932040" y="3717032"/>
            <a:ext cx="2846020" cy="203192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6388" name="Picture 4" descr="http://www.peoplecnc.com/blog/wp-content/uploads/2007/08/respaldo_seguro.jpg"/>
          <p:cNvPicPr>
            <a:picLocks noChangeAspect="1" noChangeArrowheads="1"/>
          </p:cNvPicPr>
          <p:nvPr/>
        </p:nvPicPr>
        <p:blipFill>
          <a:blip r:embed="rId3" cstate="print"/>
          <a:srcRect/>
          <a:stretch>
            <a:fillRect/>
          </a:stretch>
        </p:blipFill>
        <p:spPr bwMode="auto">
          <a:xfrm>
            <a:off x="1115616" y="3717032"/>
            <a:ext cx="2895600" cy="194310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p:dissolv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611560" y="2492896"/>
            <a:ext cx="8136904" cy="936104"/>
          </a:xfrm>
          <a:prstGeom prst="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es-EC" sz="5400" dirty="0"/>
              <a:t>TECNICA DE MODELADO</a:t>
            </a:r>
          </a:p>
        </p:txBody>
      </p:sp>
    </p:spTree>
    <p:extLst>
      <p:ext uri="{BB962C8B-B14F-4D97-AF65-F5344CB8AC3E}">
        <p14:creationId xmlns:p14="http://schemas.microsoft.com/office/powerpoint/2010/main" val="301866100"/>
      </p:ext>
    </p:extLst>
  </p:cSld>
  <p:clrMapOvr>
    <a:masterClrMapping/>
  </p:clrMapOvr>
  <p:transition>
    <p:dissolv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251520" y="188640"/>
            <a:ext cx="8712968" cy="4247317"/>
          </a:xfrm>
          <a:prstGeom prst="rect">
            <a:avLst/>
          </a:prstGeom>
        </p:spPr>
        <p:txBody>
          <a:bodyPr wrap="square">
            <a:spAutoFit/>
          </a:bodyPr>
          <a:lstStyle/>
          <a:p>
            <a:r>
              <a:rPr lang="es-VE" b="1" dirty="0"/>
              <a:t>U.M.L. (LENGUAJE UNIFICADO DE MODELO): </a:t>
            </a:r>
            <a:r>
              <a:rPr lang="es-VE" dirty="0"/>
              <a:t>Es un lenguaje gráfico para visualizar, especificar, construir y documentar un sistema. UML ofrece un estándar para describir un "plano" del sistema (modelo), incluyendo aspectos conceptuales tales como procesos de negocio, funciones del sistema, y aspectos concretos como expresiones de lenguajes de programación, esquemas de bases de datos y compuestos reciclados</a:t>
            </a:r>
          </a:p>
          <a:p>
            <a:endParaRPr lang="es-VE" b="1" dirty="0"/>
          </a:p>
          <a:p>
            <a:endParaRPr lang="es-VE" b="1" dirty="0"/>
          </a:p>
          <a:p>
            <a:r>
              <a:rPr lang="es-VE" b="1" dirty="0"/>
              <a:t>Diagrama caso de uso</a:t>
            </a:r>
            <a:endParaRPr lang="es-VE" dirty="0"/>
          </a:p>
          <a:p>
            <a:r>
              <a:rPr lang="es-VE" dirty="0"/>
              <a:t>Un caso de uso es una descripción de los pasos o las actividades que deberán realizarse para llevar a cabo algún proceso. Los personajes o entidades que participarán en un caso de uso se denominan actores. En el contexto de ingeniería del software, un caso de uso es una secuencia de interacciones que se desarrollarán entre un sistema y sus actores en respuesta a un evento que inicia un actor principal sobre el propio sistema</a:t>
            </a:r>
          </a:p>
        </p:txBody>
      </p:sp>
      <p:pic>
        <p:nvPicPr>
          <p:cNvPr id="3" name="2 Imagen" descr="File:Notacion Caso de Uso.svg">
            <a:hlinkClick r:id="rId2"/>
          </p:cNvPr>
          <p:cNvPicPr/>
          <p:nvPr/>
        </p:nvPicPr>
        <p:blipFill>
          <a:blip r:embed="rId3">
            <a:biLevel thresh="75000"/>
            <a:extLst>
              <a:ext uri="{28A0092B-C50C-407E-A947-70E740481C1C}">
                <a14:useLocalDpi xmlns:a14="http://schemas.microsoft.com/office/drawing/2010/main" val="0"/>
              </a:ext>
            </a:extLst>
          </a:blip>
          <a:srcRect/>
          <a:stretch>
            <a:fillRect/>
          </a:stretch>
        </p:blipFill>
        <p:spPr bwMode="auto">
          <a:xfrm>
            <a:off x="755576" y="4581129"/>
            <a:ext cx="5610225" cy="187220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121774686"/>
      </p:ext>
    </p:extLst>
  </p:cSld>
  <p:clrMapOvr>
    <a:masterClrMapping/>
  </p:clrMapOvr>
  <p:transition>
    <p:dissolv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 Imagen"/>
          <p:cNvPicPr/>
          <p:nvPr/>
        </p:nvPicPr>
        <p:blipFill>
          <a:blip r:embed="rId2">
            <a:extLst>
              <a:ext uri="{BEBA8EAE-BF5A-486C-A8C5-ECC9F3942E4B}">
                <a14:imgProps xmlns:a14="http://schemas.microsoft.com/office/drawing/2010/main">
                  <a14:imgLayer r:embed="rId3">
                    <a14:imgEffect>
                      <a14:brightnessContrast bright="40000" contrast="40000"/>
                    </a14:imgEffect>
                  </a14:imgLayer>
                </a14:imgProps>
              </a:ext>
            </a:extLst>
          </a:blip>
          <a:stretch>
            <a:fillRect/>
          </a:stretch>
        </p:blipFill>
        <p:spPr>
          <a:xfrm>
            <a:off x="467544" y="100012"/>
            <a:ext cx="7161981" cy="6657975"/>
          </a:xfrm>
          <a:prstGeom prst="rect">
            <a:avLst/>
          </a:prstGeom>
        </p:spPr>
      </p:pic>
    </p:spTree>
    <p:extLst>
      <p:ext uri="{BB962C8B-B14F-4D97-AF65-F5344CB8AC3E}">
        <p14:creationId xmlns:p14="http://schemas.microsoft.com/office/powerpoint/2010/main" val="3825282757"/>
      </p:ext>
    </p:extLst>
  </p:cSld>
  <p:clrMapOvr>
    <a:masterClrMapping/>
  </p:clrMapOvr>
  <p:transition>
    <p:dissolv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35471" y="188640"/>
            <a:ext cx="6331917" cy="6484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37067594"/>
      </p:ext>
    </p:extLst>
  </p:cSld>
  <p:clrMapOvr>
    <a:masterClrMapping/>
  </p:clrMapOvr>
  <p:transition>
    <p:dissolv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29992" y="116632"/>
            <a:ext cx="8934496" cy="1477328"/>
          </a:xfrm>
          <a:prstGeom prst="rect">
            <a:avLst/>
          </a:prstGeom>
        </p:spPr>
        <p:txBody>
          <a:bodyPr wrap="square">
            <a:spAutoFit/>
          </a:bodyPr>
          <a:lstStyle/>
          <a:p>
            <a:r>
              <a:rPr lang="es-ES" b="1" cap="all" dirty="0">
                <a:effectLst>
                  <a:reflection blurRad="12700" stA="28000" endPos="45000" dist="1003" dir="5400000" sy="-100000" algn="bl"/>
                </a:effectLst>
              </a:rPr>
              <a:t>La carta estructurada:   </a:t>
            </a:r>
            <a:r>
              <a:rPr lang="es-ES" dirty="0"/>
              <a:t>también es conocida como el modelo de producto, es una metodología de análisis y diseño de sistemas de análisis estructurado, lo que muestra es un mapa de diseño de arriba hacia abajo (top-</a:t>
            </a:r>
            <a:r>
              <a:rPr lang="es-ES" dirty="0" err="1"/>
              <a:t>down</a:t>
            </a:r>
            <a:r>
              <a:rPr lang="es-ES" dirty="0"/>
              <a:t>) de tipo jerárquico en el que se asienta cómo será programado el proyecto, construido, integrado y probado.</a:t>
            </a:r>
            <a:endParaRPr lang="es-VE" dirty="0"/>
          </a:p>
          <a:p>
            <a:r>
              <a:rPr lang="es-ES" dirty="0"/>
              <a:t> </a:t>
            </a:r>
            <a:endParaRPr lang="es-VE" dirty="0"/>
          </a:p>
        </p:txBody>
      </p:sp>
      <p:pic>
        <p:nvPicPr>
          <p:cNvPr id="3" name="2 Imagen" descr="http://2.bp.blogspot.com/-8w3_7h-GPhg/TcoNGk-58BI/AAAAAAAAAAk/ST8SDQu95gM/s1600/carta+estructutada.png"/>
          <p:cNvPicPr/>
          <p:nvPr/>
        </p:nvPicPr>
        <p:blipFill rotWithShape="1">
          <a:blip r:embed="rId2">
            <a:extLst>
              <a:ext uri="{28A0092B-C50C-407E-A947-70E740481C1C}">
                <a14:useLocalDpi xmlns:a14="http://schemas.microsoft.com/office/drawing/2010/main" val="0"/>
              </a:ext>
            </a:extLst>
          </a:blip>
          <a:srcRect t="15222" r="5021" b="5250"/>
          <a:stretch/>
        </p:blipFill>
        <p:spPr bwMode="auto">
          <a:xfrm>
            <a:off x="179512" y="1593960"/>
            <a:ext cx="8712968" cy="4931384"/>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179561444"/>
      </p:ext>
    </p:extLst>
  </p:cSld>
  <p:clrMapOvr>
    <a:masterClrMapping/>
  </p:clrMapOvr>
  <p:transition>
    <p:dissolve/>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etro">
  <a:themeElements>
    <a:clrScheme name="Me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Metro">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tro">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bg1">
                <a:shade val="100000"/>
                <a:satMod val="150000"/>
              </a:schemeClr>
            </a:gs>
            <a:gs pos="65000">
              <a:schemeClr val="bg1">
                <a:shade val="90000"/>
                <a:satMod val="375000"/>
              </a:schemeClr>
            </a:gs>
            <a:gs pos="100000">
              <a:schemeClr val="phClr">
                <a:tint val="88000"/>
                <a:satMod val="400000"/>
              </a:schemeClr>
            </a:gs>
          </a:gsLst>
          <a:lin ang="5400000" scaled="0"/>
        </a:gradFill>
        <a:blipFill>
          <a:blip xmlns:r="http://schemas.openxmlformats.org/officeDocument/2006/relationships" r:embed="rId1">
            <a:duotone>
              <a:schemeClr val="phClr">
                <a:shade val="40000"/>
                <a:satMod val="180000"/>
              </a:schemeClr>
              <a:schemeClr val="phClr">
                <a:tint val="90000"/>
                <a:satMod val="200000"/>
              </a:schemeClr>
            </a:duotone>
          </a:blip>
          <a:tile tx="0" ty="0" sx="80000" sy="80000" flip="none"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Metro</Template>
  <TotalTime>722</TotalTime>
  <Words>1395</Words>
  <Application>Microsoft Office PowerPoint</Application>
  <PresentationFormat>Presentación en pantalla (4:3)</PresentationFormat>
  <Paragraphs>288</Paragraphs>
  <Slides>37</Slides>
  <Notes>1</Notes>
  <HiddenSlides>0</HiddenSlides>
  <MMClips>0</MMClips>
  <ScaleCrop>false</ScaleCrop>
  <HeadingPairs>
    <vt:vector size="6" baseType="variant">
      <vt:variant>
        <vt:lpstr>Fuentes usadas</vt:lpstr>
      </vt:variant>
      <vt:variant>
        <vt:i4>8</vt:i4>
      </vt:variant>
      <vt:variant>
        <vt:lpstr>Tema</vt:lpstr>
      </vt:variant>
      <vt:variant>
        <vt:i4>1</vt:i4>
      </vt:variant>
      <vt:variant>
        <vt:lpstr>Títulos de diapositiva</vt:lpstr>
      </vt:variant>
      <vt:variant>
        <vt:i4>37</vt:i4>
      </vt:variant>
    </vt:vector>
  </HeadingPairs>
  <TitlesOfParts>
    <vt:vector size="46" baseType="lpstr">
      <vt:lpstr>Arial</vt:lpstr>
      <vt:lpstr>Calibri</vt:lpstr>
      <vt:lpstr>Consolas</vt:lpstr>
      <vt:lpstr>Corbel</vt:lpstr>
      <vt:lpstr>Tahoma</vt:lpstr>
      <vt:lpstr>Wingdings</vt:lpstr>
      <vt:lpstr>Wingdings 2</vt:lpstr>
      <vt:lpstr>Wingdings 3</vt:lpstr>
      <vt:lpstr>Metro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YESY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UNIDAD I  INTRODUCCIÓN A LOS SISTEMAS</dc:title>
  <dc:creator>YESENIA</dc:creator>
  <cp:lastModifiedBy>Usuario</cp:lastModifiedBy>
  <cp:revision>251</cp:revision>
  <dcterms:created xsi:type="dcterms:W3CDTF">2007-08-27T03:54:25Z</dcterms:created>
  <dcterms:modified xsi:type="dcterms:W3CDTF">2023-07-02T23:31:11Z</dcterms:modified>
</cp:coreProperties>
</file>