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71" r:id="rId14"/>
    <p:sldId id="267" r:id="rId15"/>
    <p:sldId id="272" r:id="rId16"/>
    <p:sldId id="268" r:id="rId17"/>
    <p:sldId id="273" r:id="rId18"/>
    <p:sldId id="269" r:id="rId19"/>
    <p:sldId id="274" r:id="rId20"/>
    <p:sldId id="276" r:id="rId21"/>
    <p:sldId id="283" r:id="rId22"/>
    <p:sldId id="284" r:id="rId23"/>
    <p:sldId id="285" r:id="rId24"/>
    <p:sldId id="286" r:id="rId25"/>
    <p:sldId id="287" r:id="rId26"/>
    <p:sldId id="288" r:id="rId27"/>
    <p:sldId id="289" r:id="rId28"/>
    <p:sldId id="290" r:id="rId29"/>
    <p:sldId id="292" r:id="rId30"/>
    <p:sldId id="293" r:id="rId3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306"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V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9DA3C5-C65D-402D-8344-972C0357767E}" type="datetimeFigureOut">
              <a:rPr lang="es-VE" smtClean="0"/>
              <a:t>24/06/2020</a:t>
            </a:fld>
            <a:endParaRPr lang="es-V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V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V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V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33D6D7-F1C0-4520-950C-16873DD33498}" type="slidenum">
              <a:rPr lang="es-VE" smtClean="0"/>
              <a:t>‹Nº›</a:t>
            </a:fld>
            <a:endParaRPr lang="es-VE"/>
          </a:p>
        </p:txBody>
      </p:sp>
    </p:spTree>
    <p:extLst>
      <p:ext uri="{BB962C8B-B14F-4D97-AF65-F5344CB8AC3E}">
        <p14:creationId xmlns:p14="http://schemas.microsoft.com/office/powerpoint/2010/main" val="192220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s-ES"/>
          </a:p>
        </p:txBody>
      </p:sp>
      <p:sp>
        <p:nvSpPr>
          <p:cNvPr id="4" name="Rectangle 3"/>
          <p:cNvSpPr>
            <a:spLocks noGrp="1"/>
          </p:cNvSpPr>
          <p:nvPr>
            <p:ph type="sldNum" sz="quarter" idx="10"/>
          </p:nvPr>
        </p:nvSpPr>
        <p:spPr/>
        <p:txBody>
          <a:bodyPr/>
          <a:lstStyle>
            <a:extLst/>
          </a:lstStyle>
          <a:p>
            <a:fld id="{CA5D3BF3-D352-46FC-8343-31F56E6730EA}" type="slidenum">
              <a:rPr lang="es-ES" smtClean="0"/>
              <a:pPr/>
              <a:t>29</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Notas de evidencia:</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Como una no conformidad en vez de ser suavizada con otra clasificación (por ejemplo, “observaciones”, “oportunidades de mejora”, “recomendaciones”, etc.). A largo plazo, ni la organización, sus clientes, ni el cuerpo de certificación se benefician por el uso de clasificaciones suaves, ya que se tiene el riesgo de haber dado a la no conformidad una baja prioridad para acción correctiva.</a:t>
            </a:r>
          </a:p>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Notas de registros: Los requisitos pueden venir de muchas fuentes, por ejemplo estos requisitos pudieran estar especificados en la norma ISO 9001:2000, en el sistema de gestión de la organización (requisitos internos), en las regulaciones legales aplicables, o por los clientes de la organización que la no conformidad contra un requisito específico es confirmada, esta necesita ser documentada. Esto puede ser tan simple como referenciar la norma y la cláusula específica. </a:t>
            </a:r>
            <a:endParaRPr lang="es-ES" dirty="0"/>
          </a:p>
        </p:txBody>
      </p:sp>
      <p:sp>
        <p:nvSpPr>
          <p:cNvPr id="4" name="Rectangle 3"/>
          <p:cNvSpPr>
            <a:spLocks noGrp="1"/>
          </p:cNvSpPr>
          <p:nvPr>
            <p:ph type="sldNum" sz="quarter" idx="10"/>
          </p:nvPr>
        </p:nvSpPr>
        <p:spPr/>
        <p:txBody>
          <a:bodyPr/>
          <a:lstStyle>
            <a:extLst/>
          </a:lstStyle>
          <a:p>
            <a:fld id="{CA5D3BF3-D352-46FC-8343-31F56E6730EA}" type="slidenum">
              <a:rPr lang="es-ES" smtClean="0"/>
              <a:pPr/>
              <a:t>30</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19" name="18 Marcador de pie de página"/>
          <p:cNvSpPr>
            <a:spLocks noGrp="1"/>
          </p:cNvSpPr>
          <p:nvPr>
            <p:ph type="ftr" sz="quarter" idx="11"/>
          </p:nvPr>
        </p:nvSpPr>
        <p:spPr/>
        <p:txBody>
          <a:bodyPr/>
          <a:lstStyle/>
          <a:p>
            <a:endParaRPr lang="es-CO"/>
          </a:p>
        </p:txBody>
      </p:sp>
      <p:sp>
        <p:nvSpPr>
          <p:cNvPr id="27" name="26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a:xfrm>
            <a:off x="8077200" y="6356350"/>
            <a:ext cx="609600" cy="365125"/>
          </a:xfrm>
        </p:spPr>
        <p:txBody>
          <a:bodyPr/>
          <a:lstStyle/>
          <a:p>
            <a:fld id="{A62DB36E-890B-4A61-803A-EC3C4C8F494D}" type="slidenum">
              <a:rPr lang="es-CO" smtClean="0"/>
              <a:pPr/>
              <a:t>‹Nº›</a:t>
            </a:fld>
            <a:endParaRPr lang="es-CO"/>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678E9D4-6E68-42B7-B62A-9CE916256C8D}" type="datetimeFigureOut">
              <a:rPr lang="es-CO" smtClean="0"/>
              <a:pPr/>
              <a:t>24/06/2020</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2DB36E-890B-4A61-803A-EC3C4C8F494D}"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678E9D4-6E68-42B7-B62A-9CE916256C8D}" type="datetimeFigureOut">
              <a:rPr lang="es-CO" smtClean="0"/>
              <a:pPr/>
              <a:t>24/06/2020</a:t>
            </a:fld>
            <a:endParaRPr lang="es-CO"/>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62DB36E-890B-4A61-803A-EC3C4C8F494D}" type="slidenum">
              <a:rPr lang="es-CO" smtClean="0"/>
              <a:pPr/>
              <a:t>‹Nº›</a:t>
            </a:fld>
            <a:endParaRPr lang="es-CO"/>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720" y="2680320"/>
            <a:ext cx="9111280" cy="1828800"/>
          </a:xfrm>
        </p:spPr>
        <p:txBody>
          <a:bodyPr>
            <a:noAutofit/>
          </a:bodyPr>
          <a:lstStyle/>
          <a:p>
            <a:pPr algn="ctr"/>
            <a:r>
              <a:rPr lang="es-CO" sz="8000" b="1" dirty="0" smtClean="0"/>
              <a:t>CENTRO DE COMPUTO</a:t>
            </a:r>
            <a:endParaRPr lang="es-CO" sz="8000" b="1" dirty="0"/>
          </a:p>
        </p:txBody>
      </p:sp>
      <p:sp>
        <p:nvSpPr>
          <p:cNvPr id="3" name="2 Subtítulo"/>
          <p:cNvSpPr>
            <a:spLocks noGrp="1"/>
          </p:cNvSpPr>
          <p:nvPr>
            <p:ph type="subTitle" idx="1"/>
          </p:nvPr>
        </p:nvSpPr>
        <p:spPr>
          <a:xfrm>
            <a:off x="1555576" y="6140896"/>
            <a:ext cx="6400800" cy="744488"/>
          </a:xfrm>
        </p:spPr>
        <p:txBody>
          <a:bodyPr>
            <a:normAutofit/>
          </a:bodyPr>
          <a:lstStyle/>
          <a:p>
            <a:r>
              <a:rPr lang="es-CO" sz="2000" dirty="0" smtClean="0"/>
              <a:t>DEIVER BRICEÑO - ARDC</a:t>
            </a:r>
            <a:endParaRPr lang="es-CO"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980728"/>
            <a:ext cx="8568952" cy="8556188"/>
          </a:xfrm>
          <a:prstGeom prst="rect">
            <a:avLst/>
          </a:prstGeom>
        </p:spPr>
        <p:txBody>
          <a:bodyPr wrap="square">
            <a:spAutoFit/>
          </a:bodyPr>
          <a:lstStyle/>
          <a:p>
            <a:pPr algn="just"/>
            <a:endParaRPr lang="es-CO" sz="2200" dirty="0" smtClean="0"/>
          </a:p>
          <a:p>
            <a:pPr algn="just"/>
            <a:r>
              <a:rPr lang="es-CO" sz="2200" dirty="0" smtClean="0"/>
              <a:t>Un centro de cómputo representa una entidad dentro de la organización, la cual tiene como objetivo satisfacer las necesidades de información de la empresa, de manera veraz y oportuna. </a:t>
            </a:r>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just"/>
            <a:endParaRPr lang="es-CO" sz="2200" dirty="0" smtClean="0"/>
          </a:p>
          <a:p>
            <a:pPr algn="ctr"/>
            <a:r>
              <a:rPr lang="es-CO" sz="2200" dirty="0" smtClean="0"/>
              <a:t>Su función primordial es apoyar la labor administrativa para hacerla más segura, fluida, y así simplificarla. </a:t>
            </a:r>
            <a:endParaRPr lang="es-CO" sz="2200" dirty="0"/>
          </a:p>
          <a:p>
            <a:pPr algn="just"/>
            <a:endParaRPr lang="es-CO" sz="2200" dirty="0" smtClean="0"/>
          </a:p>
          <a:p>
            <a:pPr algn="just"/>
            <a:endParaRPr lang="es-CO" sz="2200" dirty="0"/>
          </a:p>
          <a:p>
            <a:pPr algn="just"/>
            <a:endParaRPr lang="es-CO" sz="2200" dirty="0" smtClean="0"/>
          </a:p>
          <a:p>
            <a:pPr algn="just"/>
            <a:endParaRPr lang="es-CO" sz="2200" dirty="0"/>
          </a:p>
          <a:p>
            <a:pPr algn="just"/>
            <a:endParaRPr lang="es-CO" sz="2200" dirty="0" smtClean="0"/>
          </a:p>
          <a:p>
            <a:pPr algn="just"/>
            <a:endParaRPr lang="es-CO" sz="2200" dirty="0"/>
          </a:p>
          <a:p>
            <a:pPr algn="just"/>
            <a:endParaRPr lang="es-CO" sz="2200" dirty="0" smtClean="0"/>
          </a:p>
          <a:p>
            <a:pPr algn="just"/>
            <a:endParaRPr lang="es-CO" sz="2200" dirty="0"/>
          </a:p>
          <a:p>
            <a:pPr algn="just"/>
            <a:endParaRPr lang="es-CO" sz="2200" dirty="0"/>
          </a:p>
        </p:txBody>
      </p:sp>
      <p:pic>
        <p:nvPicPr>
          <p:cNvPr id="13314" name="Picture 2" descr="http://www.webinteligente.com.ve/integranet/admin/imgnot/63.jpg"/>
          <p:cNvPicPr>
            <a:picLocks noChangeAspect="1" noChangeArrowheads="1"/>
          </p:cNvPicPr>
          <p:nvPr/>
        </p:nvPicPr>
        <p:blipFill>
          <a:blip r:embed="rId2" cstate="print"/>
          <a:srcRect/>
          <a:stretch>
            <a:fillRect/>
          </a:stretch>
        </p:blipFill>
        <p:spPr bwMode="auto">
          <a:xfrm>
            <a:off x="2699792" y="2564904"/>
            <a:ext cx="3869812" cy="2907221"/>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472608"/>
          </a:xfrm>
        </p:spPr>
        <p:txBody>
          <a:bodyPr>
            <a:noAutofit/>
          </a:bodyPr>
          <a:lstStyle/>
          <a:p>
            <a:pPr algn="ctr">
              <a:buNone/>
            </a:pPr>
            <a:r>
              <a:rPr lang="es-CO" sz="2200" dirty="0" smtClean="0"/>
              <a:t>El centro de cómputo es responsable de centralizar, custodiar y procesar  la mayoría de los datos con los que opera la compañía. </a:t>
            </a:r>
          </a:p>
          <a:p>
            <a:pPr algn="ctr">
              <a:buNone/>
            </a:pPr>
            <a:r>
              <a:rPr lang="es-CO" sz="2200" dirty="0" smtClean="0"/>
              <a:t>	</a:t>
            </a:r>
          </a:p>
          <a:p>
            <a:pPr algn="ctr">
              <a:buNone/>
            </a:pPr>
            <a:endParaRPr lang="es-CO" sz="2200" dirty="0" smtClean="0"/>
          </a:p>
          <a:p>
            <a:pPr algn="ctr">
              <a:buNone/>
            </a:pPr>
            <a:r>
              <a:rPr lang="es-CO" sz="2200" dirty="0" smtClean="0"/>
              <a:t>	</a:t>
            </a:r>
          </a:p>
          <a:p>
            <a:pPr algn="ctr">
              <a:buNone/>
            </a:pPr>
            <a:endParaRPr lang="es-CO" sz="2200" dirty="0" smtClean="0"/>
          </a:p>
          <a:p>
            <a:pPr algn="ctr">
              <a:buNone/>
            </a:pPr>
            <a:endParaRPr lang="es-CO" sz="2200" dirty="0" smtClean="0"/>
          </a:p>
          <a:p>
            <a:pPr algn="ctr">
              <a:buNone/>
            </a:pPr>
            <a:endParaRPr lang="es-CO" sz="2200" dirty="0" smtClean="0"/>
          </a:p>
          <a:p>
            <a:pPr algn="ctr">
              <a:buNone/>
            </a:pPr>
            <a:endParaRPr lang="es-CO" sz="2200" dirty="0" smtClean="0"/>
          </a:p>
          <a:p>
            <a:pPr algn="ctr">
              <a:buNone/>
            </a:pPr>
            <a:endParaRPr lang="es-CO" sz="2200" dirty="0" smtClean="0"/>
          </a:p>
          <a:p>
            <a:pPr algn="ctr">
              <a:buNone/>
            </a:pPr>
            <a:r>
              <a:rPr lang="es-CO" sz="2200" dirty="0" smtClean="0"/>
              <a:t>Prácticamente todas las actividades de los demás departamentos se basan en la información que les proporciona dicho centro. La toma de decisiones depende en gran medida de la capacidad de respuesta del proceso de datos.</a:t>
            </a:r>
          </a:p>
          <a:p>
            <a:pPr algn="ctr">
              <a:buNone/>
            </a:pPr>
            <a:endParaRPr lang="es-CO" sz="2200" dirty="0"/>
          </a:p>
        </p:txBody>
      </p:sp>
      <p:pic>
        <p:nvPicPr>
          <p:cNvPr id="4" name="Picture 2" descr="http://www.moviltrack.com/images/centros_computo.jpg"/>
          <p:cNvPicPr>
            <a:picLocks noChangeAspect="1" noChangeArrowheads="1"/>
          </p:cNvPicPr>
          <p:nvPr/>
        </p:nvPicPr>
        <p:blipFill>
          <a:blip r:embed="rId2" cstate="print"/>
          <a:srcRect/>
          <a:stretch>
            <a:fillRect/>
          </a:stretch>
        </p:blipFill>
        <p:spPr bwMode="auto">
          <a:xfrm>
            <a:off x="2699792" y="1988840"/>
            <a:ext cx="3816423" cy="295232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siemon.com/la/white_papers/images/08-04-28-data-center-factors1.jpg"/>
          <p:cNvPicPr>
            <a:picLocks noChangeAspect="1" noChangeArrowheads="1"/>
          </p:cNvPicPr>
          <p:nvPr/>
        </p:nvPicPr>
        <p:blipFill>
          <a:blip r:embed="rId2" cstate="print"/>
          <a:srcRect/>
          <a:stretch>
            <a:fillRect/>
          </a:stretch>
        </p:blipFill>
        <p:spPr bwMode="auto">
          <a:xfrm>
            <a:off x="6588224" y="1412776"/>
            <a:ext cx="2232248" cy="44144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1 Rectángulo"/>
          <p:cNvSpPr/>
          <p:nvPr/>
        </p:nvSpPr>
        <p:spPr>
          <a:xfrm>
            <a:off x="395536" y="434492"/>
            <a:ext cx="5904656" cy="6370975"/>
          </a:xfrm>
          <a:prstGeom prst="rect">
            <a:avLst/>
          </a:prstGeom>
        </p:spPr>
        <p:txBody>
          <a:bodyPr wrap="square">
            <a:spAutoFit/>
          </a:bodyPr>
          <a:lstStyle/>
          <a:p>
            <a:pPr algn="r"/>
            <a:r>
              <a:rPr lang="es-CO" sz="2200" b="1" dirty="0"/>
              <a:t>Organización de un centro de </a:t>
            </a:r>
            <a:r>
              <a:rPr lang="es-CO" sz="2200" b="1" dirty="0" smtClean="0"/>
              <a:t>cómputo</a:t>
            </a:r>
            <a:endParaRPr lang="es-CO" sz="2200" b="1" dirty="0"/>
          </a:p>
          <a:p>
            <a:pPr algn="just"/>
            <a:endParaRPr lang="es-CO" sz="2200" dirty="0" smtClean="0"/>
          </a:p>
          <a:p>
            <a:pPr algn="just"/>
            <a:r>
              <a:rPr lang="es-CO" sz="2200" dirty="0" smtClean="0"/>
              <a:t>Principales Funciones:</a:t>
            </a:r>
            <a:endParaRPr lang="es-CO" sz="2200" dirty="0"/>
          </a:p>
          <a:p>
            <a:pPr algn="just"/>
            <a:endParaRPr lang="es-CO" sz="2200" dirty="0" smtClean="0"/>
          </a:p>
          <a:p>
            <a:pPr algn="just">
              <a:buFont typeface="Wingdings" pitchFamily="2" charset="2"/>
              <a:buChar char="ü"/>
            </a:pPr>
            <a:r>
              <a:rPr lang="es-CO" sz="2000" dirty="0" smtClean="0"/>
              <a:t>Operar </a:t>
            </a:r>
            <a:r>
              <a:rPr lang="es-CO" sz="2000" dirty="0"/>
              <a:t>el sistema de computación central y mantener el sistema disponible </a:t>
            </a:r>
            <a:r>
              <a:rPr lang="es-CO" sz="2000" dirty="0" smtClean="0"/>
              <a:t>para los </a:t>
            </a:r>
            <a:r>
              <a:rPr lang="es-CO" sz="2000" dirty="0"/>
              <a:t>usuarios</a:t>
            </a:r>
            <a:r>
              <a:rPr lang="es-CO" sz="2000" dirty="0" smtClean="0"/>
              <a:t>.</a:t>
            </a:r>
          </a:p>
          <a:p>
            <a:pPr algn="just">
              <a:buFont typeface="Wingdings" pitchFamily="2" charset="2"/>
              <a:buChar char="ü"/>
            </a:pPr>
            <a:r>
              <a:rPr lang="es-CO" sz="2000" dirty="0" smtClean="0"/>
              <a:t> Ejecutar </a:t>
            </a:r>
            <a:r>
              <a:rPr lang="es-CO" sz="2000" dirty="0"/>
              <a:t>los procesos asignados conforme a los programas de producción y </a:t>
            </a:r>
            <a:r>
              <a:rPr lang="es-CO" sz="2000" dirty="0" smtClean="0"/>
              <a:t>calendarios </a:t>
            </a:r>
            <a:r>
              <a:rPr lang="es-CO" sz="2000" dirty="0"/>
              <a:t>preestablecidos, dejando el registro correspondiente en </a:t>
            </a:r>
            <a:r>
              <a:rPr lang="es-CO" sz="2000" dirty="0" smtClean="0"/>
              <a:t>las solicitudes de </a:t>
            </a:r>
            <a:r>
              <a:rPr lang="es-CO" sz="2000" dirty="0"/>
              <a:t>proceso</a:t>
            </a:r>
            <a:r>
              <a:rPr lang="es-CO" sz="2000" dirty="0" smtClean="0"/>
              <a:t>.</a:t>
            </a:r>
          </a:p>
          <a:p>
            <a:pPr algn="just">
              <a:buFont typeface="Wingdings" pitchFamily="2" charset="2"/>
              <a:buChar char="ü"/>
            </a:pPr>
            <a:r>
              <a:rPr lang="es-CO" sz="2000" dirty="0"/>
              <a:t> </a:t>
            </a:r>
            <a:r>
              <a:rPr lang="es-CO" sz="2000" dirty="0" smtClean="0"/>
              <a:t>Revisar </a:t>
            </a:r>
            <a:r>
              <a:rPr lang="es-CO" sz="2000" dirty="0"/>
              <a:t>los resultados de los procesos e incorporar acciones correctivas conforme </a:t>
            </a:r>
            <a:r>
              <a:rPr lang="es-CO" sz="2000" dirty="0" smtClean="0"/>
              <a:t>a </a:t>
            </a:r>
            <a:r>
              <a:rPr lang="es-CO" sz="2000" dirty="0"/>
              <a:t>instrucciones de su superior inmediato. </a:t>
            </a:r>
            <a:endParaRPr lang="es-CO" sz="2000" dirty="0" smtClean="0"/>
          </a:p>
          <a:p>
            <a:pPr algn="just">
              <a:buFont typeface="Wingdings" pitchFamily="2" charset="2"/>
              <a:buChar char="ü"/>
            </a:pPr>
            <a:r>
              <a:rPr lang="es-CO" sz="2000" dirty="0" smtClean="0"/>
              <a:t> Realizar </a:t>
            </a:r>
            <a:r>
              <a:rPr lang="es-CO" sz="2000" dirty="0"/>
              <a:t>las copias de respaldo (back-up) de la información y procesos de </a:t>
            </a:r>
            <a:r>
              <a:rPr lang="es-CO" sz="2000" dirty="0" smtClean="0"/>
              <a:t>cómputo que </a:t>
            </a:r>
            <a:r>
              <a:rPr lang="es-CO" sz="2000" dirty="0"/>
              <a:t>se realizan en la Dirección, conforme a parámetros preestablecidos. </a:t>
            </a:r>
            <a:endParaRPr lang="es-CO" sz="2000" dirty="0" smtClean="0"/>
          </a:p>
          <a:p>
            <a:pPr algn="just">
              <a:buFont typeface="Wingdings" pitchFamily="2" charset="2"/>
              <a:buChar char="ü"/>
            </a:pPr>
            <a:r>
              <a:rPr lang="es-CO" sz="2000" dirty="0"/>
              <a:t> </a:t>
            </a:r>
            <a:r>
              <a:rPr lang="es-CO" sz="2000" dirty="0" smtClean="0"/>
              <a:t>Llevar </a:t>
            </a:r>
            <a:r>
              <a:rPr lang="es-CO" sz="2000" dirty="0"/>
              <a:t>registros de fallas, problemas, soluciones, acciones desarrolladas, </a:t>
            </a:r>
            <a:r>
              <a:rPr lang="es-CO" sz="2000" dirty="0" smtClean="0"/>
              <a:t>respaldos</a:t>
            </a:r>
            <a:r>
              <a:rPr lang="es-CO" sz="2000" dirty="0"/>
              <a:t>, recuperaciones y trabajos realizados</a:t>
            </a:r>
            <a:r>
              <a:rPr lang="es-CO" sz="2000" dirty="0" smtClean="0"/>
              <a:t>. </a:t>
            </a:r>
            <a:endParaRPr lang="es-CO" sz="2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599758"/>
            <a:ext cx="8064896" cy="4493538"/>
          </a:xfrm>
          <a:prstGeom prst="rect">
            <a:avLst/>
          </a:prstGeom>
        </p:spPr>
        <p:txBody>
          <a:bodyPr wrap="square">
            <a:spAutoFit/>
          </a:bodyPr>
          <a:lstStyle/>
          <a:p>
            <a:pPr algn="just">
              <a:buFont typeface="Wingdings" pitchFamily="2" charset="2"/>
              <a:buChar char="ü"/>
            </a:pPr>
            <a:r>
              <a:rPr lang="es-CO" sz="2200" dirty="0" smtClean="0"/>
              <a:t> Velar porque el sistema computarizado se mantenga funcionando apropiadamente  y estar vigilante para detectar y corregir fallas en el mismo. </a:t>
            </a:r>
          </a:p>
          <a:p>
            <a:pPr algn="just">
              <a:buFont typeface="Wingdings" pitchFamily="2" charset="2"/>
              <a:buChar char="ü"/>
            </a:pPr>
            <a:r>
              <a:rPr lang="es-CO" sz="2200" dirty="0"/>
              <a:t> </a:t>
            </a:r>
            <a:r>
              <a:rPr lang="es-CO" sz="2200" dirty="0" smtClean="0"/>
              <a:t>Realizar </a:t>
            </a:r>
            <a:r>
              <a:rPr lang="es-CO" sz="2200" dirty="0"/>
              <a:t>labores de mantenimiento y limpieza de los equipos del centro de </a:t>
            </a:r>
            <a:r>
              <a:rPr lang="es-CO" sz="2200" dirty="0" smtClean="0"/>
              <a:t>cómputo</a:t>
            </a:r>
            <a:r>
              <a:rPr lang="es-CO" sz="2200" dirty="0"/>
              <a:t>. </a:t>
            </a:r>
            <a:endParaRPr lang="es-CO" sz="2200" dirty="0" smtClean="0"/>
          </a:p>
          <a:p>
            <a:pPr algn="just">
              <a:buFont typeface="Wingdings" pitchFamily="2" charset="2"/>
              <a:buChar char="ü"/>
            </a:pPr>
            <a:r>
              <a:rPr lang="es-CO" sz="2200" dirty="0"/>
              <a:t> </a:t>
            </a:r>
            <a:r>
              <a:rPr lang="es-CO" sz="2200" dirty="0" smtClean="0"/>
              <a:t>Aplicar </a:t>
            </a:r>
            <a:r>
              <a:rPr lang="es-CO" sz="2200" dirty="0"/>
              <a:t>en forma estricta las normas de seguridad y control </a:t>
            </a:r>
            <a:r>
              <a:rPr lang="es-CO" sz="2200" dirty="0" smtClean="0"/>
              <a:t>previamente establecidas.</a:t>
            </a:r>
          </a:p>
          <a:p>
            <a:pPr algn="just">
              <a:buFont typeface="Wingdings" pitchFamily="2" charset="2"/>
              <a:buChar char="ü"/>
            </a:pPr>
            <a:r>
              <a:rPr lang="es-CO" sz="2200" dirty="0" smtClean="0"/>
              <a:t> Mantener </a:t>
            </a:r>
            <a:r>
              <a:rPr lang="es-CO" sz="2200" dirty="0"/>
              <a:t>informado al jefe inmediato sobre el funcionamiento del centro de </a:t>
            </a:r>
            <a:r>
              <a:rPr lang="es-CO" sz="2200" dirty="0" smtClean="0"/>
              <a:t>cómputo</a:t>
            </a:r>
            <a:r>
              <a:rPr lang="es-CO" sz="2200" dirty="0"/>
              <a:t>. </a:t>
            </a:r>
            <a:endParaRPr lang="es-CO" sz="2200" dirty="0" smtClean="0"/>
          </a:p>
          <a:p>
            <a:pPr algn="just">
              <a:buFont typeface="Wingdings" pitchFamily="2" charset="2"/>
              <a:buChar char="ü"/>
            </a:pPr>
            <a:r>
              <a:rPr lang="es-CO" sz="2200" dirty="0" smtClean="0"/>
              <a:t> Cumplir </a:t>
            </a:r>
            <a:r>
              <a:rPr lang="es-CO" sz="2200" dirty="0"/>
              <a:t>con las normas, reglamentos y procedimientos establecidos por la </a:t>
            </a:r>
            <a:r>
              <a:rPr lang="es-CO" sz="2200" dirty="0" smtClean="0"/>
              <a:t>Dirección </a:t>
            </a:r>
            <a:r>
              <a:rPr lang="es-CO" sz="2200" dirty="0"/>
              <a:t>para el desarrollo de las funciones asignadas. </a:t>
            </a:r>
          </a:p>
          <a:p>
            <a:pPr algn="just"/>
            <a:endParaRPr lang="es-CO"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networking-team.com/new/wp-content/uploads/2011/01/centro-de-computo.jpg"/>
          <p:cNvPicPr>
            <a:picLocks noChangeAspect="1" noChangeArrowheads="1"/>
          </p:cNvPicPr>
          <p:nvPr/>
        </p:nvPicPr>
        <p:blipFill>
          <a:blip r:embed="rId2" cstate="print"/>
          <a:srcRect/>
          <a:stretch>
            <a:fillRect/>
          </a:stretch>
        </p:blipFill>
        <p:spPr bwMode="auto">
          <a:xfrm>
            <a:off x="-1" y="1340768"/>
            <a:ext cx="1907705" cy="475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2 Rectángulo"/>
          <p:cNvSpPr/>
          <p:nvPr/>
        </p:nvSpPr>
        <p:spPr>
          <a:xfrm>
            <a:off x="2699792" y="623877"/>
            <a:ext cx="5688632" cy="5847755"/>
          </a:xfrm>
          <a:prstGeom prst="rect">
            <a:avLst/>
          </a:prstGeom>
        </p:spPr>
        <p:txBody>
          <a:bodyPr wrap="square">
            <a:spAutoFit/>
          </a:bodyPr>
          <a:lstStyle/>
          <a:p>
            <a:pPr algn="r"/>
            <a:r>
              <a:rPr lang="es-CO" sz="2200" b="1" dirty="0" smtClean="0"/>
              <a:t>Planificación del Centro de Cómputo</a:t>
            </a:r>
          </a:p>
          <a:p>
            <a:pPr algn="just"/>
            <a:endParaRPr lang="es-CO" sz="2200" dirty="0" smtClean="0"/>
          </a:p>
          <a:p>
            <a:pPr algn="just"/>
            <a:r>
              <a:rPr lang="es-CO" sz="2200" dirty="0" smtClean="0"/>
              <a:t>Los recursos con los que debe de contar un Centro de Cómputo son los necesarios para que cualquier negocio o empresa funcione adecuadamente, esto son: </a:t>
            </a:r>
          </a:p>
          <a:p>
            <a:pPr algn="just"/>
            <a:endParaRPr lang="es-CO" sz="2200" dirty="0" smtClean="0"/>
          </a:p>
          <a:p>
            <a:pPr algn="ctr"/>
            <a:r>
              <a:rPr lang="es-CO" sz="2200" b="1" i="1" dirty="0" smtClean="0"/>
              <a:t>Recursos humanos, materiales, financieros, estructurales y tecnológicos; de los cuales este último se constituye como el más importante debido a su explosiva evolución.</a:t>
            </a:r>
          </a:p>
          <a:p>
            <a:pPr algn="ctr"/>
            <a:r>
              <a:rPr lang="es-CO" sz="2200" dirty="0" smtClean="0"/>
              <a:t> </a:t>
            </a:r>
          </a:p>
          <a:p>
            <a:pPr algn="just"/>
            <a:r>
              <a:rPr lang="es-CO" sz="2200" dirty="0" smtClean="0"/>
              <a:t>Es aquí donde radica la importancia de una correcta planificación de inversión y administración adecuada de los recursos informáticos.</a:t>
            </a:r>
            <a:endParaRPr lang="es-CO"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4.bp.blogspot.com/_n0yquAcNy_I/TL93iKnCUzI/AAAAAAAAGFk/aP9NL0yM4Ls/s1600/microsoft_vs_SoftwareLibre.jpg"/>
          <p:cNvPicPr>
            <a:picLocks noChangeAspect="1" noChangeArrowheads="1"/>
          </p:cNvPicPr>
          <p:nvPr/>
        </p:nvPicPr>
        <p:blipFill>
          <a:blip r:embed="rId2" cstate="print"/>
          <a:srcRect/>
          <a:stretch>
            <a:fillRect/>
          </a:stretch>
        </p:blipFill>
        <p:spPr bwMode="auto">
          <a:xfrm>
            <a:off x="5021342" y="4322761"/>
            <a:ext cx="4087162" cy="2490615"/>
          </a:xfrm>
          <a:prstGeom prst="rect">
            <a:avLst/>
          </a:prstGeom>
          <a:noFill/>
        </p:spPr>
      </p:pic>
      <p:sp>
        <p:nvSpPr>
          <p:cNvPr id="2" name="1 Rectángulo"/>
          <p:cNvSpPr/>
          <p:nvPr/>
        </p:nvSpPr>
        <p:spPr>
          <a:xfrm>
            <a:off x="539552" y="836712"/>
            <a:ext cx="7920880" cy="5509200"/>
          </a:xfrm>
          <a:prstGeom prst="rect">
            <a:avLst/>
          </a:prstGeom>
        </p:spPr>
        <p:txBody>
          <a:bodyPr wrap="square">
            <a:spAutoFit/>
          </a:bodyPr>
          <a:lstStyle/>
          <a:p>
            <a:pPr algn="r"/>
            <a:r>
              <a:rPr lang="es-CO" sz="2200" b="1" dirty="0"/>
              <a:t>Selección de </a:t>
            </a:r>
            <a:r>
              <a:rPr lang="es-CO" sz="2200" b="1" dirty="0" smtClean="0"/>
              <a:t>Software </a:t>
            </a:r>
            <a:endParaRPr lang="es-CO" sz="2200" b="1" dirty="0"/>
          </a:p>
          <a:p>
            <a:r>
              <a:rPr lang="es-CO" sz="2200" dirty="0" smtClean="0"/>
              <a:t> </a:t>
            </a:r>
            <a:endParaRPr lang="es-CO" sz="2200" dirty="0"/>
          </a:p>
          <a:p>
            <a:pPr marL="457200" indent="-457200">
              <a:buAutoNum type="arabicPeriod"/>
            </a:pPr>
            <a:r>
              <a:rPr lang="es-CO" sz="2200" dirty="0" smtClean="0"/>
              <a:t>Software: Conjunto de programas o listas de instrucciones codificadas los cuales le permiten a la computadora realizar una o varias funciones.</a:t>
            </a:r>
          </a:p>
          <a:p>
            <a:pPr marL="457200" indent="-457200">
              <a:buAutoNum type="arabicPeriod"/>
            </a:pPr>
            <a:endParaRPr lang="es-CO" sz="2200" dirty="0" smtClean="0"/>
          </a:p>
          <a:p>
            <a:pPr marL="457200" indent="-457200">
              <a:buAutoNum type="arabicPeriod"/>
            </a:pPr>
            <a:r>
              <a:rPr lang="es-CO" sz="2200" dirty="0" smtClean="0"/>
              <a:t> Proveedor</a:t>
            </a:r>
            <a:r>
              <a:rPr lang="es-CO" sz="2200" dirty="0"/>
              <a:t>: </a:t>
            </a:r>
            <a:r>
              <a:rPr lang="es-CO" sz="2200" dirty="0" smtClean="0"/>
              <a:t>Las características </a:t>
            </a:r>
            <a:r>
              <a:rPr lang="es-CO" sz="2200" dirty="0"/>
              <a:t>que debe tener el proveedor de </a:t>
            </a:r>
            <a:r>
              <a:rPr lang="es-CO" sz="2200" dirty="0" smtClean="0"/>
              <a:t>informática </a:t>
            </a:r>
            <a:r>
              <a:rPr lang="es-CO" sz="2200" dirty="0"/>
              <a:t>son: </a:t>
            </a:r>
            <a:endParaRPr lang="es-CO" sz="2200" dirty="0" smtClean="0"/>
          </a:p>
          <a:p>
            <a:pPr marL="457200" indent="-457200"/>
            <a:endParaRPr lang="es-CO" sz="2200" dirty="0"/>
          </a:p>
          <a:p>
            <a:r>
              <a:rPr lang="es-CO" sz="2200" dirty="0" smtClean="0"/>
              <a:t> 	• Reconocido prestigio mundial y/o nacional. </a:t>
            </a:r>
          </a:p>
          <a:p>
            <a:r>
              <a:rPr lang="es-CO" sz="2200" dirty="0" smtClean="0"/>
              <a:t>	 • Soporte técnico en instalación. </a:t>
            </a:r>
          </a:p>
          <a:p>
            <a:r>
              <a:rPr lang="es-CO" sz="2200" dirty="0" smtClean="0"/>
              <a:t>	 • Ayuda en problemas. </a:t>
            </a:r>
          </a:p>
          <a:p>
            <a:r>
              <a:rPr lang="es-CO" sz="2200" dirty="0" smtClean="0"/>
              <a:t>	 • Personal especializado. </a:t>
            </a:r>
          </a:p>
          <a:p>
            <a:r>
              <a:rPr lang="es-CO" sz="2200" dirty="0" smtClean="0"/>
              <a:t>	 • Tiempo de atención. </a:t>
            </a:r>
          </a:p>
          <a:p>
            <a:r>
              <a:rPr lang="es-CO" sz="2200" dirty="0" smtClean="0"/>
              <a:t>	 • Comunicación rápida. </a:t>
            </a:r>
          </a:p>
          <a:p>
            <a:r>
              <a:rPr lang="es-CO" sz="22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1196752"/>
            <a:ext cx="7632848" cy="6863417"/>
          </a:xfrm>
          <a:prstGeom prst="rect">
            <a:avLst/>
          </a:prstGeom>
        </p:spPr>
        <p:txBody>
          <a:bodyPr wrap="square">
            <a:spAutoFit/>
          </a:bodyPr>
          <a:lstStyle/>
          <a:p>
            <a:r>
              <a:rPr lang="es-CO" sz="2200" dirty="0" smtClean="0"/>
              <a:t>	• Servicios de capacitación: cursos, material, expositor.</a:t>
            </a:r>
          </a:p>
          <a:p>
            <a:r>
              <a:rPr lang="es-CO" sz="2200" dirty="0" smtClean="0"/>
              <a:t>	 • Cartera de clientes de software iguales al adquirido. </a:t>
            </a:r>
          </a:p>
          <a:p>
            <a:r>
              <a:rPr lang="es-CO" sz="2200" dirty="0" smtClean="0"/>
              <a:t>	 • Documentación: Facilidad de uso. </a:t>
            </a:r>
          </a:p>
          <a:p>
            <a:endParaRPr lang="es-CO" sz="2200" dirty="0" smtClean="0"/>
          </a:p>
          <a:p>
            <a:endParaRPr lang="es-CO" sz="2200" dirty="0"/>
          </a:p>
          <a:p>
            <a:r>
              <a:rPr lang="es-CO" sz="2200" dirty="0" smtClean="0"/>
              <a:t>3. Costos: Se considerará lo siguiente:</a:t>
            </a:r>
          </a:p>
          <a:p>
            <a:r>
              <a:rPr lang="es-CO" sz="2200" dirty="0" smtClean="0"/>
              <a:t> </a:t>
            </a:r>
          </a:p>
          <a:p>
            <a:r>
              <a:rPr lang="es-CO" sz="2200" dirty="0" smtClean="0"/>
              <a:t>	• Condición de pago. </a:t>
            </a:r>
          </a:p>
          <a:p>
            <a:r>
              <a:rPr lang="es-CO" sz="2200" dirty="0" smtClean="0"/>
              <a:t>	• Local. </a:t>
            </a:r>
          </a:p>
          <a:p>
            <a:r>
              <a:rPr lang="es-CO" sz="2200" dirty="0" smtClean="0"/>
              <a:t>	• Inclusión de entrenamiento. </a:t>
            </a:r>
          </a:p>
          <a:p>
            <a:r>
              <a:rPr lang="es-CO" sz="2200" dirty="0" smtClean="0"/>
              <a:t>	• Costos de mantenimiento. 	</a:t>
            </a:r>
          </a:p>
          <a:p>
            <a:endParaRPr lang="es-CO" sz="2200" dirty="0"/>
          </a:p>
          <a:p>
            <a:endParaRPr lang="es-CO" sz="2200" dirty="0" smtClean="0"/>
          </a:p>
          <a:p>
            <a:endParaRPr lang="es-CO" sz="2200" dirty="0"/>
          </a:p>
          <a:p>
            <a:endParaRPr lang="es-CO" sz="2200" dirty="0" smtClean="0"/>
          </a:p>
          <a:p>
            <a:endParaRPr lang="es-CO" sz="2200" dirty="0"/>
          </a:p>
          <a:p>
            <a:endParaRPr lang="es-CO" sz="2200" dirty="0" smtClean="0"/>
          </a:p>
          <a:p>
            <a:endParaRPr lang="es-CO" sz="2200" dirty="0"/>
          </a:p>
          <a:p>
            <a:endParaRPr lang="es-CO" sz="2200" dirty="0" smtClean="0"/>
          </a:p>
          <a:p>
            <a:endParaRPr lang="es-CO"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cexpertos.com/wp-content/uploads/2010/04/hardware-de-computadoras.jpg"/>
          <p:cNvPicPr>
            <a:picLocks noChangeAspect="1" noChangeArrowheads="1"/>
          </p:cNvPicPr>
          <p:nvPr/>
        </p:nvPicPr>
        <p:blipFill>
          <a:blip r:embed="rId2" cstate="print"/>
          <a:srcRect/>
          <a:stretch>
            <a:fillRect/>
          </a:stretch>
        </p:blipFill>
        <p:spPr bwMode="auto">
          <a:xfrm>
            <a:off x="4505325" y="1700808"/>
            <a:ext cx="4638675" cy="3876676"/>
          </a:xfrm>
          <a:prstGeom prst="rect">
            <a:avLst/>
          </a:prstGeom>
          <a:noFill/>
        </p:spPr>
      </p:pic>
      <p:sp>
        <p:nvSpPr>
          <p:cNvPr id="2" name="1 Rectángulo"/>
          <p:cNvSpPr/>
          <p:nvPr/>
        </p:nvSpPr>
        <p:spPr>
          <a:xfrm>
            <a:off x="251520" y="1196752"/>
            <a:ext cx="4896544" cy="5170646"/>
          </a:xfrm>
          <a:prstGeom prst="rect">
            <a:avLst/>
          </a:prstGeom>
        </p:spPr>
        <p:txBody>
          <a:bodyPr wrap="square">
            <a:spAutoFit/>
          </a:bodyPr>
          <a:lstStyle/>
          <a:p>
            <a:endParaRPr lang="es-CO" sz="2200" dirty="0" smtClean="0"/>
          </a:p>
          <a:p>
            <a:pPr marL="457200" indent="-457200">
              <a:buAutoNum type="arabicPeriod"/>
            </a:pPr>
            <a:r>
              <a:rPr lang="es-CO" sz="2200" dirty="0" smtClean="0"/>
              <a:t>Equipos</a:t>
            </a:r>
            <a:r>
              <a:rPr lang="es-CO" sz="2200" dirty="0"/>
              <a:t>: </a:t>
            </a:r>
            <a:endParaRPr lang="es-CO" sz="2200" dirty="0" smtClean="0"/>
          </a:p>
          <a:p>
            <a:pPr marL="457200" indent="-457200"/>
            <a:endParaRPr lang="es-CO" sz="2200" dirty="0"/>
          </a:p>
          <a:p>
            <a:r>
              <a:rPr lang="es-CO" sz="2200" dirty="0"/>
              <a:t>• </a:t>
            </a:r>
            <a:r>
              <a:rPr lang="es-CO" sz="2200" dirty="0" smtClean="0"/>
              <a:t>La </a:t>
            </a:r>
            <a:r>
              <a:rPr lang="es-CO" sz="2200" dirty="0"/>
              <a:t>configuración debe estar acorde a las necesidades de la carga </a:t>
            </a:r>
            <a:r>
              <a:rPr lang="es-CO" sz="2200" dirty="0" smtClean="0"/>
              <a:t> del procesamiento </a:t>
            </a:r>
            <a:r>
              <a:rPr lang="es-CO" sz="2200" dirty="0"/>
              <a:t>de datos. </a:t>
            </a:r>
          </a:p>
          <a:p>
            <a:r>
              <a:rPr lang="es-CO" sz="2200" dirty="0"/>
              <a:t>• </a:t>
            </a:r>
            <a:r>
              <a:rPr lang="es-CO" sz="2200" dirty="0" smtClean="0"/>
              <a:t>Debe </a:t>
            </a:r>
            <a:r>
              <a:rPr lang="es-CO" sz="2200" dirty="0"/>
              <a:t>tener una capacidad de crecimiento vertical (en el mismo equipo), </a:t>
            </a:r>
            <a:r>
              <a:rPr lang="es-CO" sz="2200" dirty="0" smtClean="0"/>
              <a:t>horizontal </a:t>
            </a:r>
            <a:r>
              <a:rPr lang="es-CO" sz="2200" dirty="0"/>
              <a:t>(con otros equipos). </a:t>
            </a:r>
          </a:p>
          <a:p>
            <a:r>
              <a:rPr lang="es-CO" sz="2200" dirty="0"/>
              <a:t>• </a:t>
            </a:r>
            <a:r>
              <a:rPr lang="es-CO" sz="2200" dirty="0" smtClean="0"/>
              <a:t>Fabricante </a:t>
            </a:r>
            <a:r>
              <a:rPr lang="es-CO" sz="2200" dirty="0"/>
              <a:t>de calidad (muy bueno), reconocido prestigio mundial. </a:t>
            </a:r>
          </a:p>
          <a:p>
            <a:r>
              <a:rPr lang="es-CO" sz="2200" dirty="0"/>
              <a:t>• </a:t>
            </a:r>
            <a:r>
              <a:rPr lang="es-CO" sz="2200" dirty="0" smtClean="0"/>
              <a:t>Tiempo </a:t>
            </a:r>
            <a:r>
              <a:rPr lang="es-CO" sz="2200" dirty="0"/>
              <a:t>de garantía. </a:t>
            </a:r>
          </a:p>
          <a:p>
            <a:r>
              <a:rPr lang="es-CO" sz="2200" dirty="0"/>
              <a:t>• </a:t>
            </a:r>
            <a:r>
              <a:rPr lang="es-CO" sz="2200" dirty="0" smtClean="0"/>
              <a:t>Tecnología </a:t>
            </a:r>
            <a:r>
              <a:rPr lang="es-CO" sz="2200" dirty="0"/>
              <a:t>de "punta" (Alta). </a:t>
            </a:r>
            <a:endParaRPr lang="es-CO" sz="2200" dirty="0" smtClean="0"/>
          </a:p>
          <a:p>
            <a:endParaRPr lang="es-CO" sz="2200" dirty="0"/>
          </a:p>
        </p:txBody>
      </p:sp>
      <p:sp>
        <p:nvSpPr>
          <p:cNvPr id="4" name="3 CuadroTexto"/>
          <p:cNvSpPr txBox="1"/>
          <p:nvPr/>
        </p:nvSpPr>
        <p:spPr>
          <a:xfrm>
            <a:off x="5292080" y="836712"/>
            <a:ext cx="3240360" cy="430887"/>
          </a:xfrm>
          <a:prstGeom prst="rect">
            <a:avLst/>
          </a:prstGeom>
          <a:noFill/>
        </p:spPr>
        <p:txBody>
          <a:bodyPr wrap="square" rtlCol="0">
            <a:spAutoFit/>
          </a:bodyPr>
          <a:lstStyle/>
          <a:p>
            <a:r>
              <a:rPr lang="es-CO" sz="2200" b="1" dirty="0" smtClean="0"/>
              <a:t>Selección de Hardware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1239718"/>
            <a:ext cx="7776864" cy="4832092"/>
          </a:xfrm>
          <a:prstGeom prst="rect">
            <a:avLst/>
          </a:prstGeom>
        </p:spPr>
        <p:txBody>
          <a:bodyPr wrap="square">
            <a:spAutoFit/>
          </a:bodyPr>
          <a:lstStyle/>
          <a:p>
            <a:r>
              <a:rPr lang="es-CO" sz="2200" dirty="0" smtClean="0"/>
              <a:t>2. Proveedor: Debe tener las siguientes características: </a:t>
            </a:r>
          </a:p>
          <a:p>
            <a:endParaRPr lang="es-CO" sz="2200" dirty="0" smtClean="0"/>
          </a:p>
          <a:p>
            <a:r>
              <a:rPr lang="es-CO" sz="2200" dirty="0" smtClean="0"/>
              <a:t>• Reconocido prestigio local. </a:t>
            </a:r>
          </a:p>
          <a:p>
            <a:r>
              <a:rPr lang="es-CO" sz="2200" dirty="0" smtClean="0"/>
              <a:t>• Soporte de mantenimiento: personal especializado, 	stock de repuestos. </a:t>
            </a:r>
          </a:p>
          <a:p>
            <a:r>
              <a:rPr lang="es-CO" sz="2200" dirty="0" smtClean="0"/>
              <a:t>• Tiempo de atención, local apropiado, comunicación rápida. </a:t>
            </a:r>
          </a:p>
          <a:p>
            <a:r>
              <a:rPr lang="es-CO" sz="2200" dirty="0" smtClean="0"/>
              <a:t>• Tiempo de entrega oportuno. </a:t>
            </a:r>
          </a:p>
          <a:p>
            <a:endParaRPr lang="es-CO" sz="2200" dirty="0" smtClean="0"/>
          </a:p>
          <a:p>
            <a:r>
              <a:rPr lang="es-CO" sz="2200" dirty="0" smtClean="0"/>
              <a:t>3. Precios: Se debe considerar lo siguiente: </a:t>
            </a:r>
          </a:p>
          <a:p>
            <a:endParaRPr lang="es-CO" sz="2200" dirty="0" smtClean="0"/>
          </a:p>
          <a:p>
            <a:r>
              <a:rPr lang="es-CO" sz="2200" dirty="0" smtClean="0"/>
              <a:t>• Condiciones de pago. </a:t>
            </a:r>
          </a:p>
          <a:p>
            <a:r>
              <a:rPr lang="es-CO" sz="2200" dirty="0" smtClean="0"/>
              <a:t>• Detallado por componentes de la configuración. </a:t>
            </a:r>
          </a:p>
          <a:p>
            <a:r>
              <a:rPr lang="es-CO" sz="2200" dirty="0" smtClean="0"/>
              <a:t>• Descuentos por volumen. </a:t>
            </a:r>
          </a:p>
          <a:p>
            <a:r>
              <a:rPr lang="es-CO" sz="2200" dirty="0" smtClean="0"/>
              <a:t>• Costo de mantenimiento.</a:t>
            </a:r>
            <a:endParaRPr lang="es-CO" sz="2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gzingenieria.com/img/plano.gif"/>
          <p:cNvPicPr>
            <a:picLocks noChangeAspect="1" noChangeArrowheads="1"/>
          </p:cNvPicPr>
          <p:nvPr/>
        </p:nvPicPr>
        <p:blipFill>
          <a:blip r:embed="rId2" cstate="print"/>
          <a:srcRect/>
          <a:stretch>
            <a:fillRect/>
          </a:stretch>
        </p:blipFill>
        <p:spPr bwMode="auto">
          <a:xfrm>
            <a:off x="539552" y="1556792"/>
            <a:ext cx="4719626" cy="3600401"/>
          </a:xfrm>
          <a:prstGeom prst="rect">
            <a:avLst/>
          </a:prstGeom>
          <a:noFill/>
          <a:scene3d>
            <a:camera prst="perspectiveAbove"/>
            <a:lightRig rig="threePt" dir="t"/>
          </a:scene3d>
        </p:spPr>
      </p:pic>
      <p:sp>
        <p:nvSpPr>
          <p:cNvPr id="2" name="1 Rectángulo"/>
          <p:cNvSpPr/>
          <p:nvPr/>
        </p:nvSpPr>
        <p:spPr>
          <a:xfrm>
            <a:off x="467544" y="1124744"/>
            <a:ext cx="8352928" cy="5509200"/>
          </a:xfrm>
          <a:prstGeom prst="rect">
            <a:avLst/>
          </a:prstGeom>
        </p:spPr>
        <p:txBody>
          <a:bodyPr wrap="square">
            <a:spAutoFit/>
          </a:bodyPr>
          <a:lstStyle/>
          <a:p>
            <a:pPr algn="r"/>
            <a:r>
              <a:rPr lang="es-CO" sz="2200" b="1" dirty="0"/>
              <a:t>Instalaciones Físicas del Centro de </a:t>
            </a:r>
            <a:r>
              <a:rPr lang="es-CO" sz="2200" b="1" dirty="0" smtClean="0"/>
              <a:t>Cómputo</a:t>
            </a:r>
          </a:p>
          <a:p>
            <a:pPr algn="just"/>
            <a:endParaRPr lang="es-CO" sz="2200" dirty="0"/>
          </a:p>
          <a:p>
            <a:pPr algn="r"/>
            <a:r>
              <a:rPr lang="es-CO" sz="2200" b="1" i="1" dirty="0" smtClean="0"/>
              <a:t>Edificio</a:t>
            </a:r>
          </a:p>
          <a:p>
            <a:pPr algn="r"/>
            <a:r>
              <a:rPr lang="es-CO" sz="2200" dirty="0" smtClean="0"/>
              <a:t>Debe considerarse si se trata </a:t>
            </a:r>
          </a:p>
          <a:p>
            <a:pPr algn="r"/>
            <a:r>
              <a:rPr lang="es-CO" sz="2200" dirty="0" smtClean="0"/>
              <a:t>de un edificio nuevo </a:t>
            </a:r>
          </a:p>
          <a:p>
            <a:pPr algn="r"/>
            <a:r>
              <a:rPr lang="es-CO" sz="2200" dirty="0" smtClean="0"/>
              <a:t>por construir o uno </a:t>
            </a:r>
          </a:p>
          <a:p>
            <a:pPr algn="r"/>
            <a:r>
              <a:rPr lang="es-CO" sz="2200" dirty="0" smtClean="0"/>
              <a:t>ya existente y adecuarse.</a:t>
            </a:r>
          </a:p>
          <a:p>
            <a:pPr algn="just"/>
            <a:endParaRPr lang="es-CO" sz="2200" dirty="0" smtClean="0"/>
          </a:p>
          <a:p>
            <a:pPr algn="just"/>
            <a:endParaRPr lang="es-CO" sz="2200" dirty="0" smtClean="0"/>
          </a:p>
          <a:p>
            <a:pPr algn="just"/>
            <a:endParaRPr lang="es-CO" sz="2200" dirty="0" smtClean="0"/>
          </a:p>
          <a:p>
            <a:pPr algn="just"/>
            <a:endParaRPr lang="es-CO" sz="2200" dirty="0" smtClean="0"/>
          </a:p>
          <a:p>
            <a:pPr algn="r"/>
            <a:r>
              <a:rPr lang="es-CO" sz="2200" b="1" i="1" dirty="0" smtClean="0"/>
              <a:t>Área  y </a:t>
            </a:r>
            <a:r>
              <a:rPr lang="es-CO" sz="2200" b="1" i="1" dirty="0"/>
              <a:t>Espacio </a:t>
            </a:r>
            <a:endParaRPr lang="es-CO" sz="2200" b="1" i="1" dirty="0" smtClean="0"/>
          </a:p>
          <a:p>
            <a:pPr algn="just"/>
            <a:r>
              <a:rPr lang="es-CO" sz="2200" dirty="0" smtClean="0"/>
              <a:t>Se recomienda que en el área del centro de cómputo existan separadores de aluminio y cristal o cuartos independientes para la instalación de todo el equipo.</a:t>
            </a:r>
          </a:p>
          <a:p>
            <a:pPr algn="just"/>
            <a:endParaRPr lang="es-CO" sz="22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037629"/>
            <a:ext cx="4320480" cy="5847755"/>
          </a:xfrm>
          <a:prstGeom prst="rect">
            <a:avLst/>
          </a:prstGeom>
        </p:spPr>
        <p:txBody>
          <a:bodyPr wrap="square">
            <a:spAutoFit/>
          </a:bodyPr>
          <a:lstStyle/>
          <a:p>
            <a:pPr algn="just"/>
            <a:r>
              <a:rPr lang="es-CO" sz="2200" b="1" i="1" dirty="0"/>
              <a:t>Energía Eléctrica y </a:t>
            </a:r>
            <a:endParaRPr lang="es-CO" sz="2200" b="1" i="1" dirty="0" smtClean="0"/>
          </a:p>
          <a:p>
            <a:pPr algn="just"/>
            <a:r>
              <a:rPr lang="es-CO" sz="2200" b="1" i="1" dirty="0" smtClean="0"/>
              <a:t>Tierra </a:t>
            </a:r>
            <a:r>
              <a:rPr lang="es-CO" sz="2200" b="1" i="1" dirty="0"/>
              <a:t>Física </a:t>
            </a:r>
          </a:p>
          <a:p>
            <a:pPr algn="just"/>
            <a:endParaRPr lang="es-CO" sz="2200" dirty="0" smtClean="0"/>
          </a:p>
          <a:p>
            <a:pPr algn="just"/>
            <a:r>
              <a:rPr lang="es-CO" sz="2200" dirty="0" smtClean="0"/>
              <a:t>La instalación eléctrica es un factor fundamental para la operación y seguridad de los equipos en el que se debe completar el consumo total de corriente, el calibre de los cables, la distribución efectiva de contactos, el balanceo de las cargas eléctricas y una buena tierra física. </a:t>
            </a:r>
          </a:p>
          <a:p>
            <a:pPr algn="just"/>
            <a:r>
              <a:rPr lang="es-CO" sz="2200" dirty="0"/>
              <a:t>Una mala instalación provocaría fallas frecuentes, cortos circuitos y hasta que se </a:t>
            </a:r>
            <a:r>
              <a:rPr lang="es-CO" sz="2200" dirty="0" smtClean="0"/>
              <a:t>quemen </a:t>
            </a:r>
            <a:r>
              <a:rPr lang="es-CO" sz="2200" dirty="0"/>
              <a:t>los equipos</a:t>
            </a:r>
            <a:r>
              <a:rPr lang="es-CO" sz="2200" dirty="0" smtClean="0"/>
              <a:t>.</a:t>
            </a:r>
          </a:p>
          <a:p>
            <a:pPr algn="just"/>
            <a:endParaRPr lang="es-CO" sz="2200" dirty="0" smtClean="0"/>
          </a:p>
        </p:txBody>
      </p:sp>
      <p:pic>
        <p:nvPicPr>
          <p:cNvPr id="5124" name="Picture 4" descr="http://iguerrero.files.wordpress.com/2008/07/1.jpg"/>
          <p:cNvPicPr>
            <a:picLocks noChangeAspect="1" noChangeArrowheads="1"/>
          </p:cNvPicPr>
          <p:nvPr/>
        </p:nvPicPr>
        <p:blipFill>
          <a:blip r:embed="rId2" cstate="print"/>
          <a:srcRect/>
          <a:stretch>
            <a:fillRect/>
          </a:stretch>
        </p:blipFill>
        <p:spPr bwMode="auto">
          <a:xfrm>
            <a:off x="4644008" y="2276872"/>
            <a:ext cx="4283968" cy="3600400"/>
          </a:xfrm>
          <a:prstGeom prst="rect">
            <a:avLst/>
          </a:prstGeom>
          <a:noFill/>
          <a:scene3d>
            <a:camera prst="perspectiveLeft"/>
            <a:lightRig rig="threePt" dir="t"/>
          </a:scene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3968" y="1052736"/>
            <a:ext cx="4402832" cy="5271864"/>
          </a:xfrm>
        </p:spPr>
        <p:txBody>
          <a:bodyPr>
            <a:normAutofit/>
          </a:bodyPr>
          <a:lstStyle/>
          <a:p>
            <a:pPr algn="r">
              <a:buNone/>
            </a:pPr>
            <a:r>
              <a:rPr lang="es-CO" sz="2200" dirty="0" smtClean="0"/>
              <a:t>	</a:t>
            </a:r>
            <a:r>
              <a:rPr lang="es-CO" sz="2200" b="1" i="1" dirty="0" smtClean="0"/>
              <a:t>Fuente Ininterrumpida de Energía (UPS) </a:t>
            </a:r>
          </a:p>
          <a:p>
            <a:pPr algn="just"/>
            <a:endParaRPr lang="es-CO" sz="2200" dirty="0" smtClean="0"/>
          </a:p>
          <a:p>
            <a:pPr algn="just">
              <a:buNone/>
            </a:pPr>
            <a:r>
              <a:rPr lang="es-CO" sz="2200" dirty="0" smtClean="0"/>
              <a:t>	</a:t>
            </a:r>
          </a:p>
          <a:p>
            <a:pPr algn="just">
              <a:buNone/>
            </a:pPr>
            <a:r>
              <a:rPr lang="es-CO" sz="2200" dirty="0" smtClean="0"/>
              <a:t>	Para proteger de fallas de energía eléctrica comercial y evitar pérdida de información y tiempo en los procesos de cómputo de los equipos, se requiere de una UPS la cual abastezca eléctricamente mínimo a los equipos del centro de computo. </a:t>
            </a:r>
          </a:p>
          <a:p>
            <a:pPr>
              <a:buNone/>
            </a:pPr>
            <a:endParaRPr lang="es-CO" sz="2200" dirty="0"/>
          </a:p>
        </p:txBody>
      </p:sp>
      <p:pic>
        <p:nvPicPr>
          <p:cNvPr id="28674" name="Picture 2" descr="http://www.its-telecom.com/Imagenes/UPS%20(1).jpg"/>
          <p:cNvPicPr>
            <a:picLocks noChangeAspect="1" noChangeArrowheads="1"/>
          </p:cNvPicPr>
          <p:nvPr/>
        </p:nvPicPr>
        <p:blipFill>
          <a:blip r:embed="rId2" cstate="print"/>
          <a:srcRect/>
          <a:stretch>
            <a:fillRect/>
          </a:stretch>
        </p:blipFill>
        <p:spPr bwMode="auto">
          <a:xfrm>
            <a:off x="107350" y="1700809"/>
            <a:ext cx="4178900" cy="4392488"/>
          </a:xfrm>
          <a:prstGeom prst="rect">
            <a:avLst/>
          </a:prstGeom>
          <a:noFill/>
          <a:scene3d>
            <a:camera prst="obliqueBottomLeft"/>
            <a:lightRig rig="threePt" dir="t"/>
          </a:scene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926132"/>
            <a:ext cx="7848872" cy="2462213"/>
          </a:xfrm>
          <a:prstGeom prst="rect">
            <a:avLst/>
          </a:prstGeom>
        </p:spPr>
        <p:txBody>
          <a:bodyPr wrap="square">
            <a:spAutoFit/>
          </a:bodyPr>
          <a:lstStyle/>
          <a:p>
            <a:pPr algn="just"/>
            <a:r>
              <a:rPr lang="es-CO" sz="2200" b="1" i="1" dirty="0"/>
              <a:t>Aire Acondicionado y Humedad </a:t>
            </a:r>
            <a:endParaRPr lang="es-CO" sz="2200" b="1" i="1" dirty="0" smtClean="0"/>
          </a:p>
          <a:p>
            <a:pPr algn="just"/>
            <a:endParaRPr lang="es-CO" sz="2200" dirty="0"/>
          </a:p>
          <a:p>
            <a:pPr algn="just"/>
            <a:r>
              <a:rPr lang="es-CO" sz="2200" dirty="0" smtClean="0"/>
              <a:t>Se requiere que el equipo de aire acondicionado para el centro de cómputo sea independiente por las características especiales como el ciclo de enfriamiento que deberá trabajar día y noche aún en invierno y las condiciones especiales de filtrado. </a:t>
            </a:r>
          </a:p>
          <a:p>
            <a:pPr algn="just"/>
            <a:endParaRPr lang="es-CO" sz="2200" dirty="0"/>
          </a:p>
        </p:txBody>
      </p:sp>
      <p:pic>
        <p:nvPicPr>
          <p:cNvPr id="4098" name="Picture 2" descr="http://www.serperuano.com/wp-content/uploads/2010/07/Equipos-de-aire-acondicionado.jpg"/>
          <p:cNvPicPr>
            <a:picLocks noChangeAspect="1" noChangeArrowheads="1"/>
          </p:cNvPicPr>
          <p:nvPr/>
        </p:nvPicPr>
        <p:blipFill>
          <a:blip r:embed="rId2" cstate="print"/>
          <a:srcRect/>
          <a:stretch>
            <a:fillRect/>
          </a:stretch>
        </p:blipFill>
        <p:spPr bwMode="auto">
          <a:xfrm>
            <a:off x="3040477" y="3356992"/>
            <a:ext cx="5419955" cy="3024336"/>
          </a:xfrm>
          <a:prstGeom prst="rect">
            <a:avLst/>
          </a:prstGeom>
          <a:noFill/>
        </p:spPr>
      </p:pic>
      <p:pic>
        <p:nvPicPr>
          <p:cNvPr id="4100" name="Picture 4" descr="http://www.kionetworks.com/img/centro_datos21.jpg"/>
          <p:cNvPicPr>
            <a:picLocks noChangeAspect="1" noChangeArrowheads="1"/>
          </p:cNvPicPr>
          <p:nvPr/>
        </p:nvPicPr>
        <p:blipFill>
          <a:blip r:embed="rId3" cstate="print"/>
          <a:srcRect/>
          <a:stretch>
            <a:fillRect/>
          </a:stretch>
        </p:blipFill>
        <p:spPr bwMode="auto">
          <a:xfrm>
            <a:off x="637431" y="3952634"/>
            <a:ext cx="2494409" cy="207615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701752"/>
            <a:ext cx="8229600" cy="2823592"/>
          </a:xfrm>
        </p:spPr>
        <p:txBody>
          <a:bodyPr>
            <a:normAutofit lnSpcReduction="10000"/>
          </a:bodyPr>
          <a:lstStyle/>
          <a:p>
            <a:pPr algn="just">
              <a:buNone/>
            </a:pPr>
            <a:r>
              <a:rPr lang="es-CO" sz="2200" dirty="0" smtClean="0"/>
              <a:t>	</a:t>
            </a:r>
            <a:r>
              <a:rPr lang="es-CO" sz="2200" b="1" i="1" dirty="0" smtClean="0"/>
              <a:t>Iluminación </a:t>
            </a:r>
          </a:p>
          <a:p>
            <a:pPr algn="just">
              <a:buNone/>
            </a:pPr>
            <a:endParaRPr lang="es-CO" sz="2200" dirty="0" smtClean="0"/>
          </a:p>
          <a:p>
            <a:pPr algn="just">
              <a:buNone/>
            </a:pPr>
            <a:r>
              <a:rPr lang="es-CO" sz="2200" dirty="0" smtClean="0"/>
              <a:t>	Es muy importante contar con buena iluminación en toda el área, que facilite la operación de los equipos y para el mantenimiento de los mismos. Si es posible, se deben instalar todas las estaciones de trabajo alineadas en paralelo, de tal forma que las lámparas en el techo queden directos a los costados de las pantallas. </a:t>
            </a:r>
          </a:p>
          <a:p>
            <a:pPr>
              <a:buNone/>
            </a:pPr>
            <a:endParaRPr lang="es-CO" sz="2200" dirty="0"/>
          </a:p>
        </p:txBody>
      </p:sp>
      <p:pic>
        <p:nvPicPr>
          <p:cNvPr id="29698" name="Picture 2" descr="http://www.vicsan.mx/images/industrial.jpg"/>
          <p:cNvPicPr>
            <a:picLocks noChangeAspect="1" noChangeArrowheads="1"/>
          </p:cNvPicPr>
          <p:nvPr/>
        </p:nvPicPr>
        <p:blipFill>
          <a:blip r:embed="rId2" cstate="print"/>
          <a:srcRect/>
          <a:stretch>
            <a:fillRect/>
          </a:stretch>
        </p:blipFill>
        <p:spPr bwMode="auto">
          <a:xfrm>
            <a:off x="3203848" y="980728"/>
            <a:ext cx="5282902" cy="2434234"/>
          </a:xfrm>
          <a:prstGeom prst="rect">
            <a:avLst/>
          </a:prstGeom>
          <a:noFill/>
        </p:spPr>
      </p:pic>
      <p:pic>
        <p:nvPicPr>
          <p:cNvPr id="29700" name="Picture 4" descr="http://www.easy.cl/EASYFO_IMGS/img/categorias/principales/iluminacion_industrial.jpg"/>
          <p:cNvPicPr>
            <a:picLocks noChangeAspect="1" noChangeArrowheads="1"/>
          </p:cNvPicPr>
          <p:nvPr/>
        </p:nvPicPr>
        <p:blipFill>
          <a:blip r:embed="rId3" cstate="print"/>
          <a:srcRect/>
          <a:stretch>
            <a:fillRect/>
          </a:stretch>
        </p:blipFill>
        <p:spPr bwMode="auto">
          <a:xfrm>
            <a:off x="755576" y="980728"/>
            <a:ext cx="3505200" cy="244827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755576" y="800120"/>
            <a:ext cx="7632848" cy="3139321"/>
          </a:xfrm>
          <a:prstGeom prst="rect">
            <a:avLst/>
          </a:prstGeom>
        </p:spPr>
        <p:txBody>
          <a:bodyPr wrap="square">
            <a:spAutoFit/>
          </a:bodyPr>
          <a:lstStyle/>
          <a:p>
            <a:pPr algn="just"/>
            <a:r>
              <a:rPr lang="es-CO" sz="2200" b="1" i="1" dirty="0"/>
              <a:t>Acústica </a:t>
            </a:r>
            <a:endParaRPr lang="es-CO" sz="2200" b="1" i="1" dirty="0" smtClean="0"/>
          </a:p>
          <a:p>
            <a:pPr algn="just"/>
            <a:endParaRPr lang="es-CO" sz="2200" dirty="0"/>
          </a:p>
          <a:p>
            <a:pPr algn="just"/>
            <a:r>
              <a:rPr lang="es-CO" sz="2200" dirty="0" smtClean="0"/>
              <a:t>El total del nivel de ruido en el centro de cómputo, es acumulado por todos los ruidos del salón es afectado por los arranques físicos de los motores de los equipos y los movimientos en la operación. Para proveer una mayor eficiencia y una operación confortable, se recomienda aplicar material acústico en paredes y techos del salón.</a:t>
            </a:r>
          </a:p>
          <a:p>
            <a:pPr algn="just"/>
            <a:endParaRPr lang="es-CO" sz="2200" dirty="0" smtClean="0"/>
          </a:p>
        </p:txBody>
      </p:sp>
      <p:pic>
        <p:nvPicPr>
          <p:cNvPr id="3074" name="Picture 2" descr="http://www.powerworks.es/archivos_subidos/silenciadores_07.jpg"/>
          <p:cNvPicPr>
            <a:picLocks noChangeAspect="1" noChangeArrowheads="1"/>
          </p:cNvPicPr>
          <p:nvPr/>
        </p:nvPicPr>
        <p:blipFill>
          <a:blip r:embed="rId2" cstate="print"/>
          <a:srcRect/>
          <a:stretch>
            <a:fillRect/>
          </a:stretch>
        </p:blipFill>
        <p:spPr bwMode="auto">
          <a:xfrm>
            <a:off x="395536" y="4149080"/>
            <a:ext cx="2720552" cy="2160240"/>
          </a:xfrm>
          <a:prstGeom prst="rect">
            <a:avLst/>
          </a:prstGeom>
          <a:noFill/>
        </p:spPr>
      </p:pic>
      <p:pic>
        <p:nvPicPr>
          <p:cNvPr id="3076" name="Picture 4" descr="http://obrasenmadrid.com/wp-content/uploads/AISLAMIENTO-ACUSTICO.jpg"/>
          <p:cNvPicPr>
            <a:picLocks noChangeAspect="1" noChangeArrowheads="1"/>
          </p:cNvPicPr>
          <p:nvPr/>
        </p:nvPicPr>
        <p:blipFill>
          <a:blip r:embed="rId3" cstate="print"/>
          <a:srcRect/>
          <a:stretch>
            <a:fillRect/>
          </a:stretch>
        </p:blipFill>
        <p:spPr bwMode="auto">
          <a:xfrm>
            <a:off x="6012160" y="4149080"/>
            <a:ext cx="2753883" cy="2137420"/>
          </a:xfrm>
          <a:prstGeom prst="rect">
            <a:avLst/>
          </a:prstGeom>
          <a:noFill/>
        </p:spPr>
      </p:pic>
      <p:pic>
        <p:nvPicPr>
          <p:cNvPr id="3078" name="Picture 6" descr="http://bp0.blogger.com/_u-NRlDWohvM/SI9uVypUWAI/AAAAAAAABms/D8KdD-u-PzU/s400/Diapositiva1.jpg"/>
          <p:cNvPicPr>
            <a:picLocks noChangeAspect="1" noChangeArrowheads="1"/>
          </p:cNvPicPr>
          <p:nvPr/>
        </p:nvPicPr>
        <p:blipFill>
          <a:blip r:embed="rId4" cstate="print"/>
          <a:srcRect/>
          <a:stretch>
            <a:fillRect/>
          </a:stretch>
        </p:blipFill>
        <p:spPr bwMode="auto">
          <a:xfrm>
            <a:off x="3059832" y="4149080"/>
            <a:ext cx="3024336" cy="216024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980728"/>
            <a:ext cx="8229600" cy="3024336"/>
          </a:xfrm>
        </p:spPr>
        <p:txBody>
          <a:bodyPr>
            <a:normAutofit/>
          </a:bodyPr>
          <a:lstStyle/>
          <a:p>
            <a:pPr algn="just">
              <a:buNone/>
            </a:pPr>
            <a:r>
              <a:rPr lang="es-CO" sz="2200" dirty="0" smtClean="0"/>
              <a:t>	</a:t>
            </a:r>
            <a:r>
              <a:rPr lang="es-CO" sz="2200" b="1" i="1" dirty="0" smtClean="0"/>
              <a:t>Piso Falso </a:t>
            </a:r>
          </a:p>
          <a:p>
            <a:pPr algn="just"/>
            <a:endParaRPr lang="es-CO" sz="2200" dirty="0" smtClean="0"/>
          </a:p>
          <a:p>
            <a:pPr algn="just">
              <a:buNone/>
            </a:pPr>
            <a:r>
              <a:rPr lang="es-CO" sz="2200" dirty="0" smtClean="0"/>
              <a:t>	El piso falso da la facilidad de distribuir el aire acondicionado de una manera más eficiente para el enfriamiento de los equipos, ocultar el cableado de instalación eléctrica y distribuir el cableado de datos; y a las necesidades requeridas así como sus cambios de posición y mantenimientos.</a:t>
            </a:r>
          </a:p>
          <a:p>
            <a:pPr>
              <a:buNone/>
            </a:pPr>
            <a:endParaRPr lang="es-CO" sz="2200" dirty="0"/>
          </a:p>
        </p:txBody>
      </p:sp>
      <p:pic>
        <p:nvPicPr>
          <p:cNvPr id="30721" name="Picture 1" descr="http://www.protecompu.com/imagenes/piso%20falso/piso_falso3.jpg"/>
          <p:cNvPicPr>
            <a:picLocks noChangeAspect="1" noChangeArrowheads="1"/>
          </p:cNvPicPr>
          <p:nvPr/>
        </p:nvPicPr>
        <p:blipFill>
          <a:blip r:embed="rId2" cstate="print"/>
          <a:srcRect/>
          <a:stretch>
            <a:fillRect/>
          </a:stretch>
        </p:blipFill>
        <p:spPr bwMode="auto">
          <a:xfrm>
            <a:off x="899592" y="4149080"/>
            <a:ext cx="4120902" cy="2260101"/>
          </a:xfrm>
          <a:prstGeom prst="rect">
            <a:avLst/>
          </a:prstGeom>
          <a:noFill/>
        </p:spPr>
      </p:pic>
      <p:pic>
        <p:nvPicPr>
          <p:cNvPr id="30723" name="Picture 3" descr="http://www.woobsing.com/galeria-imagenes/pisos-falsos2665.gif"/>
          <p:cNvPicPr>
            <a:picLocks noChangeAspect="1" noChangeArrowheads="1"/>
          </p:cNvPicPr>
          <p:nvPr/>
        </p:nvPicPr>
        <p:blipFill>
          <a:blip r:embed="rId3" cstate="print"/>
          <a:srcRect/>
          <a:stretch>
            <a:fillRect/>
          </a:stretch>
        </p:blipFill>
        <p:spPr bwMode="auto">
          <a:xfrm>
            <a:off x="5004048" y="4146673"/>
            <a:ext cx="3456384" cy="224790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55576" y="988273"/>
            <a:ext cx="7776864" cy="2800767"/>
          </a:xfrm>
          <a:prstGeom prst="rect">
            <a:avLst/>
          </a:prstGeom>
        </p:spPr>
        <p:txBody>
          <a:bodyPr wrap="square">
            <a:spAutoFit/>
          </a:bodyPr>
          <a:lstStyle/>
          <a:p>
            <a:pPr algn="just"/>
            <a:r>
              <a:rPr lang="es-CO" sz="2200" b="1" i="1" dirty="0"/>
              <a:t>Ductos y Cableado de Señal </a:t>
            </a:r>
            <a:endParaRPr lang="es-CO" sz="2200" b="1" i="1" dirty="0" smtClean="0"/>
          </a:p>
          <a:p>
            <a:pPr algn="just"/>
            <a:endParaRPr lang="es-CO" sz="2200" dirty="0"/>
          </a:p>
          <a:p>
            <a:pPr algn="just"/>
            <a:r>
              <a:rPr lang="es-CO" sz="2200" dirty="0" smtClean="0"/>
              <a:t>En un centro de cómputo existe gran variedad de cables necesarios para el funcionamiento y comunicación de los equipos con sus periféricos, tanto por seguridad como por cuidar los acabados en la decoración interior, los ductos son un factor de gran importancia para ocultar los cables de conexión. </a:t>
            </a:r>
          </a:p>
          <a:p>
            <a:pPr algn="just"/>
            <a:endParaRPr lang="es-CO" sz="2200" dirty="0"/>
          </a:p>
        </p:txBody>
      </p:sp>
      <p:pic>
        <p:nvPicPr>
          <p:cNvPr id="2050" name="Picture 2" descr="http://www.dacma.com/images/electrica02.jpg"/>
          <p:cNvPicPr>
            <a:picLocks noChangeAspect="1" noChangeArrowheads="1"/>
          </p:cNvPicPr>
          <p:nvPr/>
        </p:nvPicPr>
        <p:blipFill>
          <a:blip r:embed="rId2" cstate="print"/>
          <a:srcRect/>
          <a:stretch>
            <a:fillRect/>
          </a:stretch>
        </p:blipFill>
        <p:spPr bwMode="auto">
          <a:xfrm>
            <a:off x="873213" y="3861048"/>
            <a:ext cx="3914811" cy="2304256"/>
          </a:xfrm>
          <a:prstGeom prst="rect">
            <a:avLst/>
          </a:prstGeom>
          <a:noFill/>
        </p:spPr>
      </p:pic>
      <p:pic>
        <p:nvPicPr>
          <p:cNvPr id="2054" name="Picture 6" descr="http://www.ruelsa.com/cime/boletin/2009/b138_pvc_plafond.jpg"/>
          <p:cNvPicPr>
            <a:picLocks noChangeAspect="1" noChangeArrowheads="1"/>
          </p:cNvPicPr>
          <p:nvPr/>
        </p:nvPicPr>
        <p:blipFill>
          <a:blip r:embed="rId3" cstate="print"/>
          <a:srcRect/>
          <a:stretch>
            <a:fillRect/>
          </a:stretch>
        </p:blipFill>
        <p:spPr bwMode="auto">
          <a:xfrm>
            <a:off x="4644008" y="3861049"/>
            <a:ext cx="3888432" cy="230425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980728"/>
            <a:ext cx="7992888" cy="3509744"/>
          </a:xfrm>
        </p:spPr>
        <p:txBody>
          <a:bodyPr>
            <a:normAutofit/>
          </a:bodyPr>
          <a:lstStyle/>
          <a:p>
            <a:pPr algn="just">
              <a:buNone/>
            </a:pPr>
            <a:r>
              <a:rPr lang="es-CO" sz="2200" dirty="0" smtClean="0"/>
              <a:t>	</a:t>
            </a:r>
            <a:r>
              <a:rPr lang="es-CO" sz="2200" b="1" i="1" dirty="0" smtClean="0"/>
              <a:t>Seguridad </a:t>
            </a:r>
          </a:p>
          <a:p>
            <a:pPr algn="just">
              <a:buNone/>
            </a:pPr>
            <a:r>
              <a:rPr lang="es-CO" sz="2200" dirty="0" smtClean="0"/>
              <a:t>	Deben haber normas a considerar para la ubicación de los equipos, materiales utilizados para su construcción, equipos detectores y de protección contra incendios, sistema de aire acondicionado, instalación eléctrica, sistema de control de acceso y el entrenamiento al personal u operadores. </a:t>
            </a:r>
          </a:p>
          <a:p>
            <a:pPr>
              <a:buNone/>
            </a:pPr>
            <a:endParaRPr lang="es-CO" sz="2200" dirty="0"/>
          </a:p>
        </p:txBody>
      </p:sp>
      <p:pic>
        <p:nvPicPr>
          <p:cNvPr id="6" name="Picture 2" descr="http://www.upsistemas.co/images/banner_3.jpg"/>
          <p:cNvPicPr>
            <a:picLocks noChangeAspect="1" noChangeArrowheads="1"/>
          </p:cNvPicPr>
          <p:nvPr/>
        </p:nvPicPr>
        <p:blipFill>
          <a:blip r:embed="rId2" cstate="print"/>
          <a:srcRect/>
          <a:stretch>
            <a:fillRect/>
          </a:stretch>
        </p:blipFill>
        <p:spPr bwMode="auto">
          <a:xfrm>
            <a:off x="827584" y="3249792"/>
            <a:ext cx="7704856" cy="341956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ites.paginasamarillas.com/in_214379/img/pieza.jpg"/>
          <p:cNvPicPr>
            <a:picLocks noChangeAspect="1" noChangeArrowheads="1"/>
          </p:cNvPicPr>
          <p:nvPr/>
        </p:nvPicPr>
        <p:blipFill>
          <a:blip r:embed="rId2" cstate="print"/>
          <a:srcRect/>
          <a:stretch>
            <a:fillRect/>
          </a:stretch>
        </p:blipFill>
        <p:spPr bwMode="auto">
          <a:xfrm>
            <a:off x="323528" y="908720"/>
            <a:ext cx="8496944" cy="576064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Las formas de operar un centro de computo son consideradas por varios autores como simples restricciones, es decir, el encargado del centro de computo debe decidir (de acuerdo a las jerarquías existentes en el centro de computo) quienes tendrán acceso a todo tipo de información y quienes no lo tendrán de acuerdo al área del centro de computo en que desempeñan sus labores.</a:t>
            </a:r>
          </a:p>
          <a:p>
            <a:endParaRPr lang="es-ES" dirty="0"/>
          </a:p>
        </p:txBody>
      </p:sp>
      <p:sp>
        <p:nvSpPr>
          <p:cNvPr id="3" name="2 Título"/>
          <p:cNvSpPr>
            <a:spLocks noGrp="1"/>
          </p:cNvSpPr>
          <p:nvPr>
            <p:ph type="title"/>
          </p:nvPr>
        </p:nvSpPr>
        <p:spPr/>
        <p:txBody>
          <a:bodyPr>
            <a:noAutofit/>
          </a:bodyPr>
          <a:lstStyle/>
          <a:p>
            <a:pPr algn="ctr"/>
            <a:r>
              <a:rPr lang="es-ES" sz="3600" dirty="0" smtClean="0">
                <a:effectLst>
                  <a:outerShdw blurRad="38100" dist="38100" dir="2700000" algn="tl">
                    <a:srgbClr val="000000">
                      <a:alpha val="43137"/>
                    </a:srgbClr>
                  </a:outerShdw>
                </a:effectLst>
                <a:latin typeface="Tahoma" pitchFamily="34" charset="0"/>
                <a:cs typeface="Tahoma" pitchFamily="34" charset="0"/>
              </a:rPr>
              <a:t>ORGANIZACIÓN DE UN CENTRO DE COMPUTO</a:t>
            </a:r>
            <a:endParaRPr lang="es-ES" sz="3600" dirty="0">
              <a:effectLst>
                <a:outerShdw blurRad="38100" dist="38100" dir="2700000" algn="tl">
                  <a:srgbClr val="000000">
                    <a:alpha val="43137"/>
                  </a:srgbClr>
                </a:outerShdw>
              </a:effectLst>
              <a:latin typeface="Tahoma" pitchFamily="34" charset="0"/>
              <a:cs typeface="Tahoma" pitchFamily="34" charset="0"/>
            </a:endParaRPr>
          </a:p>
        </p:txBody>
      </p:sp>
    </p:spTree>
    <p:extLst>
      <p:ext uri="{BB962C8B-B14F-4D97-AF65-F5344CB8AC3E}">
        <p14:creationId xmlns:p14="http://schemas.microsoft.com/office/powerpoint/2010/main" val="10942594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Este departamento es el encargado de operar y/ó manipular el sistema, los datos del mismo, y el equipo con que cuenta la empresa; en otras palabras el </a:t>
            </a:r>
            <a:r>
              <a:rPr lang="es-ES" b="1" dirty="0" smtClean="0"/>
              <a:t>software</a:t>
            </a:r>
            <a:r>
              <a:rPr lang="es-ES" dirty="0" smtClean="0"/>
              <a:t> y  el </a:t>
            </a:r>
            <a:r>
              <a:rPr lang="es-ES" b="1" dirty="0" smtClean="0"/>
              <a:t>hardware.</a:t>
            </a:r>
          </a:p>
          <a:p>
            <a:pPr>
              <a:buNone/>
            </a:pPr>
            <a:endParaRPr lang="es-ES" dirty="0"/>
          </a:p>
        </p:txBody>
      </p:sp>
      <p:sp>
        <p:nvSpPr>
          <p:cNvPr id="3" name="2 Título"/>
          <p:cNvSpPr>
            <a:spLocks noGrp="1"/>
          </p:cNvSpPr>
          <p:nvPr>
            <p:ph type="title"/>
          </p:nvPr>
        </p:nvSpPr>
        <p:spPr/>
        <p:txBody>
          <a:bodyPr>
            <a:normAutofit/>
          </a:bodyPr>
          <a:lstStyle/>
          <a:p>
            <a:pPr algn="ctr"/>
            <a:r>
              <a:rPr lang="es-ES" sz="3600" dirty="0" smtClean="0">
                <a:latin typeface="Tahoma" pitchFamily="34" charset="0"/>
                <a:cs typeface="Tahoma" pitchFamily="34" charset="0"/>
              </a:rPr>
              <a:t>Departamento de operación</a:t>
            </a:r>
            <a:endParaRPr lang="es-ES" sz="3600" dirty="0">
              <a:latin typeface="Tahoma" pitchFamily="34" charset="0"/>
              <a:cs typeface="Tahoma" pitchFamily="34" charset="0"/>
            </a:endParaRPr>
          </a:p>
        </p:txBody>
      </p:sp>
    </p:spTree>
    <p:extLst>
      <p:ext uri="{BB962C8B-B14F-4D97-AF65-F5344CB8AC3E}">
        <p14:creationId xmlns:p14="http://schemas.microsoft.com/office/powerpoint/2010/main" val="35555426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Este departamento se encarga de verificar que los programas o sistemas que se producen en el departamento de sistemas de computo estén correctamente estructurados.</a:t>
            </a:r>
          </a:p>
          <a:p>
            <a:pPr algn="just">
              <a:buNone/>
            </a:pPr>
            <a:endParaRPr lang="es-ES" dirty="0" smtClean="0"/>
          </a:p>
          <a:p>
            <a:pPr algn="just"/>
            <a:r>
              <a:rPr lang="es-ES" dirty="0" smtClean="0"/>
              <a:t>Así mismo le compete a este departamento, probar el sistema ó programa tantas veces como sea necesario hasta estar seguro de su correcto funcionamiento.</a:t>
            </a:r>
          </a:p>
          <a:p>
            <a:pPr>
              <a:buNone/>
            </a:pPr>
            <a:endParaRPr lang="es-ES" dirty="0"/>
          </a:p>
        </p:txBody>
      </p:sp>
      <p:sp>
        <p:nvSpPr>
          <p:cNvPr id="3" name="2 Título"/>
          <p:cNvSpPr>
            <a:spLocks noGrp="1"/>
          </p:cNvSpPr>
          <p:nvPr>
            <p:ph type="title"/>
          </p:nvPr>
        </p:nvSpPr>
        <p:spPr/>
        <p:txBody>
          <a:bodyPr>
            <a:noAutofit/>
          </a:bodyPr>
          <a:lstStyle/>
          <a:p>
            <a:pPr algn="ctr"/>
            <a:r>
              <a:rPr lang="es-ES" sz="3600" dirty="0" smtClean="0">
                <a:latin typeface="Tahoma" pitchFamily="34" charset="0"/>
                <a:cs typeface="Tahoma" pitchFamily="34" charset="0"/>
              </a:rPr>
              <a:t>Departamento de producción y  control</a:t>
            </a:r>
            <a:endParaRPr lang="es-ES" sz="3600" dirty="0">
              <a:latin typeface="Tahoma" pitchFamily="34" charset="0"/>
              <a:cs typeface="Tahoma" pitchFamily="34" charset="0"/>
            </a:endParaRPr>
          </a:p>
        </p:txBody>
      </p:sp>
    </p:spTree>
    <p:extLst>
      <p:ext uri="{BB962C8B-B14F-4D97-AF65-F5344CB8AC3E}">
        <p14:creationId xmlns:p14="http://schemas.microsoft.com/office/powerpoint/2010/main" val="30086470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algn="just"/>
            <a:r>
              <a:rPr lang="es-ES" dirty="0" smtClean="0"/>
              <a:t>Este es el encargado de administrar los suplementos del software, así como el responsable de dotar ó instalar en cada departamento del centro de computo, los requerimientos que para su buen desempeño sean necesarios.</a:t>
            </a:r>
          </a:p>
          <a:p>
            <a:pPr algn="just">
              <a:buNone/>
            </a:pPr>
            <a:endParaRPr lang="es-ES" dirty="0" smtClean="0"/>
          </a:p>
          <a:p>
            <a:pPr algn="just"/>
            <a:r>
              <a:rPr lang="es-ES" dirty="0" smtClean="0"/>
              <a:t>En otras palabras este es el departamento que se encarga de organizar y distribuir el software necesario para el funcionamiento de los departamentos.</a:t>
            </a:r>
          </a:p>
          <a:p>
            <a:endParaRPr lang="es-ES" dirty="0"/>
          </a:p>
        </p:txBody>
      </p:sp>
      <p:sp>
        <p:nvSpPr>
          <p:cNvPr id="3" name="2 Título"/>
          <p:cNvSpPr>
            <a:spLocks noGrp="1"/>
          </p:cNvSpPr>
          <p:nvPr>
            <p:ph type="title"/>
          </p:nvPr>
        </p:nvSpPr>
        <p:spPr/>
        <p:txBody>
          <a:bodyPr>
            <a:noAutofit/>
          </a:bodyPr>
          <a:lstStyle/>
          <a:p>
            <a:pPr algn="ctr"/>
            <a:r>
              <a:rPr lang="es-ES" sz="3600" dirty="0" smtClean="0">
                <a:latin typeface="Tahoma" pitchFamily="34" charset="0"/>
                <a:cs typeface="Tahoma" pitchFamily="34" charset="0"/>
              </a:rPr>
              <a:t>Departamento de administración de sistemas</a:t>
            </a:r>
            <a:endParaRPr lang="es-ES" sz="3600" dirty="0">
              <a:latin typeface="Tahoma" pitchFamily="34" charset="0"/>
              <a:cs typeface="Tahoma" pitchFamily="34" charset="0"/>
            </a:endParaRPr>
          </a:p>
        </p:txBody>
      </p:sp>
    </p:spTree>
    <p:extLst>
      <p:ext uri="{BB962C8B-B14F-4D97-AF65-F5344CB8AC3E}">
        <p14:creationId xmlns:p14="http://schemas.microsoft.com/office/powerpoint/2010/main" val="1195907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Este es el encargado de codificar los programas, bases de datos, etc. Que se requieren para el funcionamiento de la empresa.</a:t>
            </a:r>
          </a:p>
          <a:p>
            <a:pPr algn="just">
              <a:buNone/>
            </a:pPr>
            <a:endParaRPr lang="es-ES" dirty="0" smtClean="0"/>
          </a:p>
          <a:p>
            <a:pPr algn="just"/>
            <a:r>
              <a:rPr lang="es-ES" dirty="0" smtClean="0"/>
              <a:t>El programador captura,  codifica  y  diseña el programa ó sistema y posteriormente lo convierte a ejecutable para su uso dentro de la empresa.</a:t>
            </a:r>
          </a:p>
          <a:p>
            <a:endParaRPr lang="es-ES" dirty="0"/>
          </a:p>
        </p:txBody>
      </p:sp>
      <p:sp>
        <p:nvSpPr>
          <p:cNvPr id="3" name="2 Título"/>
          <p:cNvSpPr>
            <a:spLocks noGrp="1"/>
          </p:cNvSpPr>
          <p:nvPr>
            <p:ph type="title"/>
          </p:nvPr>
        </p:nvSpPr>
        <p:spPr/>
        <p:txBody>
          <a:bodyPr>
            <a:normAutofit/>
          </a:bodyPr>
          <a:lstStyle/>
          <a:p>
            <a:pPr algn="ctr"/>
            <a:r>
              <a:rPr lang="es-ES" sz="3600" dirty="0" smtClean="0">
                <a:latin typeface="Tahoma" pitchFamily="34" charset="0"/>
                <a:cs typeface="Tahoma" pitchFamily="34" charset="0"/>
              </a:rPr>
              <a:t>Departamento de programación</a:t>
            </a:r>
            <a:endParaRPr lang="es-ES" sz="3600" dirty="0">
              <a:latin typeface="Tahoma" pitchFamily="34" charset="0"/>
              <a:cs typeface="Tahoma" pitchFamily="34" charset="0"/>
            </a:endParaRPr>
          </a:p>
        </p:txBody>
      </p:sp>
    </p:spTree>
    <p:extLst>
      <p:ext uri="{BB962C8B-B14F-4D97-AF65-F5344CB8AC3E}">
        <p14:creationId xmlns:p14="http://schemas.microsoft.com/office/powerpoint/2010/main" val="33793910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En este departamento como su mismo nombre lo indica, le corresponde implementar el software necesario de manera que a cada área del centro de computo se le destine el material que requiere para el buen desempeño de sus funciones dentro de la empresa</a:t>
            </a:r>
            <a:endParaRPr lang="es-ES" dirty="0"/>
          </a:p>
        </p:txBody>
      </p:sp>
      <p:sp>
        <p:nvSpPr>
          <p:cNvPr id="3" name="2 Título"/>
          <p:cNvSpPr>
            <a:spLocks noGrp="1"/>
          </p:cNvSpPr>
          <p:nvPr>
            <p:ph type="title"/>
          </p:nvPr>
        </p:nvSpPr>
        <p:spPr/>
        <p:txBody>
          <a:bodyPr>
            <a:noAutofit/>
          </a:bodyPr>
          <a:lstStyle/>
          <a:p>
            <a:pPr lvl="2" algn="ctr" rtl="0">
              <a:spcBef>
                <a:spcPct val="0"/>
              </a:spcBef>
            </a:pPr>
            <a:r>
              <a:rPr lang="es-ES" sz="3600" b="1" dirty="0">
                <a:solidFill>
                  <a:schemeClr val="tx2"/>
                </a:solidFill>
                <a:effectLst>
                  <a:outerShdw blurRad="38100" dist="38100" dir="2700000" algn="tl">
                    <a:srgbClr val="000000">
                      <a:alpha val="43137"/>
                    </a:srgbClr>
                  </a:outerShdw>
                </a:effectLst>
                <a:latin typeface="Tahoma" pitchFamily="34" charset="0"/>
                <a:cs typeface="Tahoma" pitchFamily="34" charset="0"/>
              </a:rPr>
              <a:t>Departamento de implementación</a:t>
            </a:r>
            <a:r>
              <a:rPr lang="es-ES" sz="3600" b="1" dirty="0">
                <a:effectLst>
                  <a:outerShdw blurRad="38100" dist="38100" dir="2700000" algn="tl">
                    <a:srgbClr val="000000">
                      <a:alpha val="43137"/>
                    </a:srgbClr>
                  </a:outerShdw>
                </a:effectLst>
                <a:latin typeface="Tahoma" pitchFamily="34" charset="0"/>
                <a:cs typeface="Tahoma" pitchFamily="34" charset="0"/>
              </a:rPr>
              <a:t/>
            </a:r>
            <a:br>
              <a:rPr lang="es-ES" sz="3600" b="1" dirty="0">
                <a:effectLst>
                  <a:outerShdw blurRad="38100" dist="38100" dir="2700000" algn="tl">
                    <a:srgbClr val="000000">
                      <a:alpha val="43137"/>
                    </a:srgbClr>
                  </a:outerShdw>
                </a:effectLst>
                <a:latin typeface="Tahoma" pitchFamily="34" charset="0"/>
                <a:cs typeface="Tahoma" pitchFamily="34" charset="0"/>
              </a:rPr>
            </a:br>
            <a:endParaRPr lang="es-ES" sz="3600" dirty="0">
              <a:effectLst>
                <a:outerShdw blurRad="38100" dist="38100" dir="2700000" algn="tl">
                  <a:srgbClr val="000000">
                    <a:alpha val="43137"/>
                  </a:srgbClr>
                </a:outerShdw>
              </a:effectLst>
              <a:latin typeface="Tahoma" pitchFamily="34" charset="0"/>
              <a:cs typeface="Tahoma" pitchFamily="34" charset="0"/>
            </a:endParaRPr>
          </a:p>
        </p:txBody>
      </p:sp>
    </p:spTree>
    <p:extLst>
      <p:ext uri="{BB962C8B-B14F-4D97-AF65-F5344CB8AC3E}">
        <p14:creationId xmlns:p14="http://schemas.microsoft.com/office/powerpoint/2010/main" val="27584691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algn="just"/>
            <a:r>
              <a:rPr lang="es-ES" dirty="0" smtClean="0"/>
              <a:t>Este es el encargado de verificar que el software y hardware, funcionen correctamente y en caso de que se localice algún error, deberán repararlo.</a:t>
            </a:r>
          </a:p>
          <a:p>
            <a:pPr algn="just">
              <a:buNone/>
            </a:pPr>
            <a:endParaRPr lang="es-ES" dirty="0" smtClean="0"/>
          </a:p>
          <a:p>
            <a:pPr algn="just"/>
            <a:r>
              <a:rPr lang="es-ES" dirty="0" smtClean="0"/>
              <a:t>Normalmente este departamento solo existe en empresas que manejan gran cantidad de información ó dinero ya que el costo de un departamento de estos es muy alto</a:t>
            </a:r>
            <a:endParaRPr lang="es-ES" dirty="0"/>
          </a:p>
        </p:txBody>
      </p:sp>
      <p:sp>
        <p:nvSpPr>
          <p:cNvPr id="3" name="2 Título"/>
          <p:cNvSpPr>
            <a:spLocks noGrp="1"/>
          </p:cNvSpPr>
          <p:nvPr>
            <p:ph type="title"/>
          </p:nvPr>
        </p:nvSpPr>
        <p:spPr/>
        <p:txBody>
          <a:bodyPr>
            <a:normAutofit/>
          </a:bodyPr>
          <a:lstStyle/>
          <a:p>
            <a:pPr algn="ctr"/>
            <a:r>
              <a:rPr lang="es-ES" sz="3600" dirty="0" smtClean="0">
                <a:latin typeface="Tahoma" pitchFamily="34" charset="0"/>
                <a:cs typeface="Tahoma" pitchFamily="34" charset="0"/>
              </a:rPr>
              <a:t>Departamento de soporte</a:t>
            </a:r>
            <a:endParaRPr lang="es-ES" sz="3600" dirty="0">
              <a:latin typeface="Tahoma" pitchFamily="34" charset="0"/>
              <a:cs typeface="Tahoma" pitchFamily="34" charset="0"/>
            </a:endParaRPr>
          </a:p>
        </p:txBody>
      </p:sp>
    </p:spTree>
    <p:extLst>
      <p:ext uri="{BB962C8B-B14F-4D97-AF65-F5344CB8AC3E}">
        <p14:creationId xmlns:p14="http://schemas.microsoft.com/office/powerpoint/2010/main" val="31593945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664350" y="2852936"/>
            <a:ext cx="5815310" cy="175432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Reporte de no</a:t>
            </a:r>
          </a:p>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conformidad</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959682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91440" y="908720"/>
            <a:ext cx="8229600" cy="638944"/>
          </a:xfrm>
        </p:spPr>
        <p:txBody>
          <a:bodyPr>
            <a:normAutofit fontScale="90000"/>
          </a:bodyPr>
          <a:lstStyle>
            <a:extLst/>
          </a:lstStyle>
          <a:p>
            <a:r>
              <a:rPr lang="es-ES" dirty="0"/>
              <a:t>R</a:t>
            </a:r>
            <a:r>
              <a:rPr lang="es-ES" dirty="0" smtClean="0"/>
              <a:t>eporte de No conformidad</a:t>
            </a:r>
            <a:endParaRPr lang="es-ES" dirty="0"/>
          </a:p>
        </p:txBody>
      </p:sp>
      <p:sp>
        <p:nvSpPr>
          <p:cNvPr id="4" name="3 Rectángulo"/>
          <p:cNvSpPr/>
          <p:nvPr/>
        </p:nvSpPr>
        <p:spPr>
          <a:xfrm>
            <a:off x="367132" y="1628800"/>
            <a:ext cx="8640960" cy="3970318"/>
          </a:xfrm>
          <a:prstGeom prst="rect">
            <a:avLst/>
          </a:prstGeom>
        </p:spPr>
        <p:txBody>
          <a:bodyPr wrap="square">
            <a:spAutoFit/>
          </a:bodyPr>
          <a:lstStyle/>
          <a:p>
            <a:pPr algn="just">
              <a:lnSpc>
                <a:spcPct val="200000"/>
              </a:lnSpc>
            </a:pPr>
            <a:r>
              <a:rPr lang="es-ES" dirty="0" smtClean="0"/>
              <a:t>Documento mediante el cual se determina las fallas en un </a:t>
            </a:r>
            <a:r>
              <a:rPr lang="es-ES" dirty="0" smtClean="0"/>
              <a:t>centro de computo, la cual debe ser definido mediante una revisión a los controles internos de la organización y el mismo debe estar bien documentado. Este documento debe tener los siguientes aspectos </a:t>
            </a:r>
          </a:p>
          <a:p>
            <a:pPr algn="just">
              <a:lnSpc>
                <a:spcPct val="200000"/>
              </a:lnSpc>
            </a:pPr>
            <a:r>
              <a:rPr lang="es-ES" dirty="0" smtClean="0"/>
              <a:t>• </a:t>
            </a:r>
            <a:r>
              <a:rPr lang="es-ES" dirty="0"/>
              <a:t>la evidencia de auditoría que soporta los hallazgos del auditor;</a:t>
            </a:r>
          </a:p>
          <a:p>
            <a:pPr algn="just">
              <a:lnSpc>
                <a:spcPct val="200000"/>
              </a:lnSpc>
            </a:pPr>
            <a:r>
              <a:rPr lang="es-ES" dirty="0"/>
              <a:t>• un registro del requerimiento contra el cual la no conformidad se detecta;</a:t>
            </a:r>
          </a:p>
          <a:p>
            <a:pPr algn="just">
              <a:lnSpc>
                <a:spcPct val="200000"/>
              </a:lnSpc>
            </a:pPr>
            <a:r>
              <a:rPr lang="es-ES" dirty="0"/>
              <a:t>• el enunciado de la no conformidad. </a:t>
            </a:r>
          </a:p>
        </p:txBody>
      </p:sp>
      <p:sp>
        <p:nvSpPr>
          <p:cNvPr id="6" name="Rectángulo 3"/>
          <p:cNvSpPr/>
          <p:nvPr/>
        </p:nvSpPr>
        <p:spPr>
          <a:xfrm>
            <a:off x="367132" y="5587549"/>
            <a:ext cx="8452360" cy="923330"/>
          </a:xfrm>
          <a:prstGeom prst="rect">
            <a:avLst/>
          </a:prstGeom>
        </p:spPr>
        <p:txBody>
          <a:bodyPr wrap="square">
            <a:spAutoFit/>
          </a:bodyPr>
          <a:lstStyle/>
          <a:p>
            <a:pPr algn="just"/>
            <a:r>
              <a:rPr lang="es-ES" dirty="0">
                <a:solidFill>
                  <a:srgbClr val="FF0000"/>
                </a:solidFill>
              </a:rPr>
              <a:t>Si </a:t>
            </a:r>
            <a:r>
              <a:rPr lang="es-ES" b="1" u="sng" dirty="0">
                <a:solidFill>
                  <a:srgbClr val="FF0000"/>
                </a:solidFill>
              </a:rPr>
              <a:t>no</a:t>
            </a:r>
            <a:r>
              <a:rPr lang="es-ES" dirty="0">
                <a:solidFill>
                  <a:srgbClr val="FF0000"/>
                </a:solidFill>
              </a:rPr>
              <a:t> hay </a:t>
            </a:r>
            <a:r>
              <a:rPr lang="es-ES" dirty="0" smtClean="0">
                <a:solidFill>
                  <a:srgbClr val="FF0000"/>
                </a:solidFill>
              </a:rPr>
              <a:t>evidencia, entonces  </a:t>
            </a:r>
            <a:r>
              <a:rPr lang="es-ES" b="1" u="sng" dirty="0">
                <a:solidFill>
                  <a:srgbClr val="FF0000"/>
                </a:solidFill>
              </a:rPr>
              <a:t>no</a:t>
            </a:r>
            <a:r>
              <a:rPr lang="es-ES" dirty="0">
                <a:solidFill>
                  <a:srgbClr val="FF0000"/>
                </a:solidFill>
              </a:rPr>
              <a:t> hay </a:t>
            </a:r>
            <a:r>
              <a:rPr lang="es-ES" dirty="0" smtClean="0">
                <a:solidFill>
                  <a:srgbClr val="FF0000"/>
                </a:solidFill>
              </a:rPr>
              <a:t>reporte de no </a:t>
            </a:r>
            <a:r>
              <a:rPr lang="es-ES" dirty="0">
                <a:solidFill>
                  <a:srgbClr val="FF0000"/>
                </a:solidFill>
              </a:rPr>
              <a:t>conformidad. Si </a:t>
            </a:r>
            <a:r>
              <a:rPr lang="es-ES" dirty="0" smtClean="0">
                <a:solidFill>
                  <a:srgbClr val="FF0000"/>
                </a:solidFill>
              </a:rPr>
              <a:t>hay evidencia,   </a:t>
            </a:r>
            <a:r>
              <a:rPr lang="es-ES" dirty="0">
                <a:solidFill>
                  <a:srgbClr val="FF0000"/>
                </a:solidFill>
              </a:rPr>
              <a:t>esta </a:t>
            </a:r>
            <a:r>
              <a:rPr lang="es-ES" b="1" u="sng" dirty="0">
                <a:solidFill>
                  <a:srgbClr val="FF0000"/>
                </a:solidFill>
              </a:rPr>
              <a:t>debe</a:t>
            </a:r>
            <a:r>
              <a:rPr lang="es-ES" dirty="0">
                <a:solidFill>
                  <a:srgbClr val="FF0000"/>
                </a:solidFill>
              </a:rPr>
              <a:t> ser documentada </a:t>
            </a:r>
            <a:r>
              <a:rPr lang="es-ES" dirty="0" smtClean="0">
                <a:solidFill>
                  <a:srgbClr val="FF0000"/>
                </a:solidFill>
              </a:rPr>
              <a:t>con </a:t>
            </a:r>
            <a:r>
              <a:rPr lang="es-ES" dirty="0">
                <a:solidFill>
                  <a:srgbClr val="FF0000"/>
                </a:solidFill>
              </a:rPr>
              <a:t>suficiente detalle para que la organización </a:t>
            </a:r>
            <a:r>
              <a:rPr lang="es-ES" dirty="0" smtClean="0">
                <a:solidFill>
                  <a:srgbClr val="FF0000"/>
                </a:solidFill>
              </a:rPr>
              <a:t>auditada </a:t>
            </a:r>
            <a:r>
              <a:rPr lang="es-ES" dirty="0">
                <a:solidFill>
                  <a:srgbClr val="FF0000"/>
                </a:solidFill>
              </a:rPr>
              <a:t>pueda encontrar y confirmar exactamente lo que el auditor ha observado. </a:t>
            </a:r>
          </a:p>
        </p:txBody>
      </p:sp>
    </p:spTree>
    <p:extLst>
      <p:ext uri="{BB962C8B-B14F-4D97-AF65-F5344CB8AC3E}">
        <p14:creationId xmlns:p14="http://schemas.microsoft.com/office/powerpoint/2010/main" val="19377931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s-ES" dirty="0" smtClean="0"/>
              <a:t>Requisitos </a:t>
            </a:r>
            <a:endParaRPr lang="es-ES" dirty="0"/>
          </a:p>
        </p:txBody>
      </p:sp>
      <p:sp>
        <p:nvSpPr>
          <p:cNvPr id="4" name="Rectángulo 3"/>
          <p:cNvSpPr/>
          <p:nvPr/>
        </p:nvSpPr>
        <p:spPr>
          <a:xfrm>
            <a:off x="323528" y="1700808"/>
            <a:ext cx="8352928" cy="1200329"/>
          </a:xfrm>
          <a:prstGeom prst="rect">
            <a:avLst/>
          </a:prstGeom>
        </p:spPr>
        <p:txBody>
          <a:bodyPr wrap="square">
            <a:spAutoFit/>
          </a:bodyPr>
          <a:lstStyle/>
          <a:p>
            <a:pPr algn="just"/>
            <a:r>
              <a:rPr lang="es-ES" dirty="0"/>
              <a:t>La siguiente cosa que el auditor necesitará hacer es identificar y registrar el requisito específico </a:t>
            </a:r>
            <a:r>
              <a:rPr lang="es-ES" dirty="0" smtClean="0"/>
              <a:t>que </a:t>
            </a:r>
            <a:r>
              <a:rPr lang="es-ES" dirty="0"/>
              <a:t>no ha sido cubierto. Recuerde, una </a:t>
            </a:r>
            <a:r>
              <a:rPr lang="es-ES" b="1" u="sng" dirty="0"/>
              <a:t>no</a:t>
            </a:r>
            <a:r>
              <a:rPr lang="es-ES" dirty="0"/>
              <a:t> conformidad es un </a:t>
            </a:r>
            <a:r>
              <a:rPr lang="es-ES" b="1" u="sng" dirty="0"/>
              <a:t>no cumplimiento</a:t>
            </a:r>
            <a:r>
              <a:rPr lang="es-ES" dirty="0"/>
              <a:t> a un requisito, por </a:t>
            </a:r>
            <a:r>
              <a:rPr lang="es-ES" dirty="0" smtClean="0"/>
              <a:t>lo </a:t>
            </a:r>
            <a:r>
              <a:rPr lang="es-ES" dirty="0"/>
              <a:t>que si el auditor </a:t>
            </a:r>
            <a:r>
              <a:rPr lang="es-ES" b="1" u="sng" dirty="0"/>
              <a:t>no puede </a:t>
            </a:r>
            <a:r>
              <a:rPr lang="es-ES" dirty="0"/>
              <a:t>identificar el requisito, entonces el auditor </a:t>
            </a:r>
            <a:r>
              <a:rPr lang="es-ES" b="1" u="sng" dirty="0"/>
              <a:t>no puede </a:t>
            </a:r>
            <a:r>
              <a:rPr lang="es-ES" dirty="0"/>
              <a:t>levantar una </a:t>
            </a:r>
            <a:r>
              <a:rPr lang="es-ES" dirty="0" smtClean="0"/>
              <a:t>no </a:t>
            </a:r>
            <a:r>
              <a:rPr lang="es-ES" dirty="0"/>
              <a:t>conformidad. </a:t>
            </a:r>
            <a:r>
              <a:rPr lang="es-ES" dirty="0" smtClean="0"/>
              <a:t> </a:t>
            </a:r>
            <a:endParaRPr lang="es-ES" dirty="0"/>
          </a:p>
        </p:txBody>
      </p:sp>
      <p:sp>
        <p:nvSpPr>
          <p:cNvPr id="6" name="Rectángulo 3"/>
          <p:cNvSpPr/>
          <p:nvPr/>
        </p:nvSpPr>
        <p:spPr>
          <a:xfrm>
            <a:off x="361980" y="3923928"/>
            <a:ext cx="8352928" cy="3139321"/>
          </a:xfrm>
          <a:prstGeom prst="rect">
            <a:avLst/>
          </a:prstGeom>
        </p:spPr>
        <p:txBody>
          <a:bodyPr wrap="square">
            <a:spAutoFit/>
          </a:bodyPr>
          <a:lstStyle/>
          <a:p>
            <a:pPr algn="just"/>
            <a:r>
              <a:rPr lang="es-ES" dirty="0"/>
              <a:t>La parte final (y más importante) de documentar una no conformidad, es la escritura de la </a:t>
            </a:r>
            <a:r>
              <a:rPr lang="es-ES" dirty="0" smtClean="0"/>
              <a:t>declaración </a:t>
            </a:r>
            <a:r>
              <a:rPr lang="es-ES" dirty="0"/>
              <a:t>de la no conformidad. El enunciado de la no conformidad lleva a la organización </a:t>
            </a:r>
            <a:r>
              <a:rPr lang="es-ES" dirty="0" smtClean="0"/>
              <a:t>al </a:t>
            </a:r>
            <a:r>
              <a:rPr lang="es-ES" dirty="0"/>
              <a:t>análisis de la causa, la corrección y la acción correctiva, por eso ésta necesita ser precisa. </a:t>
            </a:r>
            <a:endParaRPr lang="es-ES" dirty="0" smtClean="0"/>
          </a:p>
          <a:p>
            <a:pPr algn="just"/>
            <a:r>
              <a:rPr lang="es-ES" dirty="0"/>
              <a:t>El enunciado de la no conformidad debe: </a:t>
            </a:r>
          </a:p>
          <a:p>
            <a:pPr algn="just"/>
            <a:endParaRPr lang="es-ES" dirty="0"/>
          </a:p>
          <a:p>
            <a:pPr algn="just"/>
            <a:r>
              <a:rPr lang="es-ES" dirty="0"/>
              <a:t>• ser auto explicativo y relacionado al elemento del sistema </a:t>
            </a:r>
          </a:p>
          <a:p>
            <a:pPr algn="just"/>
            <a:r>
              <a:rPr lang="es-ES" dirty="0" smtClean="0"/>
              <a:t>• </a:t>
            </a:r>
            <a:r>
              <a:rPr lang="es-ES" dirty="0"/>
              <a:t>no ambiguo, lingüísticamente correcto y lo más conciso posible </a:t>
            </a:r>
          </a:p>
          <a:p>
            <a:pPr algn="just"/>
            <a:r>
              <a:rPr lang="es-ES" dirty="0" smtClean="0"/>
              <a:t>• </a:t>
            </a:r>
            <a:r>
              <a:rPr lang="es-ES" dirty="0"/>
              <a:t>no ser una repetición de la evidencia de la auditoría o usado en lugar de la evidencia de auditoría. </a:t>
            </a:r>
          </a:p>
          <a:p>
            <a:pPr algn="just"/>
            <a:endParaRPr lang="es-ES" dirty="0"/>
          </a:p>
        </p:txBody>
      </p:sp>
      <p:sp>
        <p:nvSpPr>
          <p:cNvPr id="7" name="Rectangle 1"/>
          <p:cNvSpPr txBox="1">
            <a:spLocks/>
          </p:cNvSpPr>
          <p:nvPr/>
        </p:nvSpPr>
        <p:spPr>
          <a:xfrm>
            <a:off x="443028" y="3140968"/>
            <a:ext cx="4608512" cy="782960"/>
          </a:xfrm>
          <a:prstGeom prst="rect">
            <a:avLst/>
          </a:prstGeom>
        </p:spPr>
        <p:txBody>
          <a:bodyPr vert="horz" lIns="0" rIns="0" bIns="0" anchor="b">
            <a:normAutofit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s-ES" dirty="0"/>
              <a:t>El enunciado</a:t>
            </a:r>
            <a:endParaRPr lang="es-ES" dirty="0"/>
          </a:p>
        </p:txBody>
      </p:sp>
    </p:spTree>
    <p:extLst>
      <p:ext uri="{BB962C8B-B14F-4D97-AF65-F5344CB8AC3E}">
        <p14:creationId xmlns:p14="http://schemas.microsoft.com/office/powerpoint/2010/main" val="19692074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428</TotalTime>
  <Words>1631</Words>
  <Application>Microsoft Office PowerPoint</Application>
  <PresentationFormat>Presentación en pantalla (4:3)</PresentationFormat>
  <Paragraphs>189</Paragraphs>
  <Slides>30</Slides>
  <Notes>2</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Flujo</vt:lpstr>
      <vt:lpstr>CENTRO DE COMPUTO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ORGANIZACIÓN DE UN CENTRO DE COMPUTO</vt:lpstr>
      <vt:lpstr>Departamento de operación</vt:lpstr>
      <vt:lpstr>Departamento de producción y  control</vt:lpstr>
      <vt:lpstr>Departamento de administración de sistemas</vt:lpstr>
      <vt:lpstr>Departamento de programación</vt:lpstr>
      <vt:lpstr>Departamento de implementación </vt:lpstr>
      <vt:lpstr>Departamento de soporte</vt:lpstr>
      <vt:lpstr>Presentación de PowerPoint</vt:lpstr>
      <vt:lpstr>Reporte de No conformidad</vt:lpstr>
      <vt:lpstr>Requisitos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CENTRO DE COMPUTO</dc:title>
  <dc:creator>DEIVER BRICEÑO</dc:creator>
  <cp:lastModifiedBy>Usuario</cp:lastModifiedBy>
  <cp:revision>49</cp:revision>
  <dcterms:created xsi:type="dcterms:W3CDTF">2010-10-19T15:08:46Z</dcterms:created>
  <dcterms:modified xsi:type="dcterms:W3CDTF">2020-06-24T14:58:56Z</dcterms:modified>
</cp:coreProperties>
</file>