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1" r:id="rId5"/>
    <p:sldId id="319" r:id="rId6"/>
    <p:sldId id="293" r:id="rId7"/>
    <p:sldId id="294" r:id="rId8"/>
    <p:sldId id="288" r:id="rId9"/>
    <p:sldId id="263" r:id="rId10"/>
    <p:sldId id="267" r:id="rId11"/>
    <p:sldId id="266" r:id="rId12"/>
    <p:sldId id="264" r:id="rId13"/>
    <p:sldId id="268" r:id="rId14"/>
    <p:sldId id="271" r:id="rId15"/>
    <p:sldId id="272" r:id="rId16"/>
    <p:sldId id="273" r:id="rId17"/>
    <p:sldId id="275" r:id="rId18"/>
    <p:sldId id="276" r:id="rId19"/>
    <p:sldId id="277" r:id="rId20"/>
    <p:sldId id="278" r:id="rId21"/>
    <p:sldId id="280" r:id="rId22"/>
    <p:sldId id="281" r:id="rId23"/>
    <p:sldId id="282" r:id="rId24"/>
    <p:sldId id="283" r:id="rId25"/>
    <p:sldId id="291" r:id="rId26"/>
    <p:sldId id="290" r:id="rId27"/>
    <p:sldId id="292" r:id="rId28"/>
    <p:sldId id="289" r:id="rId29"/>
    <p:sldId id="284" r:id="rId30"/>
    <p:sldId id="287"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393C258-CCCD-45E7-A29B-229FD6BAFDEC}" type="datetimeFigureOut">
              <a:rPr lang="es-VE" smtClean="0"/>
              <a:t>30/8/2025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393C258-CCCD-45E7-A29B-229FD6BAFDEC}" type="datetimeFigureOut">
              <a:rPr lang="es-VE" smtClean="0"/>
              <a:t>30/8/2025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393C258-CCCD-45E7-A29B-229FD6BAFDEC}" type="datetimeFigureOut">
              <a:rPr lang="es-VE" smtClean="0"/>
              <a:t>30/8/2025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393C258-CCCD-45E7-A29B-229FD6BAFDEC}" type="datetimeFigureOut">
              <a:rPr lang="es-VE" smtClean="0"/>
              <a:t>30/8/2025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3A94A7BD-1561-45B6-847C-13941C82B772}" type="slidenum">
              <a:rPr lang="es-VE" smtClean="0"/>
              <a:t>‹Nº›</a:t>
            </a:fld>
            <a:endParaRPr lang="es-V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393C258-CCCD-45E7-A29B-229FD6BAFDEC}" type="datetimeFigureOut">
              <a:rPr lang="es-VE" smtClean="0"/>
              <a:t>30/8/2025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7393C258-CCCD-45E7-A29B-229FD6BAFDEC}" type="datetimeFigureOut">
              <a:rPr lang="es-VE" smtClean="0"/>
              <a:t>30/8/2025</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7393C258-CCCD-45E7-A29B-229FD6BAFDEC}" type="datetimeFigureOut">
              <a:rPr lang="es-VE" smtClean="0"/>
              <a:t>30/8/2025</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93C258-CCCD-45E7-A29B-229FD6BAFDEC}" type="datetimeFigureOut">
              <a:rPr lang="es-VE" smtClean="0"/>
              <a:t>30/8/2025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93C258-CCCD-45E7-A29B-229FD6BAFDEC}" type="datetimeFigureOut">
              <a:rPr lang="es-VE" smtClean="0"/>
              <a:t>30/8/2025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93C258-CCCD-45E7-A29B-229FD6BAFDEC}" type="datetimeFigureOut">
              <a:rPr lang="es-VE" smtClean="0"/>
              <a:t>30/8/2025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393C258-CCCD-45E7-A29B-229FD6BAFDEC}" type="datetimeFigureOut">
              <a:rPr lang="es-VE" smtClean="0"/>
              <a:t>30/8/2025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393C258-CCCD-45E7-A29B-229FD6BAFDEC}" type="datetimeFigureOut">
              <a:rPr lang="es-VE" smtClean="0"/>
              <a:t>30/8/2025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393C258-CCCD-45E7-A29B-229FD6BAFDEC}" type="datetimeFigureOut">
              <a:rPr lang="es-VE" smtClean="0"/>
              <a:t>30/8/2025</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393C258-CCCD-45E7-A29B-229FD6BAFDEC}" type="datetimeFigureOut">
              <a:rPr lang="es-VE" smtClean="0"/>
              <a:t>30/8/2025</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393C258-CCCD-45E7-A29B-229FD6BAFDEC}" type="datetimeFigureOut">
              <a:rPr lang="es-VE" smtClean="0"/>
              <a:t>30/8/2025</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393C258-CCCD-45E7-A29B-229FD6BAFDEC}" type="datetimeFigureOut">
              <a:rPr lang="es-VE" smtClean="0"/>
              <a:t>30/8/2025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393C258-CCCD-45E7-A29B-229FD6BAFDEC}" type="datetimeFigureOut">
              <a:rPr lang="es-VE" smtClean="0"/>
              <a:t>30/8/2025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3A94A7BD-1561-45B6-847C-13941C82B772}" type="slidenum">
              <a:rPr lang="es-VE" smtClean="0"/>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393C258-CCCD-45E7-A29B-229FD6BAFDEC}" type="datetimeFigureOut">
              <a:rPr lang="es-VE" smtClean="0"/>
              <a:t>30/8/2025</a:t>
            </a:fld>
            <a:endParaRPr lang="es-V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V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4A7BD-1561-45B6-847C-13941C82B772}"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rezi.com/lsyfye47bmco/sistematizacion-del-problem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73212" y="3035300"/>
            <a:ext cx="8689976" cy="2509213"/>
          </a:xfrm>
        </p:spPr>
        <p:txBody>
          <a:bodyPr>
            <a:normAutofit fontScale="90000"/>
          </a:bodyPr>
          <a:lstStyle/>
          <a:p>
            <a:r>
              <a:rPr lang="es-VE" altLang="es-VE" dirty="0">
                <a:solidFill>
                  <a:srgbClr val="C00000"/>
                </a:solidFill>
                <a:effectLst>
                  <a:outerShdw blurRad="38100" dist="38100" dir="2700000" algn="tl">
                    <a:srgbClr val="C0C0C0"/>
                  </a:outerShdw>
                </a:effectLst>
                <a:latin typeface="Impact" panose="020B0806030902050204" pitchFamily="34" charset="0"/>
              </a:rPr>
              <a:t>Taller</a:t>
            </a:r>
            <a:br>
              <a:rPr lang="es-VE" altLang="es-VE" dirty="0">
                <a:solidFill>
                  <a:srgbClr val="C00000"/>
                </a:solidFill>
                <a:effectLst>
                  <a:outerShdw blurRad="38100" dist="38100" dir="2700000" algn="tl">
                    <a:srgbClr val="C0C0C0"/>
                  </a:outerShdw>
                </a:effectLst>
                <a:latin typeface="Impact" panose="020B0806030902050204" pitchFamily="34" charset="0"/>
              </a:rPr>
            </a:br>
            <a:r>
              <a:rPr lang="es-VE" altLang="es-VE" sz="6600" dirty="0">
                <a:solidFill>
                  <a:srgbClr val="C00000"/>
                </a:solidFill>
                <a:effectLst>
                  <a:outerShdw blurRad="38100" dist="38100" dir="2700000" algn="tl">
                    <a:srgbClr val="C0C0C0"/>
                  </a:outerShdw>
                </a:effectLst>
                <a:latin typeface="Impact" panose="020B0806030902050204" pitchFamily="34" charset="0"/>
              </a:rPr>
              <a:t>1er.</a:t>
            </a:r>
            <a:r>
              <a:rPr lang="es-VE" altLang="es-VE" dirty="0">
                <a:solidFill>
                  <a:srgbClr val="C00000"/>
                </a:solidFill>
                <a:effectLst>
                  <a:outerShdw blurRad="38100" dist="38100" dir="2700000" algn="tl">
                    <a:srgbClr val="C0C0C0"/>
                  </a:outerShdw>
                </a:effectLst>
                <a:latin typeface="Impact" panose="020B0806030902050204" pitchFamily="34" charset="0"/>
              </a:rPr>
              <a:t> Encuentro</a:t>
            </a:r>
            <a:br>
              <a:rPr lang="es-VE" altLang="es-VE" dirty="0">
                <a:solidFill>
                  <a:srgbClr val="C00000"/>
                </a:solidFill>
                <a:effectLst>
                  <a:outerShdw blurRad="38100" dist="38100" dir="2700000" algn="tl">
                    <a:srgbClr val="C0C0C0"/>
                  </a:outerShdw>
                </a:effectLst>
                <a:latin typeface="Impact" panose="020B0806030902050204" pitchFamily="34" charset="0"/>
              </a:rPr>
            </a:br>
            <a:r>
              <a:rPr lang="es-VE" altLang="es-VE" dirty="0">
                <a:solidFill>
                  <a:srgbClr val="C00000"/>
                </a:solidFill>
                <a:effectLst>
                  <a:outerShdw blurRad="38100" dist="38100" dir="2700000" algn="tl">
                    <a:srgbClr val="C0C0C0"/>
                  </a:outerShdw>
                </a:effectLst>
                <a:latin typeface="Impact" panose="020B0806030902050204" pitchFamily="34" charset="0"/>
              </a:rPr>
              <a:t>SERVICIO COMUNITARIO</a:t>
            </a:r>
            <a:br>
              <a:rPr lang="es-MX" altLang="es-VE">
                <a:solidFill>
                  <a:srgbClr val="C00000"/>
                </a:solidFill>
                <a:effectLst>
                  <a:outerShdw blurRad="38100" dist="38100" dir="2700000" algn="tl">
                    <a:srgbClr val="C0C0C0"/>
                  </a:outerShdw>
                </a:effectLst>
                <a:latin typeface="Impact" panose="020B0806030902050204" pitchFamily="34" charset="0"/>
              </a:rPr>
            </a:br>
            <a:r>
              <a:rPr lang="es-MX" altLang="es-VE">
                <a:solidFill>
                  <a:srgbClr val="C00000"/>
                </a:solidFill>
                <a:effectLst>
                  <a:outerShdw blurRad="38100" dist="38100" dir="2700000" algn="tl">
                    <a:srgbClr val="C0C0C0"/>
                  </a:outerShdw>
                </a:effectLst>
                <a:latin typeface="Impact" panose="020B0806030902050204" pitchFamily="34" charset="0"/>
              </a:rPr>
              <a:t>2025</a:t>
            </a:r>
            <a:endParaRPr lang="es-VE" dirty="0">
              <a:solidFill>
                <a:srgbClr val="C00000"/>
              </a:solidFill>
            </a:endParaRPr>
          </a:p>
        </p:txBody>
      </p:sp>
      <p:pic>
        <p:nvPicPr>
          <p:cNvPr id="5" name="Imagen 4"/>
          <p:cNvPicPr>
            <a:picLocks noChangeAspect="1"/>
          </p:cNvPicPr>
          <p:nvPr/>
        </p:nvPicPr>
        <p:blipFill>
          <a:blip r:embed="rId2"/>
          <a:stretch>
            <a:fillRect/>
          </a:stretch>
        </p:blipFill>
        <p:spPr>
          <a:xfrm>
            <a:off x="482600" y="165100"/>
            <a:ext cx="2447925" cy="1524000"/>
          </a:xfrm>
          <a:prstGeom prst="rect">
            <a:avLst/>
          </a:prstGeom>
        </p:spPr>
      </p:pic>
      <p:sp>
        <p:nvSpPr>
          <p:cNvPr id="7" name="Rectángulo 6"/>
          <p:cNvSpPr/>
          <p:nvPr/>
        </p:nvSpPr>
        <p:spPr>
          <a:xfrm>
            <a:off x="933534" y="927100"/>
            <a:ext cx="9969332" cy="923330"/>
          </a:xfrm>
          <a:prstGeom prst="rect">
            <a:avLst/>
          </a:prstGeom>
        </p:spPr>
        <p:txBody>
          <a:bodyPr wrap="none">
            <a:spAutoFit/>
          </a:bodyPr>
          <a:lstStyle/>
          <a:p>
            <a:pPr algn="ctr"/>
            <a:r>
              <a:rPr lang="es-VE" b="1" dirty="0">
                <a:latin typeface="Arial" panose="020B0604020202020204" pitchFamily="34" charset="0"/>
              </a:rPr>
              <a:t> República Bolivariana de Venezuela</a:t>
            </a:r>
          </a:p>
          <a:p>
            <a:pPr algn="ctr"/>
            <a:r>
              <a:rPr lang="es-VE" b="1" dirty="0">
                <a:latin typeface="Arial" panose="020B0604020202020204" pitchFamily="34" charset="0"/>
              </a:rPr>
              <a:t>Ministerio del Poder  para la Educación Universitaria</a:t>
            </a:r>
          </a:p>
          <a:p>
            <a:pPr algn="ctr"/>
            <a:r>
              <a:rPr lang="es-VE" b="1" dirty="0">
                <a:latin typeface="Arial" panose="020B0604020202020204" pitchFamily="34" charset="0"/>
              </a:rPr>
              <a:t>Instituto Universitario de Tecnología para la Informática, Extensión Acarigua- Portuguesa</a:t>
            </a:r>
            <a:endParaRPr lang="es-VE" b="1" dirty="0"/>
          </a:p>
        </p:txBody>
      </p:sp>
      <p:pic>
        <p:nvPicPr>
          <p:cNvPr id="3" name="Imagen 2"/>
          <p:cNvPicPr>
            <a:picLocks noChangeAspect="1"/>
          </p:cNvPicPr>
          <p:nvPr/>
        </p:nvPicPr>
        <p:blipFill>
          <a:blip r:embed="rId3"/>
          <a:stretch>
            <a:fillRect/>
          </a:stretch>
        </p:blipFill>
        <p:spPr>
          <a:xfrm rot="862467">
            <a:off x="8726870" y="2432902"/>
            <a:ext cx="2443986" cy="1955189"/>
          </a:xfrm>
          <a:prstGeom prst="rect">
            <a:avLst/>
          </a:prstGeom>
        </p:spPr>
      </p:pic>
      <p:sp>
        <p:nvSpPr>
          <p:cNvPr id="4" name="Rectángulo 3"/>
          <p:cNvSpPr/>
          <p:nvPr/>
        </p:nvSpPr>
        <p:spPr>
          <a:xfrm rot="4903601" flipV="1">
            <a:off x="1270000" y="5544513"/>
            <a:ext cx="952500" cy="923330"/>
          </a:xfrm>
          <a:prstGeom prst="rect">
            <a:avLst/>
          </a:prstGeom>
        </p:spPr>
        <p:txBody>
          <a:bodyPr wrap="square">
            <a:spAutoFit/>
          </a:bodyPr>
          <a:lstStyle/>
          <a:p>
            <a:pPr algn="ctr"/>
            <a:endParaRPr lang="es-VE" b="1" dirty="0">
              <a:latin typeface="Arial" panose="020B0604020202020204" pitchFamily="34" charset="0"/>
            </a:endParaRPr>
          </a:p>
          <a:p>
            <a:pPr algn="ctr"/>
            <a:endParaRPr lang="es-VE" b="1" dirty="0">
              <a:latin typeface="Arial" panose="020B0604020202020204" pitchFamily="34" charset="0"/>
            </a:endParaRPr>
          </a:p>
          <a:p>
            <a:pPr algn="ctr"/>
            <a:endParaRPr lang="es-VE"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369332"/>
          </a:xfrm>
          <a:prstGeom prst="rect">
            <a:avLst/>
          </a:prstGeom>
        </p:spPr>
        <p:txBody>
          <a:bodyPr wrap="square">
            <a:spAutoFit/>
          </a:bodyPr>
          <a:lstStyle/>
          <a:p>
            <a:r>
              <a:rPr lang="es-VE" b="1" dirty="0">
                <a:latin typeface="Arial" panose="020B0604020202020204" pitchFamily="34" charset="0"/>
              </a:rPr>
              <a:t> </a:t>
            </a:r>
            <a:endParaRPr lang="es-VE" b="1" dirty="0"/>
          </a:p>
        </p:txBody>
      </p:sp>
      <p:pic>
        <p:nvPicPr>
          <p:cNvPr id="5" name="Imagen 4"/>
          <p:cNvPicPr>
            <a:picLocks noChangeAspect="1"/>
          </p:cNvPicPr>
          <p:nvPr/>
        </p:nvPicPr>
        <p:blipFill>
          <a:blip r:embed="rId2"/>
          <a:stretch>
            <a:fillRect/>
          </a:stretch>
        </p:blipFill>
        <p:spPr>
          <a:xfrm>
            <a:off x="117475" y="0"/>
            <a:ext cx="2447925" cy="1524000"/>
          </a:xfrm>
          <a:prstGeom prst="rect">
            <a:avLst/>
          </a:prstGeom>
        </p:spPr>
      </p:pic>
      <p:sp>
        <p:nvSpPr>
          <p:cNvPr id="3" name="Rectángulo 2"/>
          <p:cNvSpPr/>
          <p:nvPr/>
        </p:nvSpPr>
        <p:spPr>
          <a:xfrm>
            <a:off x="952500" y="3244334"/>
            <a:ext cx="4991100" cy="923330"/>
          </a:xfrm>
          <a:prstGeom prst="rect">
            <a:avLst/>
          </a:prstGeom>
        </p:spPr>
        <p:txBody>
          <a:bodyPr wrap="square">
            <a:spAutoFit/>
          </a:bodyPr>
          <a:lstStyle/>
          <a:p>
            <a:endParaRPr lang="es-VE" altLang="es-VE" dirty="0">
              <a:solidFill>
                <a:srgbClr val="C00000"/>
              </a:solidFill>
              <a:latin typeface="Impact" panose="020B0806030902050204" pitchFamily="34" charset="0"/>
            </a:endParaRPr>
          </a:p>
          <a:p>
            <a:endParaRPr lang="es-VE" dirty="0">
              <a:solidFill>
                <a:srgbClr val="C00000"/>
              </a:solidFill>
              <a:latin typeface="Impact" panose="020B0806030902050204" pitchFamily="34" charset="0"/>
            </a:endParaRPr>
          </a:p>
          <a:p>
            <a:endParaRPr lang="es-VE" dirty="0"/>
          </a:p>
        </p:txBody>
      </p:sp>
      <p:sp>
        <p:nvSpPr>
          <p:cNvPr id="6" name="Rectángulo 5"/>
          <p:cNvSpPr/>
          <p:nvPr/>
        </p:nvSpPr>
        <p:spPr>
          <a:xfrm>
            <a:off x="3689350" y="1310670"/>
            <a:ext cx="4508500" cy="584775"/>
          </a:xfrm>
          <a:prstGeom prst="rect">
            <a:avLst/>
          </a:prstGeom>
        </p:spPr>
        <p:txBody>
          <a:bodyPr wrap="square">
            <a:spAutoFit/>
          </a:bodyPr>
          <a:lstStyle/>
          <a:p>
            <a:r>
              <a:rPr lang="es-VE" altLang="es-VE" sz="3200" dirty="0">
                <a:solidFill>
                  <a:srgbClr val="C00000"/>
                </a:solidFill>
                <a:latin typeface="Franklin Gothic Demi Cond" panose="020B0706030402020204" pitchFamily="34" charset="0"/>
              </a:rPr>
              <a:t>¿ES OBLIGATORIO O NO?</a:t>
            </a:r>
            <a:endParaRPr lang="es-VE" sz="3200" dirty="0">
              <a:latin typeface="Franklin Gothic Demi Cond" panose="020B0706030402020204" pitchFamily="34" charset="0"/>
            </a:endParaRPr>
          </a:p>
        </p:txBody>
      </p:sp>
      <p:sp>
        <p:nvSpPr>
          <p:cNvPr id="7" name="Rectángulo 6"/>
          <p:cNvSpPr/>
          <p:nvPr/>
        </p:nvSpPr>
        <p:spPr>
          <a:xfrm>
            <a:off x="650081" y="2798058"/>
            <a:ext cx="6078538" cy="1815882"/>
          </a:xfrm>
          <a:prstGeom prst="rect">
            <a:avLst/>
          </a:prstGeom>
        </p:spPr>
        <p:txBody>
          <a:bodyPr wrap="square">
            <a:spAutoFit/>
          </a:bodyPr>
          <a:lstStyle/>
          <a:p>
            <a:pPr algn="just"/>
            <a:r>
              <a:rPr lang="es-VE" altLang="es-VE" sz="2800" dirty="0"/>
              <a:t>El Servicio Comunitario del estudiante es un requisito para la obtención del título de pre-grado en la Educación Superior, por lo tanto es </a:t>
            </a:r>
            <a:r>
              <a:rPr lang="es-VE" altLang="es-VE" sz="2800" b="1" dirty="0"/>
              <a:t>obligatorio</a:t>
            </a:r>
            <a:r>
              <a:rPr lang="es-VE" altLang="es-VE" sz="2800" dirty="0"/>
              <a:t>. </a:t>
            </a:r>
            <a:r>
              <a:rPr lang="es-VE" altLang="es-VE" sz="2800" i="1" dirty="0">
                <a:latin typeface="Berlin Sans FB" panose="020E0602020502020306" pitchFamily="34" charset="0"/>
              </a:rPr>
              <a:t>(artículo 1)</a:t>
            </a:r>
          </a:p>
        </p:txBody>
      </p:sp>
      <p:pic>
        <p:nvPicPr>
          <p:cNvPr id="8"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2491561"/>
            <a:ext cx="38163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41300" y="0"/>
            <a:ext cx="2447925" cy="1524000"/>
          </a:xfrm>
          <a:prstGeom prst="rect">
            <a:avLst/>
          </a:prstGeom>
        </p:spPr>
      </p:pic>
      <p:sp>
        <p:nvSpPr>
          <p:cNvPr id="2" name="Rectángulo 1"/>
          <p:cNvSpPr/>
          <p:nvPr/>
        </p:nvSpPr>
        <p:spPr>
          <a:xfrm>
            <a:off x="584200" y="1854200"/>
            <a:ext cx="10922000" cy="369332"/>
          </a:xfrm>
          <a:prstGeom prst="rect">
            <a:avLst/>
          </a:prstGeom>
        </p:spPr>
        <p:txBody>
          <a:bodyPr wrap="square">
            <a:spAutoFit/>
          </a:bodyPr>
          <a:lstStyle/>
          <a:p>
            <a:r>
              <a:rPr lang="es-VE" altLang="es-VE" b="1" dirty="0">
                <a:solidFill>
                  <a:srgbClr val="C00000"/>
                </a:solidFill>
                <a:latin typeface="Arial" panose="020B0604020202020204" pitchFamily="34" charset="0"/>
                <a:cs typeface="Arial" panose="020B0604020202020204" pitchFamily="34" charset="0"/>
              </a:rPr>
              <a:t>¿SI REALIZÓ O REALICÉ TRABAJO VOLUNTARIADO SE CONSIDERA SERVICIO COMUNITARIO?</a:t>
            </a:r>
            <a:endParaRPr lang="es-VE" b="1" dirty="0">
              <a:solidFill>
                <a:srgbClr val="C00000"/>
              </a:solidFill>
              <a:latin typeface="Arial" panose="020B0604020202020204" pitchFamily="34" charset="0"/>
              <a:cs typeface="Arial" panose="020B0604020202020204" pitchFamily="34" charset="0"/>
            </a:endParaRPr>
          </a:p>
        </p:txBody>
      </p:sp>
      <p:sp>
        <p:nvSpPr>
          <p:cNvPr id="3" name="Rectángulo 2"/>
          <p:cNvSpPr/>
          <p:nvPr/>
        </p:nvSpPr>
        <p:spPr>
          <a:xfrm>
            <a:off x="2997200" y="2515580"/>
            <a:ext cx="6096000" cy="1815882"/>
          </a:xfrm>
          <a:prstGeom prst="rect">
            <a:avLst/>
          </a:prstGeom>
        </p:spPr>
        <p:txBody>
          <a:bodyPr>
            <a:spAutoFit/>
          </a:bodyPr>
          <a:lstStyle/>
          <a:p>
            <a:pPr algn="just"/>
            <a:r>
              <a:rPr lang="es-VE" altLang="es-VE" sz="2800" dirty="0">
                <a:latin typeface="Arial" panose="020B0604020202020204" pitchFamily="34" charset="0"/>
                <a:cs typeface="Arial" panose="020B0604020202020204" pitchFamily="34" charset="0"/>
              </a:rPr>
              <a:t>NO. Es fundamental que el estudiante pueda ejecutar el servicio comunitario de acuerdo a su </a:t>
            </a:r>
            <a:r>
              <a:rPr lang="es-VE" altLang="es-VE" sz="2800" u="sng" dirty="0">
                <a:latin typeface="Arial" panose="020B0604020202020204" pitchFamily="34" charset="0"/>
                <a:cs typeface="Arial" panose="020B0604020202020204" pitchFamily="34" charset="0"/>
              </a:rPr>
              <a:t>perfil académico</a:t>
            </a:r>
            <a:r>
              <a:rPr lang="es-VE" altLang="es-VE" sz="2800" dirty="0">
                <a:latin typeface="Arial" panose="020B0604020202020204" pitchFamily="34" charset="0"/>
                <a:cs typeface="Arial" panose="020B0604020202020204" pitchFamily="34" charset="0"/>
              </a:rPr>
              <a:t> de la carrera que cursa.</a:t>
            </a:r>
          </a:p>
        </p:txBody>
      </p:sp>
      <p:sp>
        <p:nvSpPr>
          <p:cNvPr id="6" name="Rectángulo 5"/>
          <p:cNvSpPr/>
          <p:nvPr/>
        </p:nvSpPr>
        <p:spPr>
          <a:xfrm rot="20646137">
            <a:off x="239548" y="4740377"/>
            <a:ext cx="2736647" cy="369332"/>
          </a:xfrm>
          <a:prstGeom prst="rect">
            <a:avLst/>
          </a:prstGeom>
        </p:spPr>
        <p:txBody>
          <a:bodyPr wrap="none">
            <a:spAutoFit/>
          </a:bodyPr>
          <a:lstStyle/>
          <a:p>
            <a:r>
              <a:rPr lang="es-VE" b="1" dirty="0">
                <a:solidFill>
                  <a:srgbClr val="00B0F0"/>
                </a:solidFill>
                <a:latin typeface="Arial" panose="020B0604020202020204" pitchFamily="34" charset="0"/>
                <a:cs typeface="Arial" panose="020B0604020202020204" pitchFamily="34" charset="0"/>
              </a:rPr>
              <a:t>ANÁLISIS DE SISTEMA</a:t>
            </a:r>
            <a:endParaRPr lang="es-VE" b="1" dirty="0">
              <a:solidFill>
                <a:srgbClr val="00B0F0"/>
              </a:solidFill>
            </a:endParaRPr>
          </a:p>
        </p:txBody>
      </p:sp>
      <p:sp>
        <p:nvSpPr>
          <p:cNvPr id="7" name="Rectángulo 6"/>
          <p:cNvSpPr/>
          <p:nvPr/>
        </p:nvSpPr>
        <p:spPr>
          <a:xfrm rot="1207535">
            <a:off x="8870215" y="4780237"/>
            <a:ext cx="1971437" cy="369332"/>
          </a:xfrm>
          <a:prstGeom prst="rect">
            <a:avLst/>
          </a:prstGeom>
        </p:spPr>
        <p:txBody>
          <a:bodyPr wrap="none">
            <a:spAutoFit/>
          </a:bodyPr>
          <a:lstStyle/>
          <a:p>
            <a:r>
              <a:rPr lang="es-VE" dirty="0">
                <a:latin typeface="Arial" panose="020B0604020202020204" pitchFamily="34" charset="0"/>
                <a:cs typeface="Arial" panose="020B0604020202020204" pitchFamily="34" charset="0"/>
              </a:rPr>
              <a:t> </a:t>
            </a:r>
            <a:r>
              <a:rPr lang="es-VE" b="1" dirty="0">
                <a:solidFill>
                  <a:srgbClr val="00B0F0"/>
                </a:solidFill>
                <a:latin typeface="Arial" panose="020B0604020202020204" pitchFamily="34" charset="0"/>
                <a:cs typeface="Arial" panose="020B0604020202020204" pitchFamily="34" charset="0"/>
              </a:rPr>
              <a:t>ELECTRÓNICA </a:t>
            </a:r>
            <a:endParaRPr lang="es-VE" b="1" dirty="0">
              <a:solidFill>
                <a:srgbClr val="00B0F0"/>
              </a:solidFill>
            </a:endParaRPr>
          </a:p>
        </p:txBody>
      </p:sp>
      <p:sp>
        <p:nvSpPr>
          <p:cNvPr id="8" name="Rectángulo 7"/>
          <p:cNvSpPr/>
          <p:nvPr/>
        </p:nvSpPr>
        <p:spPr>
          <a:xfrm>
            <a:off x="4022217" y="4740378"/>
            <a:ext cx="3796873" cy="369332"/>
          </a:xfrm>
          <a:prstGeom prst="rect">
            <a:avLst/>
          </a:prstGeom>
        </p:spPr>
        <p:txBody>
          <a:bodyPr wrap="none">
            <a:spAutoFit/>
          </a:bodyPr>
          <a:lstStyle/>
          <a:p>
            <a:r>
              <a:rPr lang="es-VE" dirty="0">
                <a:latin typeface="Arial" panose="020B0604020202020204" pitchFamily="34" charset="0"/>
                <a:cs typeface="Arial" panose="020B0604020202020204" pitchFamily="34" charset="0"/>
              </a:rPr>
              <a:t> </a:t>
            </a:r>
            <a:r>
              <a:rPr lang="es-VE" b="1" dirty="0">
                <a:solidFill>
                  <a:srgbClr val="C00000"/>
                </a:solidFill>
                <a:latin typeface="Arial" panose="020B0604020202020204" pitchFamily="34" charset="0"/>
                <a:cs typeface="Arial" panose="020B0604020202020204" pitchFamily="34" charset="0"/>
              </a:rPr>
              <a:t>ADMINISTRACIÓN INDUSTRIAL </a:t>
            </a:r>
            <a:endParaRPr lang="es-VE" b="1" dirty="0">
              <a:solidFill>
                <a:srgbClr val="C00000"/>
              </a:solidFill>
            </a:endParaRPr>
          </a:p>
        </p:txBody>
      </p:sp>
      <p:pic>
        <p:nvPicPr>
          <p:cNvPr id="9" name="Picture 2" descr="F:\ingenieria.jpg"/>
          <p:cNvPicPr>
            <a:picLocks noChangeAspect="1" noChangeArrowheads="1"/>
          </p:cNvPicPr>
          <p:nvPr/>
        </p:nvPicPr>
        <p:blipFill>
          <a:blip r:embed="rId3" cstate="email"/>
          <a:srcRect/>
          <a:stretch>
            <a:fillRect/>
          </a:stretch>
        </p:blipFill>
        <p:spPr bwMode="auto">
          <a:xfrm>
            <a:off x="4877917" y="5109710"/>
            <a:ext cx="2046664" cy="1389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descr="F:\dfgdf.jpg"/>
          <p:cNvPicPr>
            <a:picLocks noChangeAspect="1" noChangeArrowheads="1"/>
          </p:cNvPicPr>
          <p:nvPr/>
        </p:nvPicPr>
        <p:blipFill>
          <a:blip r:embed="rId4" cstate="print"/>
          <a:srcRect/>
          <a:stretch>
            <a:fillRect/>
          </a:stretch>
        </p:blipFill>
        <p:spPr bwMode="auto">
          <a:xfrm rot="20306994">
            <a:off x="1083036" y="5127568"/>
            <a:ext cx="1952747" cy="1286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AutoShape 2" descr="Electrónica fotos de stock, imágenes de Electrónica si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s-VE"/>
          </a:p>
        </p:txBody>
      </p:sp>
      <p:pic>
        <p:nvPicPr>
          <p:cNvPr id="12" name="Imagen 11"/>
          <p:cNvPicPr>
            <a:picLocks noChangeAspect="1"/>
          </p:cNvPicPr>
          <p:nvPr/>
        </p:nvPicPr>
        <p:blipFill>
          <a:blip r:embed="rId5"/>
          <a:stretch>
            <a:fillRect/>
          </a:stretch>
        </p:blipFill>
        <p:spPr>
          <a:xfrm rot="1113336">
            <a:off x="8497865" y="5099634"/>
            <a:ext cx="1990725" cy="1409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369332"/>
          </a:xfrm>
          <a:prstGeom prst="rect">
            <a:avLst/>
          </a:prstGeom>
        </p:spPr>
        <p:txBody>
          <a:bodyPr wrap="square">
            <a:spAutoFit/>
          </a:bodyPr>
          <a:lstStyle/>
          <a:p>
            <a:r>
              <a:rPr lang="es-VE" b="1" dirty="0">
                <a:latin typeface="Arial" panose="020B0604020202020204" pitchFamily="34" charset="0"/>
              </a:rPr>
              <a:t> </a:t>
            </a:r>
            <a:endParaRPr lang="es-VE" b="1" dirty="0"/>
          </a:p>
        </p:txBody>
      </p:sp>
      <p:pic>
        <p:nvPicPr>
          <p:cNvPr id="5" name="Imagen 4"/>
          <p:cNvPicPr>
            <a:picLocks noChangeAspect="1"/>
          </p:cNvPicPr>
          <p:nvPr/>
        </p:nvPicPr>
        <p:blipFill>
          <a:blip r:embed="rId2"/>
          <a:stretch>
            <a:fillRect/>
          </a:stretch>
        </p:blipFill>
        <p:spPr>
          <a:xfrm>
            <a:off x="190500" y="0"/>
            <a:ext cx="2447925" cy="1524000"/>
          </a:xfrm>
          <a:prstGeom prst="rect">
            <a:avLst/>
          </a:prstGeom>
        </p:spPr>
      </p:pic>
      <p:sp>
        <p:nvSpPr>
          <p:cNvPr id="2" name="Rectángulo 1"/>
          <p:cNvSpPr/>
          <p:nvPr/>
        </p:nvSpPr>
        <p:spPr>
          <a:xfrm>
            <a:off x="1581562" y="1524000"/>
            <a:ext cx="9244775" cy="523220"/>
          </a:xfrm>
          <a:prstGeom prst="rect">
            <a:avLst/>
          </a:prstGeom>
        </p:spPr>
        <p:txBody>
          <a:bodyPr wrap="none">
            <a:spAutoFit/>
          </a:bodyPr>
          <a:lstStyle/>
          <a:p>
            <a:r>
              <a:rPr lang="es-VE" altLang="es-VE" sz="2800" b="1" dirty="0">
                <a:solidFill>
                  <a:srgbClr val="C00000"/>
                </a:solidFill>
                <a:latin typeface="Arial" panose="020B0604020202020204" pitchFamily="34" charset="0"/>
                <a:cs typeface="Arial" panose="020B0604020202020204" pitchFamily="34" charset="0"/>
              </a:rPr>
              <a:t>¿QUÉ SE BUSCA CON EL SERVICIO COMUNITARIO?</a:t>
            </a:r>
            <a:endParaRPr lang="es-VE" sz="2800" b="1" dirty="0">
              <a:latin typeface="Arial" panose="020B0604020202020204" pitchFamily="34" charset="0"/>
              <a:cs typeface="Arial" panose="020B0604020202020204" pitchFamily="34" charset="0"/>
            </a:endParaRPr>
          </a:p>
        </p:txBody>
      </p:sp>
      <p:sp>
        <p:nvSpPr>
          <p:cNvPr id="3" name="Rectángulo 2"/>
          <p:cNvSpPr/>
          <p:nvPr/>
        </p:nvSpPr>
        <p:spPr>
          <a:xfrm>
            <a:off x="1041400" y="2439888"/>
            <a:ext cx="10109199" cy="3637919"/>
          </a:xfrm>
          <a:prstGeom prst="rect">
            <a:avLst/>
          </a:prstGeom>
        </p:spPr>
        <p:txBody>
          <a:bodyPr wrap="square">
            <a:spAutoFit/>
          </a:bodyPr>
          <a:lstStyle/>
          <a:p>
            <a:pPr algn="just">
              <a:lnSpc>
                <a:spcPct val="80000"/>
              </a:lnSpc>
            </a:pPr>
            <a:r>
              <a:rPr lang="es-VE" altLang="es-VE" sz="2400" u="sng" dirty="0">
                <a:latin typeface="Arial" panose="020B0604020202020204" pitchFamily="34" charset="0"/>
                <a:cs typeface="Arial" panose="020B0604020202020204" pitchFamily="34" charset="0"/>
              </a:rPr>
              <a:t>Fomentar</a:t>
            </a:r>
            <a:r>
              <a:rPr lang="es-VE" altLang="es-VE" sz="2400" dirty="0">
                <a:latin typeface="Arial" panose="020B0604020202020204" pitchFamily="34" charset="0"/>
                <a:cs typeface="Arial" panose="020B0604020202020204" pitchFamily="34" charset="0"/>
              </a:rPr>
              <a:t> en el estudiante los valores de solidaridad, responsabilidad social y compromiso con la comunidad como norma ética y ciudadana.</a:t>
            </a:r>
          </a:p>
          <a:p>
            <a:pPr algn="just">
              <a:lnSpc>
                <a:spcPct val="80000"/>
              </a:lnSpc>
            </a:pPr>
            <a:endParaRPr lang="es-VE" altLang="es-VE" sz="2400" dirty="0">
              <a:latin typeface="Arial" panose="020B0604020202020204" pitchFamily="34" charset="0"/>
              <a:cs typeface="Arial" panose="020B0604020202020204" pitchFamily="34" charset="0"/>
            </a:endParaRPr>
          </a:p>
          <a:p>
            <a:pPr algn="just">
              <a:lnSpc>
                <a:spcPct val="80000"/>
              </a:lnSpc>
            </a:pPr>
            <a:r>
              <a:rPr lang="es-VE" altLang="es-VE" sz="2400" u="sng" dirty="0">
                <a:latin typeface="Arial" panose="020B0604020202020204" pitchFamily="34" charset="0"/>
                <a:cs typeface="Arial" panose="020B0604020202020204" pitchFamily="34" charset="0"/>
              </a:rPr>
              <a:t>Retribuir </a:t>
            </a:r>
            <a:r>
              <a:rPr lang="es-VE" altLang="es-VE" sz="2400" dirty="0">
                <a:latin typeface="Arial" panose="020B0604020202020204" pitchFamily="34" charset="0"/>
                <a:cs typeface="Arial" panose="020B0604020202020204" pitchFamily="34" charset="0"/>
              </a:rPr>
              <a:t>a la sociedad venezolana el beneficio de la formación en educación superior recibida.</a:t>
            </a:r>
          </a:p>
          <a:p>
            <a:pPr algn="just">
              <a:lnSpc>
                <a:spcPct val="80000"/>
              </a:lnSpc>
            </a:pPr>
            <a:endParaRPr lang="es-VE" altLang="es-VE" sz="2400" dirty="0">
              <a:latin typeface="Arial" panose="020B0604020202020204" pitchFamily="34" charset="0"/>
              <a:cs typeface="Arial" panose="020B0604020202020204" pitchFamily="34" charset="0"/>
            </a:endParaRPr>
          </a:p>
          <a:p>
            <a:pPr algn="just">
              <a:lnSpc>
                <a:spcPct val="80000"/>
              </a:lnSpc>
            </a:pPr>
            <a:r>
              <a:rPr lang="es-VE" altLang="es-VE" sz="2400" u="sng" dirty="0">
                <a:latin typeface="Arial" panose="020B0604020202020204" pitchFamily="34" charset="0"/>
                <a:cs typeface="Arial" panose="020B0604020202020204" pitchFamily="34" charset="0"/>
              </a:rPr>
              <a:t>Establecer</a:t>
            </a:r>
            <a:r>
              <a:rPr lang="es-VE" altLang="es-VE" sz="2400" dirty="0">
                <a:latin typeface="Arial" panose="020B0604020202020204" pitchFamily="34" charset="0"/>
                <a:cs typeface="Arial" panose="020B0604020202020204" pitchFamily="34" charset="0"/>
              </a:rPr>
              <a:t> y estimular vínculos permanentes entre EL IUTEPI y su entorno, a través del diseño y desarrollo de proyectos que permitan mejorar la calidad de vida de la población.</a:t>
            </a:r>
          </a:p>
          <a:p>
            <a:pPr algn="just">
              <a:lnSpc>
                <a:spcPct val="80000"/>
              </a:lnSpc>
            </a:pPr>
            <a:endParaRPr lang="es-VE" altLang="es-VE" sz="2400" dirty="0">
              <a:latin typeface="Arial" panose="020B0604020202020204" pitchFamily="34" charset="0"/>
              <a:cs typeface="Arial" panose="020B0604020202020204" pitchFamily="34" charset="0"/>
            </a:endParaRPr>
          </a:p>
          <a:p>
            <a:pPr algn="just">
              <a:lnSpc>
                <a:spcPct val="80000"/>
              </a:lnSpc>
            </a:pPr>
            <a:r>
              <a:rPr lang="es-VE" altLang="es-VE" sz="2400" u="sng" dirty="0">
                <a:latin typeface="Arial" panose="020B0604020202020204" pitchFamily="34" charset="0"/>
                <a:cs typeface="Arial" panose="020B0604020202020204" pitchFamily="34" charset="0"/>
              </a:rPr>
              <a:t>Contribuir</a:t>
            </a:r>
            <a:r>
              <a:rPr lang="es-VE" altLang="es-VE" sz="2400" dirty="0">
                <a:latin typeface="Arial" panose="020B0604020202020204" pitchFamily="34" charset="0"/>
                <a:cs typeface="Arial" panose="020B0604020202020204" pitchFamily="34" charset="0"/>
              </a:rPr>
              <a:t> a la formación del capital social en el país a través del Aprendizaje-Servicio</a:t>
            </a:r>
            <a:r>
              <a:rPr lang="es-VE" altLang="es-VE" sz="2400" i="1" dirty="0">
                <a:latin typeface="Arial" panose="020B0604020202020204" pitchFamily="34" charset="0"/>
                <a:cs typeface="Arial" panose="020B0604020202020204" pitchFamily="34" charset="0"/>
              </a:rPr>
              <a:t>. (articulo 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369332"/>
          </a:xfrm>
          <a:prstGeom prst="rect">
            <a:avLst/>
          </a:prstGeom>
        </p:spPr>
        <p:txBody>
          <a:bodyPr wrap="square">
            <a:spAutoFit/>
          </a:bodyPr>
          <a:lstStyle/>
          <a:p>
            <a:r>
              <a:rPr lang="es-VE" b="1" dirty="0">
                <a:latin typeface="Arial" panose="020B0604020202020204" pitchFamily="34" charset="0"/>
              </a:rPr>
              <a:t> </a:t>
            </a:r>
            <a:endParaRPr lang="es-VE" b="1" dirty="0"/>
          </a:p>
        </p:txBody>
      </p:sp>
      <p:pic>
        <p:nvPicPr>
          <p:cNvPr id="5" name="Imagen 4"/>
          <p:cNvPicPr>
            <a:picLocks noChangeAspect="1"/>
          </p:cNvPicPr>
          <p:nvPr/>
        </p:nvPicPr>
        <p:blipFill>
          <a:blip r:embed="rId2"/>
          <a:stretch>
            <a:fillRect/>
          </a:stretch>
        </p:blipFill>
        <p:spPr>
          <a:xfrm>
            <a:off x="0" y="0"/>
            <a:ext cx="2447925" cy="1524000"/>
          </a:xfrm>
          <a:prstGeom prst="rect">
            <a:avLst/>
          </a:prstGeom>
        </p:spPr>
      </p:pic>
      <p:sp>
        <p:nvSpPr>
          <p:cNvPr id="2" name="Rectángulo 1"/>
          <p:cNvSpPr/>
          <p:nvPr/>
        </p:nvSpPr>
        <p:spPr>
          <a:xfrm>
            <a:off x="2447925" y="1524000"/>
            <a:ext cx="8267700" cy="369332"/>
          </a:xfrm>
          <a:prstGeom prst="rect">
            <a:avLst/>
          </a:prstGeom>
        </p:spPr>
        <p:txBody>
          <a:bodyPr wrap="square">
            <a:spAutoFit/>
          </a:bodyPr>
          <a:lstStyle/>
          <a:p>
            <a:r>
              <a:rPr lang="es-VE" altLang="es-VE" dirty="0">
                <a:solidFill>
                  <a:srgbClr val="C00000"/>
                </a:solidFill>
                <a:latin typeface="Impact" panose="020B0806030902050204" pitchFamily="34" charset="0"/>
              </a:rPr>
              <a:t>¿LA PRESTACIÓN DEL SERVICIO COMUNITARIO SE HACE EN GRUPO O INDIVIDUAL?</a:t>
            </a:r>
            <a:endParaRPr lang="es-VE" dirty="0"/>
          </a:p>
        </p:txBody>
      </p:sp>
      <p:sp>
        <p:nvSpPr>
          <p:cNvPr id="3" name="Rectángulo 2"/>
          <p:cNvSpPr/>
          <p:nvPr/>
        </p:nvSpPr>
        <p:spPr>
          <a:xfrm>
            <a:off x="1066800" y="2768820"/>
            <a:ext cx="9867900" cy="1154162"/>
          </a:xfrm>
          <a:prstGeom prst="rect">
            <a:avLst/>
          </a:prstGeom>
        </p:spPr>
        <p:txBody>
          <a:bodyPr wrap="square">
            <a:spAutoFit/>
          </a:bodyPr>
          <a:lstStyle/>
          <a:p>
            <a:pPr algn="just">
              <a:lnSpc>
                <a:spcPct val="90000"/>
              </a:lnSpc>
              <a:spcAft>
                <a:spcPts val="1800"/>
              </a:spcAft>
              <a:defRPr/>
            </a:pPr>
            <a:r>
              <a:rPr lang="es-VE" altLang="es-VE" sz="2000" b="1" dirty="0">
                <a:latin typeface="Arial" panose="020B0604020202020204" pitchFamily="34" charset="0"/>
                <a:cs typeface="Arial" panose="020B0604020202020204" pitchFamily="34" charset="0"/>
              </a:rPr>
              <a:t>Grupal o Individual: </a:t>
            </a:r>
          </a:p>
          <a:p>
            <a:pPr algn="just">
              <a:lnSpc>
                <a:spcPct val="90000"/>
              </a:lnSpc>
              <a:spcAft>
                <a:spcPts val="1800"/>
              </a:spcAft>
              <a:defRPr/>
            </a:pPr>
            <a:r>
              <a:rPr lang="es-VE" altLang="es-VE" sz="2000" b="1" dirty="0">
                <a:latin typeface="Arial" panose="020B0604020202020204" pitchFamily="34" charset="0"/>
                <a:cs typeface="Arial" panose="020B0604020202020204" pitchFamily="34" charset="0"/>
              </a:rPr>
              <a:t>el número de integrantes estará en función de la complejidad del proyecto seleccionado por el prestador del Servicio Comunitario.</a:t>
            </a:r>
          </a:p>
        </p:txBody>
      </p:sp>
      <p:pic>
        <p:nvPicPr>
          <p:cNvPr id="6"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4900" y="4181964"/>
            <a:ext cx="26304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369332"/>
          </a:xfrm>
          <a:prstGeom prst="rect">
            <a:avLst/>
          </a:prstGeom>
        </p:spPr>
        <p:txBody>
          <a:bodyPr wrap="square">
            <a:spAutoFit/>
          </a:bodyPr>
          <a:lstStyle/>
          <a:p>
            <a:r>
              <a:rPr lang="es-VE" b="1" dirty="0">
                <a:latin typeface="Arial" panose="020B0604020202020204" pitchFamily="34" charset="0"/>
              </a:rPr>
              <a:t> </a:t>
            </a:r>
            <a:endParaRPr lang="es-VE" b="1" dirty="0"/>
          </a:p>
        </p:txBody>
      </p:sp>
      <p:pic>
        <p:nvPicPr>
          <p:cNvPr id="5" name="Imagen 4"/>
          <p:cNvPicPr>
            <a:picLocks noChangeAspect="1"/>
          </p:cNvPicPr>
          <p:nvPr/>
        </p:nvPicPr>
        <p:blipFill>
          <a:blip r:embed="rId2"/>
          <a:stretch>
            <a:fillRect/>
          </a:stretch>
        </p:blipFill>
        <p:spPr>
          <a:xfrm>
            <a:off x="0" y="0"/>
            <a:ext cx="2447925" cy="1524000"/>
          </a:xfrm>
          <a:prstGeom prst="rect">
            <a:avLst/>
          </a:prstGeom>
        </p:spPr>
      </p:pic>
      <p:sp>
        <p:nvSpPr>
          <p:cNvPr id="2" name="Rectángulo 1"/>
          <p:cNvSpPr/>
          <p:nvPr/>
        </p:nvSpPr>
        <p:spPr>
          <a:xfrm>
            <a:off x="2447925" y="1524000"/>
            <a:ext cx="8267700" cy="646331"/>
          </a:xfrm>
          <a:prstGeom prst="rect">
            <a:avLst/>
          </a:prstGeom>
        </p:spPr>
        <p:txBody>
          <a:bodyPr wrap="square">
            <a:spAutoFit/>
          </a:bodyPr>
          <a:lstStyle/>
          <a:p>
            <a:endParaRPr lang="es-VE" dirty="0"/>
          </a:p>
          <a:p>
            <a:endParaRPr lang="es-VE" dirty="0"/>
          </a:p>
        </p:txBody>
      </p:sp>
      <p:sp>
        <p:nvSpPr>
          <p:cNvPr id="3" name="Rectángulo 2"/>
          <p:cNvSpPr/>
          <p:nvPr/>
        </p:nvSpPr>
        <p:spPr>
          <a:xfrm>
            <a:off x="2781300" y="1523999"/>
            <a:ext cx="6096000" cy="646331"/>
          </a:xfrm>
          <a:prstGeom prst="rect">
            <a:avLst/>
          </a:prstGeom>
        </p:spPr>
        <p:txBody>
          <a:bodyPr>
            <a:spAutoFit/>
          </a:bodyPr>
          <a:lstStyle/>
          <a:p>
            <a:pPr algn="ctr"/>
            <a:r>
              <a:rPr lang="es-VE" altLang="es-VE" dirty="0">
                <a:solidFill>
                  <a:srgbClr val="C00000"/>
                </a:solidFill>
                <a:latin typeface="Impact" panose="020B0806030902050204" pitchFamily="34" charset="0"/>
              </a:rPr>
              <a:t>¿DONAR DINERO (Bs.) EQUIVALE </a:t>
            </a:r>
            <a:br>
              <a:rPr lang="es-VE" altLang="es-VE" dirty="0">
                <a:solidFill>
                  <a:srgbClr val="C00000"/>
                </a:solidFill>
                <a:latin typeface="Impact" panose="020B0806030902050204" pitchFamily="34" charset="0"/>
              </a:rPr>
            </a:br>
            <a:r>
              <a:rPr lang="es-VE" altLang="es-VE" dirty="0">
                <a:solidFill>
                  <a:srgbClr val="C00000"/>
                </a:solidFill>
                <a:latin typeface="Impact" panose="020B0806030902050204" pitchFamily="34" charset="0"/>
              </a:rPr>
              <a:t>A HORAS CUMPLIDAS?</a:t>
            </a:r>
            <a:endParaRPr lang="es-VE" dirty="0"/>
          </a:p>
        </p:txBody>
      </p:sp>
      <p:sp>
        <p:nvSpPr>
          <p:cNvPr id="6" name="Rectángulo 5"/>
          <p:cNvSpPr/>
          <p:nvPr/>
        </p:nvSpPr>
        <p:spPr>
          <a:xfrm>
            <a:off x="939800" y="2333536"/>
            <a:ext cx="10185400" cy="1569660"/>
          </a:xfrm>
          <a:prstGeom prst="rect">
            <a:avLst/>
          </a:prstGeom>
        </p:spPr>
        <p:txBody>
          <a:bodyPr wrap="square">
            <a:spAutoFit/>
          </a:bodyPr>
          <a:lstStyle/>
          <a:p>
            <a:pPr algn="just"/>
            <a:r>
              <a:rPr lang="es-VE" altLang="es-VE" sz="2400" b="1" dirty="0">
                <a:latin typeface="Arial" panose="020B0604020202020204" pitchFamily="34" charset="0"/>
                <a:cs typeface="Arial" panose="020B0604020202020204" pitchFamily="34" charset="0"/>
              </a:rPr>
              <a:t>NO. Se toma en cuenta sólo las gestiones que realice en pro del proyecto (donativos en especies o en dinero), las cuales  se ponderan en horas gestionadas en las instituciones proveedoras de los donativos.</a:t>
            </a:r>
          </a:p>
        </p:txBody>
      </p:sp>
      <p:pic>
        <p:nvPicPr>
          <p:cNvPr id="7" name="Picture 3" descr="C:\Users\Ana Julia\AppData\Local\Microsoft\Windows\Temporary Internet Files\Content.IE5\4FXTP03D\MCj0441324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3607326"/>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Ana Julia\AppData\Local\Microsoft\Windows\Temporary Internet Files\Content.IE5\VV8HGZ5D\MPj0405434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338" y="3694330"/>
            <a:ext cx="3313112"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5362575" y="4197940"/>
            <a:ext cx="2438400" cy="1569660"/>
          </a:xfrm>
          <a:prstGeom prst="rect">
            <a:avLst/>
          </a:prstGeom>
        </p:spPr>
        <p:txBody>
          <a:bodyPr wrap="square">
            <a:spAutoFit/>
          </a:bodyPr>
          <a:lstStyle/>
          <a:p>
            <a:pPr>
              <a:defRPr/>
            </a:pPr>
            <a:r>
              <a:rPr lang="es-VE"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2447925" cy="1524000"/>
          </a:xfrm>
          <a:prstGeom prst="rect">
            <a:avLst/>
          </a:prstGeom>
        </p:spPr>
      </p:pic>
      <p:sp>
        <p:nvSpPr>
          <p:cNvPr id="2" name="Rectángulo 1"/>
          <p:cNvSpPr/>
          <p:nvPr/>
        </p:nvSpPr>
        <p:spPr>
          <a:xfrm>
            <a:off x="2447925" y="1524000"/>
            <a:ext cx="8267700" cy="646331"/>
          </a:xfrm>
          <a:prstGeom prst="rect">
            <a:avLst/>
          </a:prstGeom>
        </p:spPr>
        <p:txBody>
          <a:bodyPr wrap="square">
            <a:spAutoFit/>
          </a:bodyPr>
          <a:lstStyle/>
          <a:p>
            <a:endParaRPr lang="es-VE" dirty="0"/>
          </a:p>
          <a:p>
            <a:endParaRPr lang="es-VE" dirty="0"/>
          </a:p>
        </p:txBody>
      </p:sp>
      <p:sp>
        <p:nvSpPr>
          <p:cNvPr id="3" name="Rectángulo 2"/>
          <p:cNvSpPr/>
          <p:nvPr/>
        </p:nvSpPr>
        <p:spPr>
          <a:xfrm>
            <a:off x="2781300" y="1385500"/>
            <a:ext cx="6096000" cy="923330"/>
          </a:xfrm>
          <a:prstGeom prst="rect">
            <a:avLst/>
          </a:prstGeom>
        </p:spPr>
        <p:txBody>
          <a:bodyPr>
            <a:spAutoFit/>
          </a:bodyPr>
          <a:lstStyle/>
          <a:p>
            <a:pPr algn="ctr"/>
            <a:r>
              <a:rPr lang="es-VE" altLang="es-VE" b="1" dirty="0">
                <a:solidFill>
                  <a:srgbClr val="C00000"/>
                </a:solidFill>
                <a:latin typeface="Arial" panose="020B0604020202020204" pitchFamily="34" charset="0"/>
                <a:cs typeface="Arial" panose="020B0604020202020204" pitchFamily="34" charset="0"/>
              </a:rPr>
              <a:t>¿Si Falto a los Encuentros del Talleres, ejecución </a:t>
            </a:r>
            <a:br>
              <a:rPr lang="es-VE" altLang="es-VE" b="1" dirty="0">
                <a:solidFill>
                  <a:srgbClr val="C00000"/>
                </a:solidFill>
                <a:latin typeface="Arial" panose="020B0604020202020204" pitchFamily="34" charset="0"/>
                <a:cs typeface="Arial" panose="020B0604020202020204" pitchFamily="34" charset="0"/>
              </a:rPr>
            </a:br>
            <a:r>
              <a:rPr lang="es-VE" altLang="es-VE" b="1" dirty="0">
                <a:solidFill>
                  <a:srgbClr val="C00000"/>
                </a:solidFill>
                <a:latin typeface="Arial" panose="020B0604020202020204" pitchFamily="34" charset="0"/>
                <a:cs typeface="Arial" panose="020B0604020202020204" pitchFamily="34" charset="0"/>
              </a:rPr>
              <a:t>(Justificado o no) </a:t>
            </a:r>
            <a:br>
              <a:rPr lang="es-VE" altLang="es-VE" b="1" dirty="0">
                <a:solidFill>
                  <a:srgbClr val="C00000"/>
                </a:solidFill>
                <a:latin typeface="Arial" panose="020B0604020202020204" pitchFamily="34" charset="0"/>
                <a:cs typeface="Arial" panose="020B0604020202020204" pitchFamily="34" charset="0"/>
              </a:rPr>
            </a:br>
            <a:r>
              <a:rPr lang="es-VE" altLang="es-VE" b="1" dirty="0">
                <a:solidFill>
                  <a:srgbClr val="C00000"/>
                </a:solidFill>
                <a:latin typeface="Arial" panose="020B0604020202020204" pitchFamily="34" charset="0"/>
                <a:cs typeface="Arial" panose="020B0604020202020204" pitchFamily="34" charset="0"/>
              </a:rPr>
              <a:t>puedo perderlo?</a:t>
            </a:r>
            <a:endParaRPr lang="es-VE" b="1" dirty="0">
              <a:solidFill>
                <a:srgbClr val="C00000"/>
              </a:solidFill>
              <a:latin typeface="Arial" panose="020B0604020202020204" pitchFamily="34" charset="0"/>
              <a:cs typeface="Arial" panose="020B0604020202020204" pitchFamily="34" charset="0"/>
            </a:endParaRPr>
          </a:p>
        </p:txBody>
      </p:sp>
      <p:sp>
        <p:nvSpPr>
          <p:cNvPr id="6" name="Rectángulo 5"/>
          <p:cNvSpPr/>
          <p:nvPr/>
        </p:nvSpPr>
        <p:spPr>
          <a:xfrm>
            <a:off x="990600" y="2967335"/>
            <a:ext cx="10210800" cy="1384995"/>
          </a:xfrm>
          <a:prstGeom prst="rect">
            <a:avLst/>
          </a:prstGeom>
        </p:spPr>
        <p:txBody>
          <a:bodyPr wrap="square">
            <a:spAutoFit/>
          </a:bodyPr>
          <a:lstStyle/>
          <a:p>
            <a:pPr algn="just"/>
            <a:r>
              <a:rPr lang="es-VE" altLang="es-VE" sz="2800" b="1" dirty="0">
                <a:latin typeface="Arial" panose="020B0604020202020204" pitchFamily="34" charset="0"/>
                <a:cs typeface="Arial" panose="020B0604020202020204" pitchFamily="34" charset="0"/>
              </a:rPr>
              <a:t>SI. Para aprobar el “ Servicio  Comunitario”, es necesario la asistencia completa y su participación en cada una de las Actividades, tanto en Modalidad Presencial y virtual.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6212" y="0"/>
            <a:ext cx="2447925" cy="1524000"/>
          </a:xfrm>
          <a:prstGeom prst="rect">
            <a:avLst/>
          </a:prstGeom>
        </p:spPr>
      </p:pic>
      <p:sp>
        <p:nvSpPr>
          <p:cNvPr id="2" name="Rectángulo 1"/>
          <p:cNvSpPr/>
          <p:nvPr/>
        </p:nvSpPr>
        <p:spPr>
          <a:xfrm>
            <a:off x="2447925" y="1524000"/>
            <a:ext cx="8267700" cy="646331"/>
          </a:xfrm>
          <a:prstGeom prst="rect">
            <a:avLst/>
          </a:prstGeom>
        </p:spPr>
        <p:txBody>
          <a:bodyPr wrap="square">
            <a:spAutoFit/>
          </a:bodyPr>
          <a:lstStyle/>
          <a:p>
            <a:endParaRPr lang="es-VE" dirty="0"/>
          </a:p>
          <a:p>
            <a:endParaRPr lang="es-VE" dirty="0"/>
          </a:p>
        </p:txBody>
      </p:sp>
      <p:sp>
        <p:nvSpPr>
          <p:cNvPr id="10" name="Rectángulo 9"/>
          <p:cNvSpPr/>
          <p:nvPr/>
        </p:nvSpPr>
        <p:spPr>
          <a:xfrm>
            <a:off x="3585287" y="1524000"/>
            <a:ext cx="4678525" cy="461665"/>
          </a:xfrm>
          <a:prstGeom prst="rect">
            <a:avLst/>
          </a:prstGeom>
        </p:spPr>
        <p:txBody>
          <a:bodyPr wrap="none">
            <a:spAutoFit/>
          </a:bodyPr>
          <a:lstStyle/>
          <a:p>
            <a:r>
              <a:rPr lang="es-VE" altLang="es-VE" sz="2400" b="1" dirty="0">
                <a:solidFill>
                  <a:srgbClr val="C00000"/>
                </a:solidFill>
                <a:latin typeface="Arial" panose="020B0604020202020204" pitchFamily="34" charset="0"/>
                <a:cs typeface="Arial" panose="020B0604020202020204" pitchFamily="34" charset="0"/>
              </a:rPr>
              <a:t>Conformar Equipos de Trabajo</a:t>
            </a:r>
            <a:endParaRPr lang="es-VE" sz="2400" b="1" dirty="0">
              <a:latin typeface="Arial" panose="020B0604020202020204" pitchFamily="34" charset="0"/>
              <a:cs typeface="Arial" panose="020B0604020202020204" pitchFamily="34" charset="0"/>
            </a:endParaRPr>
          </a:p>
        </p:txBody>
      </p:sp>
      <p:pic>
        <p:nvPicPr>
          <p:cNvPr id="11" name="Picture 5" descr="MCj043153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59092">
            <a:off x="1451427" y="1391640"/>
            <a:ext cx="1619963" cy="183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136900" y="2842228"/>
            <a:ext cx="7353300" cy="1754326"/>
          </a:xfrm>
          <a:prstGeom prst="rect">
            <a:avLst/>
          </a:prstGeom>
        </p:spPr>
        <p:txBody>
          <a:bodyPr wrap="square">
            <a:spAutoFit/>
          </a:bodyPr>
          <a:lstStyle/>
          <a:p>
            <a:pPr>
              <a:lnSpc>
                <a:spcPct val="90000"/>
              </a:lnSpc>
            </a:pPr>
            <a:r>
              <a:rPr lang="es-VE" altLang="es-VE" sz="2400" b="1" dirty="0">
                <a:latin typeface="Arial" panose="020B0604020202020204" pitchFamily="34" charset="0"/>
                <a:cs typeface="Arial" panose="020B0604020202020204" pitchFamily="34" charset="0"/>
              </a:rPr>
              <a:t>Disponen de 10 minutos para formar Equipo</a:t>
            </a:r>
          </a:p>
          <a:p>
            <a:pPr>
              <a:lnSpc>
                <a:spcPct val="90000"/>
              </a:lnSpc>
            </a:pPr>
            <a:r>
              <a:rPr lang="es-VE" altLang="es-VE" sz="2400" b="1" dirty="0">
                <a:latin typeface="Arial" panose="020B0604020202020204" pitchFamily="34" charset="0"/>
                <a:cs typeface="Arial" panose="020B0604020202020204" pitchFamily="34" charset="0"/>
              </a:rPr>
              <a:t>Considerar la cantidad de integrantes que van a conformar el equipo mínima 3 máximo 5.</a:t>
            </a:r>
          </a:p>
          <a:p>
            <a:pPr algn="just">
              <a:lnSpc>
                <a:spcPct val="90000"/>
              </a:lnSpc>
            </a:pPr>
            <a:r>
              <a:rPr lang="es-VE" altLang="es-VE" sz="2400" b="1" dirty="0">
                <a:latin typeface="Arial" panose="020B0604020202020204" pitchFamily="34" charset="0"/>
                <a:cs typeface="Arial" panose="020B0604020202020204" pitchFamily="34" charset="0"/>
              </a:rPr>
              <a:t>En la hoja entregada especificar: Expediente, Nombre Completo y número de teléfono.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369332"/>
          </a:xfrm>
          <a:prstGeom prst="rect">
            <a:avLst/>
          </a:prstGeom>
        </p:spPr>
        <p:txBody>
          <a:bodyPr wrap="square">
            <a:spAutoFit/>
          </a:bodyPr>
          <a:lstStyle/>
          <a:p>
            <a:r>
              <a:rPr lang="es-VE" b="1" dirty="0">
                <a:latin typeface="Arial" panose="020B0604020202020204" pitchFamily="34" charset="0"/>
              </a:rPr>
              <a:t> </a:t>
            </a:r>
            <a:endParaRPr lang="es-VE" b="1" dirty="0"/>
          </a:p>
        </p:txBody>
      </p:sp>
      <p:pic>
        <p:nvPicPr>
          <p:cNvPr id="5" name="Imagen 4"/>
          <p:cNvPicPr>
            <a:picLocks noChangeAspect="1"/>
          </p:cNvPicPr>
          <p:nvPr/>
        </p:nvPicPr>
        <p:blipFill>
          <a:blip r:embed="rId2"/>
          <a:stretch>
            <a:fillRect/>
          </a:stretch>
        </p:blipFill>
        <p:spPr>
          <a:xfrm>
            <a:off x="176212" y="0"/>
            <a:ext cx="2447925" cy="1524000"/>
          </a:xfrm>
          <a:prstGeom prst="rect">
            <a:avLst/>
          </a:prstGeom>
        </p:spPr>
      </p:pic>
      <p:sp>
        <p:nvSpPr>
          <p:cNvPr id="3" name="Rectángulo 2"/>
          <p:cNvSpPr/>
          <p:nvPr/>
        </p:nvSpPr>
        <p:spPr>
          <a:xfrm>
            <a:off x="4290605" y="1293167"/>
            <a:ext cx="3826689" cy="461665"/>
          </a:xfrm>
          <a:prstGeom prst="rect">
            <a:avLst/>
          </a:prstGeom>
        </p:spPr>
        <p:txBody>
          <a:bodyPr wrap="none">
            <a:spAutoFit/>
          </a:bodyPr>
          <a:lstStyle/>
          <a:p>
            <a:r>
              <a:rPr lang="es-VE" altLang="es-VE" sz="2400" b="1" dirty="0">
                <a:solidFill>
                  <a:srgbClr val="C00000"/>
                </a:solidFill>
                <a:latin typeface="Arial" panose="020B0604020202020204" pitchFamily="34" charset="0"/>
                <a:cs typeface="Arial" panose="020B0604020202020204" pitchFamily="34" charset="0"/>
              </a:rPr>
              <a:t>Proyectos Comunitarios </a:t>
            </a:r>
            <a:endParaRPr lang="es-VE" sz="2400" b="1" dirty="0">
              <a:solidFill>
                <a:srgbClr val="C00000"/>
              </a:solidFill>
              <a:latin typeface="Arial" panose="020B0604020202020204" pitchFamily="34" charset="0"/>
              <a:cs typeface="Arial" panose="020B0604020202020204" pitchFamily="34" charset="0"/>
            </a:endParaRPr>
          </a:p>
        </p:txBody>
      </p:sp>
      <p:sp>
        <p:nvSpPr>
          <p:cNvPr id="6" name="Rectángulo 5"/>
          <p:cNvSpPr/>
          <p:nvPr/>
        </p:nvSpPr>
        <p:spPr>
          <a:xfrm>
            <a:off x="1092200" y="2104936"/>
            <a:ext cx="4381500" cy="2246769"/>
          </a:xfrm>
          <a:prstGeom prst="rect">
            <a:avLst/>
          </a:prstGeom>
        </p:spPr>
        <p:txBody>
          <a:bodyPr wrap="square">
            <a:spAutoFit/>
          </a:bodyPr>
          <a:lstStyle/>
          <a:p>
            <a:pPr algn="just"/>
            <a:r>
              <a:rPr lang="es-VE" altLang="es-VE" sz="2000" dirty="0">
                <a:latin typeface="Arial" panose="020B0604020202020204" pitchFamily="34" charset="0"/>
                <a:cs typeface="Arial" panose="020B0604020202020204" pitchFamily="34" charset="0"/>
              </a:rPr>
              <a:t>Conjunto de actividades concretas, interrelacionadas y coordinadas entre sí, que se realizan con el fin de generar determinados bienes y servicios capaces de satisfacer necesidades o resolver problemas comunitarios. </a:t>
            </a:r>
            <a:endParaRPr lang="es-VE" sz="2000" dirty="0">
              <a:latin typeface="Arial" panose="020B0604020202020204" pitchFamily="34" charset="0"/>
              <a:cs typeface="Arial" panose="020B0604020202020204" pitchFamily="34" charset="0"/>
            </a:endParaRPr>
          </a:p>
        </p:txBody>
      </p:sp>
      <p:sp>
        <p:nvSpPr>
          <p:cNvPr id="7" name="Rectángulo 6"/>
          <p:cNvSpPr/>
          <p:nvPr/>
        </p:nvSpPr>
        <p:spPr>
          <a:xfrm>
            <a:off x="5473700" y="4163536"/>
            <a:ext cx="6096000" cy="1938992"/>
          </a:xfrm>
          <a:prstGeom prst="rect">
            <a:avLst/>
          </a:prstGeom>
        </p:spPr>
        <p:txBody>
          <a:bodyPr>
            <a:spAutoFit/>
          </a:bodyPr>
          <a:lstStyle/>
          <a:p>
            <a:pPr algn="just"/>
            <a:r>
              <a:rPr lang="es-VE" altLang="es-VE" sz="2000" dirty="0">
                <a:latin typeface="Arial" panose="020B0604020202020204" pitchFamily="34" charset="0"/>
                <a:cs typeface="Arial" panose="020B0604020202020204" pitchFamily="34" charset="0"/>
              </a:rPr>
              <a:t>Los proyectos sociales comunitarios tienen como propósito resolver un problema o satisfacer una necesidad importante de un determinado sector de la población, para lo cual se pueden aplicar diferentes enfoques, el más utilizado de los cuales es el denominado Marco Lógico.</a:t>
            </a:r>
          </a:p>
        </p:txBody>
      </p:sp>
      <p:pic>
        <p:nvPicPr>
          <p:cNvPr id="8"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r="2725" b="7889"/>
          <a:stretch>
            <a:fillRect/>
          </a:stretch>
        </p:blipFill>
        <p:spPr bwMode="auto">
          <a:xfrm>
            <a:off x="1400174" y="4351705"/>
            <a:ext cx="3024188"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r="11328"/>
          <a:stretch>
            <a:fillRect/>
          </a:stretch>
        </p:blipFill>
        <p:spPr bwMode="auto">
          <a:xfrm>
            <a:off x="6756401" y="2346463"/>
            <a:ext cx="32766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369332"/>
          </a:xfrm>
          <a:prstGeom prst="rect">
            <a:avLst/>
          </a:prstGeom>
        </p:spPr>
        <p:txBody>
          <a:bodyPr wrap="square">
            <a:spAutoFit/>
          </a:bodyPr>
          <a:lstStyle/>
          <a:p>
            <a:r>
              <a:rPr lang="es-VE" b="1" dirty="0">
                <a:latin typeface="Arial" panose="020B0604020202020204" pitchFamily="34" charset="0"/>
              </a:rPr>
              <a:t> </a:t>
            </a:r>
            <a:endParaRPr lang="es-VE" b="1" dirty="0"/>
          </a:p>
        </p:txBody>
      </p:sp>
      <p:pic>
        <p:nvPicPr>
          <p:cNvPr id="5" name="Imagen 4"/>
          <p:cNvPicPr>
            <a:picLocks noChangeAspect="1"/>
          </p:cNvPicPr>
          <p:nvPr/>
        </p:nvPicPr>
        <p:blipFill>
          <a:blip r:embed="rId2"/>
          <a:stretch>
            <a:fillRect/>
          </a:stretch>
        </p:blipFill>
        <p:spPr>
          <a:xfrm>
            <a:off x="176212" y="0"/>
            <a:ext cx="2447925" cy="1524000"/>
          </a:xfrm>
          <a:prstGeom prst="rect">
            <a:avLst/>
          </a:prstGeom>
        </p:spPr>
      </p:pic>
      <p:sp>
        <p:nvSpPr>
          <p:cNvPr id="2" name="Rectángulo 1"/>
          <p:cNvSpPr/>
          <p:nvPr/>
        </p:nvSpPr>
        <p:spPr>
          <a:xfrm>
            <a:off x="2959100" y="1524000"/>
            <a:ext cx="6096000" cy="646331"/>
          </a:xfrm>
          <a:prstGeom prst="rect">
            <a:avLst/>
          </a:prstGeom>
        </p:spPr>
        <p:txBody>
          <a:bodyPr>
            <a:spAutoFit/>
          </a:bodyPr>
          <a:lstStyle/>
          <a:p>
            <a:pPr algn="ctr"/>
            <a:r>
              <a:rPr lang="es-VE" b="1" dirty="0">
                <a:solidFill>
                  <a:srgbClr val="C00000"/>
                </a:solidFill>
                <a:latin typeface="Arial" panose="020B0604020202020204" pitchFamily="34" charset="0"/>
                <a:cs typeface="Arial" panose="020B0604020202020204" pitchFamily="34" charset="0"/>
              </a:rPr>
              <a:t>¿MEDIANTE QUÉ INSTRUMENTO SE EJECUTA LA PRESTACIÓN DEL SERVICIO COMUNITARIO?</a:t>
            </a:r>
          </a:p>
        </p:txBody>
      </p:sp>
      <p:sp>
        <p:nvSpPr>
          <p:cNvPr id="3" name="Rectángulo 2"/>
          <p:cNvSpPr/>
          <p:nvPr/>
        </p:nvSpPr>
        <p:spPr>
          <a:xfrm>
            <a:off x="1400174" y="2716937"/>
            <a:ext cx="6096000" cy="3046988"/>
          </a:xfrm>
          <a:prstGeom prst="rect">
            <a:avLst/>
          </a:prstGeom>
        </p:spPr>
        <p:txBody>
          <a:bodyPr>
            <a:spAutoFit/>
          </a:bodyPr>
          <a:lstStyle/>
          <a:p>
            <a:pPr algn="just"/>
            <a:r>
              <a:rPr lang="es-VE" altLang="es-VE" sz="2400" dirty="0">
                <a:latin typeface="Arial" panose="020B0604020202020204" pitchFamily="34" charset="0"/>
                <a:cs typeface="Arial" panose="020B0604020202020204" pitchFamily="34" charset="0"/>
              </a:rPr>
              <a:t>Mediante proyectos elaborados respondiendo a las necesidades de las comunidades, los cuales deberán ser presentados por escrito donde se incluya la necesidad detectada en la comunidad, el planteamiento del problema, la justificación, los objetivos y el enfoque metodológico. </a:t>
            </a:r>
            <a:r>
              <a:rPr lang="es-VE" altLang="es-VE" sz="2400" i="1" dirty="0">
                <a:latin typeface="Arial" panose="020B0604020202020204" pitchFamily="34" charset="0"/>
                <a:cs typeface="Arial" panose="020B0604020202020204" pitchFamily="34" charset="0"/>
              </a:rPr>
              <a:t>(articulo 23)</a:t>
            </a:r>
          </a:p>
        </p:txBody>
      </p:sp>
      <p:pic>
        <p:nvPicPr>
          <p:cNvPr id="6" name="Picture 27" descr="C:\Users\Ana Julia\AppData\Local\Microsoft\Windows\Temporary Internet Files\Content.IE5\VV8HGZ5D\MPj0439394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74" y="2542888"/>
            <a:ext cx="186690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369332"/>
          </a:xfrm>
          <a:prstGeom prst="rect">
            <a:avLst/>
          </a:prstGeom>
        </p:spPr>
        <p:txBody>
          <a:bodyPr wrap="square">
            <a:spAutoFit/>
          </a:bodyPr>
          <a:lstStyle/>
          <a:p>
            <a:r>
              <a:rPr lang="es-VE" b="1" dirty="0">
                <a:latin typeface="Arial" panose="020B0604020202020204" pitchFamily="34" charset="0"/>
              </a:rPr>
              <a:t> </a:t>
            </a:r>
            <a:endParaRPr lang="es-VE" b="1" dirty="0"/>
          </a:p>
        </p:txBody>
      </p:sp>
      <p:pic>
        <p:nvPicPr>
          <p:cNvPr id="5" name="Imagen 4"/>
          <p:cNvPicPr>
            <a:picLocks noChangeAspect="1"/>
          </p:cNvPicPr>
          <p:nvPr/>
        </p:nvPicPr>
        <p:blipFill>
          <a:blip r:embed="rId2"/>
          <a:stretch>
            <a:fillRect/>
          </a:stretch>
        </p:blipFill>
        <p:spPr>
          <a:xfrm>
            <a:off x="176212" y="0"/>
            <a:ext cx="2447925" cy="1524000"/>
          </a:xfrm>
          <a:prstGeom prst="rect">
            <a:avLst/>
          </a:prstGeom>
        </p:spPr>
      </p:pic>
      <p:sp>
        <p:nvSpPr>
          <p:cNvPr id="2" name="Rectángulo 1"/>
          <p:cNvSpPr/>
          <p:nvPr/>
        </p:nvSpPr>
        <p:spPr>
          <a:xfrm>
            <a:off x="3702144" y="1402834"/>
            <a:ext cx="4527201" cy="461665"/>
          </a:xfrm>
          <a:prstGeom prst="rect">
            <a:avLst/>
          </a:prstGeom>
        </p:spPr>
        <p:txBody>
          <a:bodyPr wrap="none">
            <a:spAutoFit/>
          </a:bodyPr>
          <a:lstStyle/>
          <a:p>
            <a:r>
              <a:rPr lang="es-MX"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Sistematización del Problema</a:t>
            </a:r>
            <a:endParaRPr lang="es-VE" sz="2400" b="1" dirty="0">
              <a:solidFill>
                <a:srgbClr val="C00000"/>
              </a:solidFill>
              <a:latin typeface="Arial" panose="020B0604020202020204" pitchFamily="34" charset="0"/>
              <a:cs typeface="Arial" panose="020B0604020202020204" pitchFamily="34" charset="0"/>
            </a:endParaRPr>
          </a:p>
        </p:txBody>
      </p:sp>
      <p:sp>
        <p:nvSpPr>
          <p:cNvPr id="3" name="Rectángulo 2"/>
          <p:cNvSpPr/>
          <p:nvPr/>
        </p:nvSpPr>
        <p:spPr>
          <a:xfrm>
            <a:off x="1546144" y="2136001"/>
            <a:ext cx="10134600" cy="1323439"/>
          </a:xfrm>
          <a:prstGeom prst="rect">
            <a:avLst/>
          </a:prstGeom>
        </p:spPr>
        <p:txBody>
          <a:bodyPr wrap="square">
            <a:spAutoFit/>
          </a:bodyPr>
          <a:lstStyle/>
          <a:p>
            <a:r>
              <a:rPr lang="en-US" altLang="es-VE" sz="2000" b="1" dirty="0">
                <a:latin typeface="Arial" panose="020B0604020202020204" pitchFamily="34" charset="0"/>
                <a:cs typeface="Arial" panose="020B0604020202020204" pitchFamily="34" charset="0"/>
              </a:rPr>
              <a:t>La sistematización </a:t>
            </a:r>
            <a:r>
              <a:rPr lang="en-US" altLang="es-VE" sz="2000" b="1" dirty="0" err="1">
                <a:latin typeface="Arial" panose="020B0604020202020204" pitchFamily="34" charset="0"/>
                <a:cs typeface="Arial" panose="020B0604020202020204" pitchFamily="34" charset="0"/>
              </a:rPr>
              <a:t>es</a:t>
            </a:r>
            <a:r>
              <a:rPr lang="en-US" altLang="es-VE" sz="2000" b="1" dirty="0">
                <a:latin typeface="Arial" panose="020B0604020202020204" pitchFamily="34" charset="0"/>
                <a:cs typeface="Arial" panose="020B0604020202020204" pitchFamily="34" charset="0"/>
              </a:rPr>
              <a:t> entendido como un proceso que pretende ordenar una serie de elementos, pasos, etapas, con el fin de otorgar jerarquías a los diferentes elementos. </a:t>
            </a:r>
          </a:p>
          <a:p>
            <a:r>
              <a:rPr lang="en-US" altLang="es-VE" sz="2000" b="1" dirty="0">
                <a:latin typeface="Arial" panose="020B0604020202020204" pitchFamily="34" charset="0"/>
                <a:cs typeface="Arial" panose="020B0604020202020204" pitchFamily="34" charset="0"/>
              </a:rPr>
              <a:t>Sirve para formular preguntas que se derivan del problema planteado.</a:t>
            </a:r>
            <a:endParaRPr lang="en-US" altLang="es-VE" sz="2000" b="1" dirty="0">
              <a:latin typeface="Arial" panose="020B0604020202020204" pitchFamily="34" charset="0"/>
              <a:cs typeface="Arial" panose="020B0604020202020204" pitchFamily="34" charset="0"/>
              <a:hlinkClick r:id="rId3"/>
            </a:endParaRPr>
          </a:p>
        </p:txBody>
      </p:sp>
      <p:pic>
        <p:nvPicPr>
          <p:cNvPr id="6" name="Picture 3"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730942"/>
            <a:ext cx="259238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2047" y="740607"/>
            <a:ext cx="11017405" cy="1200329"/>
          </a:xfrm>
          <a:prstGeom prst="rect">
            <a:avLst/>
          </a:prstGeom>
        </p:spPr>
        <p:txBody>
          <a:bodyPr wrap="square">
            <a:spAutoFit/>
          </a:bodyPr>
          <a:lstStyle/>
          <a:p>
            <a:pPr algn="ctr"/>
            <a:r>
              <a:rPr lang="es-VE" b="1" dirty="0">
                <a:latin typeface="Arial" panose="020B0604020202020204" pitchFamily="34" charset="0"/>
              </a:rPr>
              <a:t>  República Bolivariana de Venezuela</a:t>
            </a:r>
          </a:p>
          <a:p>
            <a:pPr algn="ctr"/>
            <a:r>
              <a:rPr lang="es-VE" b="1" dirty="0">
                <a:latin typeface="Arial" panose="020B0604020202020204" pitchFamily="34" charset="0"/>
              </a:rPr>
              <a:t>Ministerio del Poder  para la Educación Universitaria</a:t>
            </a:r>
          </a:p>
          <a:p>
            <a:pPr algn="ctr"/>
            <a:r>
              <a:rPr lang="es-VE" b="1" dirty="0">
                <a:latin typeface="Arial" panose="020B0604020202020204" pitchFamily="34" charset="0"/>
              </a:rPr>
              <a:t>Instituto Universitario de Tecnología para la Informática, Extensión Acarigua- Portuguesa</a:t>
            </a:r>
            <a:endParaRPr lang="es-VE" b="1" dirty="0"/>
          </a:p>
          <a:p>
            <a:endParaRPr lang="es-VE" b="1" dirty="0"/>
          </a:p>
        </p:txBody>
      </p:sp>
      <p:pic>
        <p:nvPicPr>
          <p:cNvPr id="5" name="Imagen 4"/>
          <p:cNvPicPr>
            <a:picLocks noChangeAspect="1"/>
          </p:cNvPicPr>
          <p:nvPr/>
        </p:nvPicPr>
        <p:blipFill>
          <a:blip r:embed="rId2"/>
          <a:stretch>
            <a:fillRect/>
          </a:stretch>
        </p:blipFill>
        <p:spPr>
          <a:xfrm>
            <a:off x="244475" y="229801"/>
            <a:ext cx="2447925" cy="1524000"/>
          </a:xfrm>
          <a:prstGeom prst="rect">
            <a:avLst/>
          </a:prstGeom>
        </p:spPr>
      </p:pic>
      <p:sp>
        <p:nvSpPr>
          <p:cNvPr id="6" name="Rectángulo 5"/>
          <p:cNvSpPr/>
          <p:nvPr/>
        </p:nvSpPr>
        <p:spPr>
          <a:xfrm>
            <a:off x="1282700" y="2268667"/>
            <a:ext cx="9436100" cy="3083921"/>
          </a:xfrm>
          <a:prstGeom prst="rect">
            <a:avLst/>
          </a:prstGeom>
        </p:spPr>
        <p:txBody>
          <a:bodyPr wrap="square">
            <a:spAutoFit/>
          </a:bodyPr>
          <a:lstStyle/>
          <a:p>
            <a:pPr algn="ctr">
              <a:lnSpc>
                <a:spcPct val="90000"/>
              </a:lnSpc>
              <a:spcBef>
                <a:spcPct val="20000"/>
              </a:spcBef>
            </a:pPr>
            <a:endParaRPr lang="es-VE" altLang="es-VE" b="1" i="1" dirty="0">
              <a:latin typeface="Arial" panose="020B0604020202020204" pitchFamily="34" charset="0"/>
              <a:cs typeface="Arial" panose="020B0604020202020204" pitchFamily="34" charset="0"/>
            </a:endParaRPr>
          </a:p>
          <a:p>
            <a:pPr algn="ctr">
              <a:lnSpc>
                <a:spcPct val="90000"/>
              </a:lnSpc>
              <a:spcBef>
                <a:spcPct val="20000"/>
              </a:spcBef>
            </a:pPr>
            <a:r>
              <a:rPr lang="es-VE" altLang="es-VE" b="1" i="1" dirty="0">
                <a:latin typeface="Arial" panose="020B0604020202020204" pitchFamily="34" charset="0"/>
                <a:cs typeface="Arial" panose="020B0604020202020204" pitchFamily="34" charset="0"/>
              </a:rPr>
              <a:t>Director Nacional.</a:t>
            </a:r>
          </a:p>
          <a:p>
            <a:pPr algn="ctr">
              <a:lnSpc>
                <a:spcPct val="90000"/>
              </a:lnSpc>
              <a:spcBef>
                <a:spcPct val="20000"/>
              </a:spcBef>
            </a:pPr>
            <a:r>
              <a:rPr lang="es-VE" b="1" dirty="0">
                <a:latin typeface="Arial" panose="020B0604020202020204" pitchFamily="34" charset="0"/>
                <a:cs typeface="Arial" panose="020B0604020202020204" pitchFamily="34" charset="0"/>
              </a:rPr>
              <a:t>DR. Wilfredo Illas Ramírez.</a:t>
            </a:r>
          </a:p>
          <a:p>
            <a:pPr algn="ctr">
              <a:lnSpc>
                <a:spcPct val="90000"/>
              </a:lnSpc>
              <a:spcBef>
                <a:spcPct val="20000"/>
              </a:spcBef>
            </a:pPr>
            <a:endParaRPr lang="es-VE" altLang="es-VE" b="1" i="1" dirty="0">
              <a:latin typeface="Arial" panose="020B0604020202020204" pitchFamily="34" charset="0"/>
              <a:cs typeface="Arial" panose="020B0604020202020204" pitchFamily="34" charset="0"/>
            </a:endParaRPr>
          </a:p>
          <a:p>
            <a:pPr algn="ctr">
              <a:lnSpc>
                <a:spcPct val="90000"/>
              </a:lnSpc>
              <a:spcBef>
                <a:spcPct val="20000"/>
              </a:spcBef>
            </a:pPr>
            <a:r>
              <a:rPr lang="es-VE" altLang="es-VE" b="1" i="1" dirty="0">
                <a:latin typeface="Arial" panose="020B0604020202020204" pitchFamily="34" charset="0"/>
                <a:cs typeface="Arial" panose="020B0604020202020204" pitchFamily="34" charset="0"/>
              </a:rPr>
              <a:t>Directora de la Extensión Acarigua.</a:t>
            </a:r>
          </a:p>
          <a:p>
            <a:pPr algn="ctr">
              <a:lnSpc>
                <a:spcPct val="90000"/>
              </a:lnSpc>
              <a:spcBef>
                <a:spcPct val="20000"/>
              </a:spcBef>
            </a:pPr>
            <a:r>
              <a:rPr lang="es-VE" altLang="es-VE" b="1" i="1" dirty="0">
                <a:latin typeface="Arial" panose="020B0604020202020204" pitchFamily="34" charset="0"/>
                <a:cs typeface="Arial" panose="020B0604020202020204" pitchFamily="34" charset="0"/>
              </a:rPr>
              <a:t>MSC. Milexa Gutiérrez de Castillo.</a:t>
            </a:r>
          </a:p>
          <a:p>
            <a:pPr algn="ctr">
              <a:lnSpc>
                <a:spcPct val="90000"/>
              </a:lnSpc>
              <a:spcBef>
                <a:spcPct val="20000"/>
              </a:spcBef>
            </a:pPr>
            <a:endParaRPr lang="es-VE" altLang="es-VE" b="1" i="1" dirty="0">
              <a:latin typeface="Arial" panose="020B0604020202020204" pitchFamily="34" charset="0"/>
              <a:cs typeface="Arial" panose="020B0604020202020204" pitchFamily="34" charset="0"/>
            </a:endParaRPr>
          </a:p>
          <a:p>
            <a:pPr algn="ctr">
              <a:lnSpc>
                <a:spcPct val="90000"/>
              </a:lnSpc>
              <a:spcBef>
                <a:spcPct val="20000"/>
              </a:spcBef>
            </a:pPr>
            <a:r>
              <a:rPr lang="es-VE" altLang="es-VE" b="1" i="1" dirty="0">
                <a:latin typeface="Arial" panose="020B0604020202020204" pitchFamily="34" charset="0"/>
                <a:cs typeface="Arial" panose="020B0604020202020204" pitchFamily="34" charset="0"/>
              </a:rPr>
              <a:t>Coordinadora de la Especialidad Análisis de Sistema.</a:t>
            </a:r>
          </a:p>
          <a:p>
            <a:pPr algn="ctr">
              <a:lnSpc>
                <a:spcPct val="90000"/>
              </a:lnSpc>
              <a:spcBef>
                <a:spcPct val="20000"/>
              </a:spcBef>
            </a:pPr>
            <a:r>
              <a:rPr lang="es-VE" altLang="es-VE" b="1" i="1" dirty="0">
                <a:latin typeface="Arial" panose="020B0604020202020204" pitchFamily="34" charset="0"/>
                <a:cs typeface="Arial" panose="020B0604020202020204" pitchFamily="34" charset="0"/>
              </a:rPr>
              <a:t>ING. Eglee Rivas</a:t>
            </a:r>
          </a:p>
          <a:p>
            <a:pPr algn="ctr">
              <a:lnSpc>
                <a:spcPct val="90000"/>
              </a:lnSpc>
              <a:spcBef>
                <a:spcPct val="20000"/>
              </a:spcBef>
            </a:pPr>
            <a:endParaRPr lang="es-VE" altLang="es-VE" b="1" i="1" dirty="0">
              <a:latin typeface="Arial" panose="020B0604020202020204" pitchFamily="34" charset="0"/>
              <a:cs typeface="Arial" panose="020B0604020202020204" pitchFamily="34" charset="0"/>
            </a:endParaRPr>
          </a:p>
        </p:txBody>
      </p:sp>
      <p:sp>
        <p:nvSpPr>
          <p:cNvPr id="2" name="Rectángulo 1"/>
          <p:cNvSpPr/>
          <p:nvPr/>
        </p:nvSpPr>
        <p:spPr>
          <a:xfrm>
            <a:off x="5011455" y="1940936"/>
            <a:ext cx="2257990" cy="341632"/>
          </a:xfrm>
          <a:prstGeom prst="rect">
            <a:avLst/>
          </a:prstGeom>
        </p:spPr>
        <p:txBody>
          <a:bodyPr wrap="none">
            <a:spAutoFit/>
          </a:bodyPr>
          <a:lstStyle/>
          <a:p>
            <a:pPr algn="ctr">
              <a:lnSpc>
                <a:spcPct val="90000"/>
              </a:lnSpc>
              <a:spcBef>
                <a:spcPct val="20000"/>
              </a:spcBef>
            </a:pPr>
            <a:r>
              <a:rPr lang="es-VE" altLang="es-VE" b="1" i="1" dirty="0">
                <a:solidFill>
                  <a:srgbClr val="FF0000"/>
                </a:solidFill>
                <a:latin typeface="Arial" panose="020B0604020202020204" pitchFamily="34" charset="0"/>
                <a:cs typeface="Arial" panose="020B0604020202020204" pitchFamily="34" charset="0"/>
              </a:rPr>
              <a:t>AUTORIDADES</a:t>
            </a:r>
            <a:r>
              <a:rPr lang="es-VE" altLang="es-VE" b="1" i="1" dirty="0">
                <a:latin typeface="Arial" panose="020B0604020202020204" pitchFamily="34" charset="0"/>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38861" y="735686"/>
            <a:ext cx="6845300" cy="400110"/>
          </a:xfrm>
          <a:prstGeom prst="rect">
            <a:avLst/>
          </a:prstGeom>
        </p:spPr>
        <p:txBody>
          <a:bodyPr wrap="square">
            <a:spAutoFit/>
          </a:bodyPr>
          <a:lstStyle/>
          <a:p>
            <a:r>
              <a:rPr lang="es-ES" sz="2000" b="1" dirty="0">
                <a:solidFill>
                  <a:srgbClr val="00B0F0"/>
                </a:solidFill>
                <a:latin typeface="Arial" panose="020B0604020202020204" pitchFamily="34" charset="0"/>
                <a:cs typeface="Arial" panose="020B0604020202020204" pitchFamily="34" charset="0"/>
              </a:rPr>
              <a:t>Técnica para identificar un problema</a:t>
            </a:r>
            <a:endParaRPr lang="es-VE" sz="2000" b="1" dirty="0">
              <a:solidFill>
                <a:srgbClr val="00B0F0"/>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76212" y="0"/>
            <a:ext cx="2447925" cy="1524000"/>
          </a:xfrm>
          <a:prstGeom prst="rect">
            <a:avLst/>
          </a:prstGeom>
        </p:spPr>
      </p:pic>
      <p:sp>
        <p:nvSpPr>
          <p:cNvPr id="7" name="Rectángulo 6"/>
          <p:cNvSpPr/>
          <p:nvPr/>
        </p:nvSpPr>
        <p:spPr>
          <a:xfrm>
            <a:off x="4007001" y="1293167"/>
            <a:ext cx="3397099" cy="461665"/>
          </a:xfrm>
          <a:prstGeom prst="rect">
            <a:avLst/>
          </a:prstGeom>
        </p:spPr>
        <p:txBody>
          <a:bodyPr wrap="square">
            <a:spAutoFit/>
          </a:bodyPr>
          <a:lstStyle/>
          <a:p>
            <a:pPr algn="ctr">
              <a:defRPr/>
            </a:pPr>
            <a:r>
              <a:rPr lang="es-VE" altLang="ko-KR" sz="2400" b="1" dirty="0">
                <a:solidFill>
                  <a:srgbClr val="C00000"/>
                </a:solidFill>
                <a:latin typeface="Arial" panose="020B0604020202020204" pitchFamily="34" charset="0"/>
                <a:ea typeface="굴림" pitchFamily="34" charset="-127"/>
                <a:cs typeface="Arial" panose="020B0604020202020204" pitchFamily="34" charset="0"/>
              </a:rPr>
              <a:t>Árbol del Problema</a:t>
            </a:r>
          </a:p>
        </p:txBody>
      </p:sp>
      <p:sp>
        <p:nvSpPr>
          <p:cNvPr id="8" name="Rectángulo 7"/>
          <p:cNvSpPr/>
          <p:nvPr/>
        </p:nvSpPr>
        <p:spPr>
          <a:xfrm>
            <a:off x="444500" y="2143036"/>
            <a:ext cx="6096000" cy="1200329"/>
          </a:xfrm>
          <a:prstGeom prst="rect">
            <a:avLst/>
          </a:prstGeom>
          <a:ln>
            <a:solidFill>
              <a:schemeClr val="accent5">
                <a:lumMod val="50000"/>
              </a:schemeClr>
            </a:solidFill>
          </a:ln>
        </p:spPr>
        <p:txBody>
          <a:bodyPr>
            <a:spAutoFit/>
          </a:bodyPr>
          <a:lstStyle/>
          <a:p>
            <a:pPr algn="just"/>
            <a:r>
              <a:rPr lang="es-VE" altLang="es-VE" b="1" dirty="0">
                <a:solidFill>
                  <a:schemeClr val="accent4">
                    <a:lumMod val="50000"/>
                  </a:schemeClr>
                </a:solidFill>
                <a:latin typeface="Arial" panose="020B0604020202020204" pitchFamily="34" charset="0"/>
                <a:ea typeface="굴림" pitchFamily="34" charset="-127"/>
                <a:cs typeface="Arial" panose="020B0604020202020204" pitchFamily="34" charset="0"/>
              </a:rPr>
              <a:t>E</a:t>
            </a:r>
            <a:r>
              <a:rPr lang="ru-RU" altLang="es-VE" b="1" dirty="0">
                <a:solidFill>
                  <a:schemeClr val="accent4">
                    <a:lumMod val="50000"/>
                  </a:schemeClr>
                </a:solidFill>
                <a:latin typeface="Arial" panose="020B0604020202020204" pitchFamily="34" charset="0"/>
                <a:ea typeface="굴림" pitchFamily="34" charset="-127"/>
                <a:cs typeface="Arial" panose="020B0604020202020204" pitchFamily="34" charset="0"/>
              </a:rPr>
              <a:t>s una técnica que se emplea para identificar una situación negativa (problema central), la cual se intenta solucionar mediante la intervención del proyecto utilizando una relación de tipo causa-efecto. </a:t>
            </a:r>
          </a:p>
        </p:txBody>
      </p:sp>
      <p:pic>
        <p:nvPicPr>
          <p:cNvPr id="9"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1754832"/>
            <a:ext cx="39243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444500" y="3962401"/>
            <a:ext cx="6096000" cy="1477328"/>
          </a:xfrm>
          <a:prstGeom prst="rect">
            <a:avLst/>
          </a:prstGeom>
        </p:spPr>
        <p:txBody>
          <a:bodyPr>
            <a:spAutoFit/>
          </a:bodyPr>
          <a:lstStyle/>
          <a:p>
            <a:pPr marL="263525" indent="-263525" algn="just">
              <a:spcAft>
                <a:spcPts val="1200"/>
              </a:spcAft>
              <a:buClr>
                <a:srgbClr val="800000"/>
              </a:buClr>
              <a:buSzPct val="150000"/>
              <a:buFont typeface="Wingdings" panose="05000000000000000000" pitchFamily="2" charset="2"/>
              <a:buChar char="§"/>
            </a:pPr>
            <a:r>
              <a:rPr lang="es-VE" altLang="es-VE" sz="2000" b="1" dirty="0">
                <a:solidFill>
                  <a:schemeClr val="accent4">
                    <a:lumMod val="50000"/>
                  </a:schemeClr>
                </a:solidFill>
                <a:latin typeface="Arial" panose="020B0604020202020204" pitchFamily="34" charset="0"/>
                <a:ea typeface="굴림" pitchFamily="34" charset="-127"/>
                <a:cs typeface="Arial" panose="020B0604020202020204" pitchFamily="34" charset="0"/>
              </a:rPr>
              <a:t>Es una </a:t>
            </a:r>
            <a:r>
              <a:rPr lang="es-VE" altLang="es-VE" sz="2000" b="1" u="sng" dirty="0">
                <a:solidFill>
                  <a:schemeClr val="accent4">
                    <a:lumMod val="50000"/>
                  </a:schemeClr>
                </a:solidFill>
                <a:latin typeface="Arial" panose="020B0604020202020204" pitchFamily="34" charset="0"/>
                <a:ea typeface="굴림" pitchFamily="34" charset="-127"/>
                <a:cs typeface="Arial" panose="020B0604020202020204" pitchFamily="34" charset="0"/>
              </a:rPr>
              <a:t>situación</a:t>
            </a:r>
            <a:r>
              <a:rPr lang="es-VE" altLang="es-VE" sz="2000" b="1" dirty="0">
                <a:solidFill>
                  <a:schemeClr val="accent4">
                    <a:lumMod val="50000"/>
                  </a:schemeClr>
                </a:solidFill>
                <a:latin typeface="Arial" panose="020B0604020202020204" pitchFamily="34" charset="0"/>
                <a:ea typeface="굴림" pitchFamily="34" charset="-127"/>
                <a:cs typeface="Arial" panose="020B0604020202020204" pitchFamily="34" charset="0"/>
              </a:rPr>
              <a:t> insatisfactoria que puede modificarse.</a:t>
            </a:r>
          </a:p>
          <a:p>
            <a:pPr marL="263525" indent="-263525" algn="just">
              <a:spcAft>
                <a:spcPts val="1200"/>
              </a:spcAft>
              <a:buClr>
                <a:srgbClr val="800000"/>
              </a:buClr>
              <a:buSzPct val="150000"/>
              <a:buFont typeface="Wingdings" panose="05000000000000000000" pitchFamily="2" charset="2"/>
              <a:buChar char="§"/>
            </a:pPr>
            <a:r>
              <a:rPr lang="es-VE" altLang="es-VE" sz="2000" b="1" dirty="0">
                <a:solidFill>
                  <a:schemeClr val="accent4">
                    <a:lumMod val="50000"/>
                  </a:schemeClr>
                </a:solidFill>
                <a:latin typeface="Arial" panose="020B0604020202020204" pitchFamily="34" charset="0"/>
                <a:ea typeface="굴림" pitchFamily="34" charset="-127"/>
                <a:cs typeface="Arial" panose="020B0604020202020204" pitchFamily="34" charset="0"/>
              </a:rPr>
              <a:t>Realidad cuyos efectos son insatisfactorios, en un momento determinado.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369332"/>
          </a:xfrm>
          <a:prstGeom prst="rect">
            <a:avLst/>
          </a:prstGeom>
        </p:spPr>
        <p:txBody>
          <a:bodyPr wrap="square">
            <a:spAutoFit/>
          </a:bodyPr>
          <a:lstStyle/>
          <a:p>
            <a:r>
              <a:rPr lang="es-VE" b="1" dirty="0">
                <a:latin typeface="Arial" panose="020B0604020202020204" pitchFamily="34" charset="0"/>
              </a:rPr>
              <a:t> </a:t>
            </a:r>
            <a:endParaRPr lang="es-VE" b="1" dirty="0"/>
          </a:p>
        </p:txBody>
      </p:sp>
      <p:pic>
        <p:nvPicPr>
          <p:cNvPr id="5" name="Imagen 4"/>
          <p:cNvPicPr>
            <a:picLocks noChangeAspect="1"/>
          </p:cNvPicPr>
          <p:nvPr/>
        </p:nvPicPr>
        <p:blipFill>
          <a:blip r:embed="rId2"/>
          <a:stretch>
            <a:fillRect/>
          </a:stretch>
        </p:blipFill>
        <p:spPr>
          <a:xfrm>
            <a:off x="176212" y="0"/>
            <a:ext cx="2447925" cy="15240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825" y="1981200"/>
            <a:ext cx="73437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565530" y="1313418"/>
            <a:ext cx="4070345" cy="369332"/>
          </a:xfrm>
          <a:prstGeom prst="rect">
            <a:avLst/>
          </a:prstGeom>
        </p:spPr>
        <p:txBody>
          <a:bodyPr wrap="none">
            <a:spAutoFit/>
          </a:bodyPr>
          <a:lstStyle/>
          <a:p>
            <a:pPr algn="ctr">
              <a:defRPr/>
            </a:pPr>
            <a:r>
              <a:rPr lang="es-VE" altLang="ko-KR" b="1" dirty="0">
                <a:solidFill>
                  <a:srgbClr val="C00000"/>
                </a:solidFill>
                <a:latin typeface="Arial" panose="020B0604020202020204" pitchFamily="34" charset="0"/>
                <a:ea typeface="굴림" pitchFamily="34" charset="-127"/>
                <a:cs typeface="Arial" panose="020B0604020202020204" pitchFamily="34" charset="0"/>
              </a:rPr>
              <a:t>Esquema de un Árbol del Problema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369332"/>
          </a:xfrm>
          <a:prstGeom prst="rect">
            <a:avLst/>
          </a:prstGeom>
        </p:spPr>
        <p:txBody>
          <a:bodyPr wrap="square">
            <a:spAutoFit/>
          </a:bodyPr>
          <a:lstStyle/>
          <a:p>
            <a:r>
              <a:rPr lang="es-VE" b="1" dirty="0">
                <a:latin typeface="Arial" panose="020B0604020202020204" pitchFamily="34" charset="0"/>
              </a:rPr>
              <a:t> </a:t>
            </a:r>
            <a:endParaRPr lang="es-VE" b="1" dirty="0"/>
          </a:p>
        </p:txBody>
      </p:sp>
      <p:pic>
        <p:nvPicPr>
          <p:cNvPr id="5" name="Imagen 4"/>
          <p:cNvPicPr>
            <a:picLocks noChangeAspect="1"/>
          </p:cNvPicPr>
          <p:nvPr/>
        </p:nvPicPr>
        <p:blipFill>
          <a:blip r:embed="rId2"/>
          <a:stretch>
            <a:fillRect/>
          </a:stretch>
        </p:blipFill>
        <p:spPr>
          <a:xfrm>
            <a:off x="176212" y="0"/>
            <a:ext cx="2447925" cy="1524000"/>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35125"/>
            <a:ext cx="7797799"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058013" y="791672"/>
            <a:ext cx="3339376" cy="369332"/>
          </a:xfrm>
          <a:prstGeom prst="rect">
            <a:avLst/>
          </a:prstGeom>
        </p:spPr>
        <p:txBody>
          <a:bodyPr wrap="none">
            <a:spAutoFit/>
          </a:bodyPr>
          <a:lstStyle/>
          <a:p>
            <a:pPr algn="ctr">
              <a:defRPr/>
            </a:pPr>
            <a:r>
              <a:rPr lang="es-VE" altLang="ko-KR" b="1" dirty="0">
                <a:solidFill>
                  <a:srgbClr val="C00000"/>
                </a:solidFill>
                <a:latin typeface="Arial" panose="020B0604020202020204" pitchFamily="34" charset="0"/>
                <a:ea typeface="굴림" pitchFamily="34" charset="-127"/>
                <a:cs typeface="Arial" panose="020B0604020202020204" pitchFamily="34" charset="0"/>
              </a:rPr>
              <a:t>Ejemplo- Árbol del Problema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6212" y="0"/>
            <a:ext cx="2447925" cy="1524000"/>
          </a:xfrm>
          <a:prstGeom prst="rect">
            <a:avLst/>
          </a:prstGeom>
        </p:spPr>
      </p:pic>
      <p:sp>
        <p:nvSpPr>
          <p:cNvPr id="2" name="Rectángulo 1"/>
          <p:cNvSpPr/>
          <p:nvPr/>
        </p:nvSpPr>
        <p:spPr>
          <a:xfrm>
            <a:off x="2781300" y="1524000"/>
            <a:ext cx="6096000" cy="701731"/>
          </a:xfrm>
          <a:prstGeom prst="rect">
            <a:avLst/>
          </a:prstGeom>
        </p:spPr>
        <p:txBody>
          <a:bodyPr>
            <a:spAutoFit/>
          </a:bodyPr>
          <a:lstStyle/>
          <a:p>
            <a:pPr algn="ctr">
              <a:spcBef>
                <a:spcPct val="20000"/>
              </a:spcBef>
            </a:pPr>
            <a:r>
              <a:rPr lang="es-VE" altLang="es-VE" b="1" dirty="0">
                <a:solidFill>
                  <a:srgbClr val="C00000"/>
                </a:solidFill>
                <a:latin typeface="Arial" panose="020B0604020202020204" pitchFamily="34" charset="0"/>
                <a:cs typeface="Arial" panose="020B0604020202020204" pitchFamily="34" charset="0"/>
              </a:rPr>
              <a:t>RECURSOS DE ESTUDIANTES </a:t>
            </a:r>
          </a:p>
          <a:p>
            <a:pPr algn="ctr">
              <a:spcBef>
                <a:spcPct val="20000"/>
              </a:spcBef>
            </a:pPr>
            <a:r>
              <a:rPr lang="es-VE" altLang="es-VE" b="1" dirty="0">
                <a:solidFill>
                  <a:srgbClr val="C00000"/>
                </a:solidFill>
                <a:latin typeface="Arial" panose="020B0604020202020204" pitchFamily="34" charset="0"/>
                <a:cs typeface="Arial" panose="020B0604020202020204" pitchFamily="34" charset="0"/>
              </a:rPr>
              <a:t> A DISTANCIA</a:t>
            </a:r>
            <a:endParaRPr lang="es-ES" altLang="es-VE" b="1" dirty="0">
              <a:solidFill>
                <a:srgbClr val="C00000"/>
              </a:solidFill>
              <a:latin typeface="Arial" panose="020B0604020202020204" pitchFamily="34" charset="0"/>
              <a:cs typeface="Arial" panose="020B0604020202020204" pitchFamily="34" charset="0"/>
            </a:endParaRPr>
          </a:p>
        </p:txBody>
      </p:sp>
      <p:sp>
        <p:nvSpPr>
          <p:cNvPr id="3" name="Rectángulo 2"/>
          <p:cNvSpPr/>
          <p:nvPr/>
        </p:nvSpPr>
        <p:spPr>
          <a:xfrm>
            <a:off x="1494455" y="2541345"/>
            <a:ext cx="1282082" cy="361637"/>
          </a:xfrm>
          <a:prstGeom prst="rect">
            <a:avLst/>
          </a:prstGeom>
        </p:spPr>
        <p:txBody>
          <a:bodyPr wrap="none">
            <a:spAutoFit/>
          </a:bodyPr>
          <a:lstStyle/>
          <a:p>
            <a:pPr>
              <a:lnSpc>
                <a:spcPts val="2125"/>
              </a:lnSpc>
              <a:spcBef>
                <a:spcPts val="200"/>
              </a:spcBef>
            </a:pPr>
            <a:r>
              <a:rPr lang="es-VE" altLang="es-VE" dirty="0">
                <a:solidFill>
                  <a:srgbClr val="160B2B"/>
                </a:solidFill>
                <a:latin typeface="Impact" panose="020B0806030902050204" pitchFamily="34" charset="0"/>
              </a:rPr>
              <a:t>Aula Virtual</a:t>
            </a:r>
          </a:p>
        </p:txBody>
      </p:sp>
      <p:sp>
        <p:nvSpPr>
          <p:cNvPr id="6" name="Rectángulo 5"/>
          <p:cNvSpPr/>
          <p:nvPr/>
        </p:nvSpPr>
        <p:spPr>
          <a:xfrm>
            <a:off x="7812745" y="2755900"/>
            <a:ext cx="2129109" cy="361637"/>
          </a:xfrm>
          <a:prstGeom prst="rect">
            <a:avLst/>
          </a:prstGeom>
        </p:spPr>
        <p:txBody>
          <a:bodyPr wrap="none">
            <a:spAutoFit/>
          </a:bodyPr>
          <a:lstStyle/>
          <a:p>
            <a:pPr>
              <a:lnSpc>
                <a:spcPts val="2125"/>
              </a:lnSpc>
              <a:spcBef>
                <a:spcPts val="200"/>
              </a:spcBef>
            </a:pPr>
            <a:r>
              <a:rPr lang="es-VE" altLang="es-VE" dirty="0">
                <a:solidFill>
                  <a:srgbClr val="160B2B"/>
                </a:solidFill>
                <a:latin typeface="Impact" panose="020B0806030902050204" pitchFamily="34" charset="0"/>
              </a:rPr>
              <a:t>Correo  Institucional</a:t>
            </a:r>
          </a:p>
        </p:txBody>
      </p:sp>
      <p:pic>
        <p:nvPicPr>
          <p:cNvPr id="7"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325" y="3295650"/>
            <a:ext cx="231616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295650"/>
            <a:ext cx="3230562"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6212" y="0"/>
            <a:ext cx="2447925" cy="1524000"/>
          </a:xfrm>
          <a:prstGeom prst="rect">
            <a:avLst/>
          </a:prstGeom>
        </p:spPr>
      </p:pic>
      <p:sp>
        <p:nvSpPr>
          <p:cNvPr id="9" name="Rectángulo 8"/>
          <p:cNvSpPr/>
          <p:nvPr/>
        </p:nvSpPr>
        <p:spPr>
          <a:xfrm>
            <a:off x="2533672" y="1428234"/>
            <a:ext cx="6692858" cy="584775"/>
          </a:xfrm>
          <a:prstGeom prst="rect">
            <a:avLst/>
          </a:prstGeom>
        </p:spPr>
        <p:txBody>
          <a:bodyPr wrap="none">
            <a:spAutoFit/>
          </a:bodyPr>
          <a:lstStyle/>
          <a:p>
            <a:pPr algn="ctr">
              <a:spcBef>
                <a:spcPct val="20000"/>
              </a:spcBef>
            </a:pPr>
            <a:r>
              <a:rPr lang="es-VE" altLang="es-VE" sz="3200" b="1" dirty="0">
                <a:solidFill>
                  <a:srgbClr val="C00000"/>
                </a:solidFill>
                <a:latin typeface="Arial" panose="020B0604020202020204" pitchFamily="34" charset="0"/>
                <a:cs typeface="Arial" panose="020B0604020202020204" pitchFamily="34" charset="0"/>
              </a:rPr>
              <a:t>Estudiante Modalidad a Distancia</a:t>
            </a:r>
          </a:p>
        </p:txBody>
      </p:sp>
      <p:sp>
        <p:nvSpPr>
          <p:cNvPr id="11" name="Rectángulo 10"/>
          <p:cNvSpPr/>
          <p:nvPr/>
        </p:nvSpPr>
        <p:spPr>
          <a:xfrm>
            <a:off x="917575" y="2952234"/>
            <a:ext cx="6000750" cy="1172244"/>
          </a:xfrm>
          <a:prstGeom prst="rect">
            <a:avLst/>
          </a:prstGeom>
        </p:spPr>
        <p:txBody>
          <a:bodyPr wrap="square">
            <a:spAutoFit/>
          </a:bodyPr>
          <a:lstStyle/>
          <a:p>
            <a:pPr algn="just">
              <a:lnSpc>
                <a:spcPts val="2125"/>
              </a:lnSpc>
              <a:spcBef>
                <a:spcPts val="200"/>
              </a:spcBef>
            </a:pPr>
            <a:r>
              <a:rPr lang="es-VE" altLang="es-VE" sz="2400" b="1" dirty="0">
                <a:solidFill>
                  <a:srgbClr val="160B2B"/>
                </a:solidFill>
                <a:latin typeface="Arial" panose="020B0604020202020204" pitchFamily="34" charset="0"/>
                <a:cs typeface="Arial" panose="020B0604020202020204" pitchFamily="34" charset="0"/>
              </a:rPr>
              <a:t>Pueden trabajar individual o también en equipo de mínimo 2 personas máximo 3, con participación en la misma ciudad.</a:t>
            </a:r>
          </a:p>
        </p:txBody>
      </p:sp>
      <p:pic>
        <p:nvPicPr>
          <p:cNvPr id="12" name="Picture 13" descr="Resultado de imagen para Mapa de Venezu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925" y="2186302"/>
            <a:ext cx="2438007" cy="185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p:cNvSpPr/>
          <p:nvPr/>
        </p:nvSpPr>
        <p:spPr>
          <a:xfrm>
            <a:off x="5178425" y="4526410"/>
            <a:ext cx="5730875" cy="1631216"/>
          </a:xfrm>
          <a:prstGeom prst="rect">
            <a:avLst/>
          </a:prstGeom>
        </p:spPr>
        <p:txBody>
          <a:bodyPr wrap="square">
            <a:spAutoFit/>
          </a:bodyPr>
          <a:lstStyle/>
          <a:p>
            <a:r>
              <a:rPr lang="es-ES" altLang="es-VE" sz="2000" b="1" dirty="0">
                <a:latin typeface="Arial" panose="020B0604020202020204" pitchFamily="34" charset="0"/>
                <a:cs typeface="Arial" panose="020B0604020202020204" pitchFamily="34" charset="0"/>
              </a:rPr>
              <a:t>El </a:t>
            </a:r>
            <a:r>
              <a:rPr lang="es-ES" altLang="es-VE" sz="2000" b="1" i="1" dirty="0">
                <a:latin typeface="Arial" panose="020B0604020202020204" pitchFamily="34" charset="0"/>
                <a:cs typeface="Arial" panose="020B0604020202020204" pitchFamily="34" charset="0"/>
              </a:rPr>
              <a:t>Seguimiento de sus Actividades del Taller </a:t>
            </a:r>
            <a:r>
              <a:rPr lang="es-ES" altLang="es-VE" sz="2000" b="1" dirty="0">
                <a:latin typeface="Arial" panose="020B0604020202020204" pitchFamily="34" charset="0"/>
                <a:cs typeface="Arial" panose="020B0604020202020204" pitchFamily="34" charset="0"/>
              </a:rPr>
              <a:t>será exclusivamente por aulas virtual. Y es necesario tomar en cuenta las instrucciones en el aula virtual al momento de cada entrega</a:t>
            </a:r>
            <a:r>
              <a:rPr lang="es-ES" altLang="es-VE" sz="2000" b="1" dirty="0">
                <a:solidFill>
                  <a:srgbClr val="000000"/>
                </a:solidFill>
                <a:latin typeface="Arial" panose="020B0604020202020204" pitchFamily="34" charset="0"/>
                <a:cs typeface="Arial" panose="020B0604020202020204" pitchFamily="34" charset="0"/>
              </a:rPr>
              <a:t>.</a:t>
            </a:r>
            <a:endParaRPr lang="es-VE" sz="2000" b="1"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8446" y="0"/>
            <a:ext cx="2238354" cy="1092266"/>
          </a:xfrm>
          <a:prstGeom prst="rect">
            <a:avLst/>
          </a:prstGeom>
        </p:spPr>
      </p:pic>
      <p:sp>
        <p:nvSpPr>
          <p:cNvPr id="3" name="Flecha derecha 2"/>
          <p:cNvSpPr/>
          <p:nvPr/>
        </p:nvSpPr>
        <p:spPr>
          <a:xfrm>
            <a:off x="2616200" y="1879600"/>
            <a:ext cx="6197600" cy="1244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dirty="0">
                <a:solidFill>
                  <a:schemeClr val="tx1"/>
                </a:solidFill>
                <a:latin typeface="Arial" panose="020B0604020202020204" pitchFamily="34" charset="0"/>
                <a:cs typeface="Arial" panose="020B0604020202020204" pitchFamily="34" charset="0"/>
              </a:rPr>
              <a:t>Proyecto propuesto por los estudiantes</a:t>
            </a:r>
          </a:p>
        </p:txBody>
      </p:sp>
      <p:sp>
        <p:nvSpPr>
          <p:cNvPr id="4" name="Flecha derecha 3"/>
          <p:cNvSpPr/>
          <p:nvPr/>
        </p:nvSpPr>
        <p:spPr>
          <a:xfrm>
            <a:off x="2616200" y="3390900"/>
            <a:ext cx="6197600" cy="135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dirty="0">
                <a:solidFill>
                  <a:schemeClr val="tx1"/>
                </a:solidFill>
                <a:latin typeface="Arial" panose="020B0604020202020204" pitchFamily="34" charset="0"/>
                <a:cs typeface="Arial" panose="020B0604020202020204" pitchFamily="34" charset="0"/>
              </a:rPr>
              <a:t>Solicitudes de comunidades que llegan al instituto</a:t>
            </a:r>
          </a:p>
        </p:txBody>
      </p:sp>
      <p:sp>
        <p:nvSpPr>
          <p:cNvPr id="5" name="Flecha derecha 4"/>
          <p:cNvSpPr/>
          <p:nvPr/>
        </p:nvSpPr>
        <p:spPr>
          <a:xfrm>
            <a:off x="2616200" y="4953000"/>
            <a:ext cx="6197600" cy="127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dirty="0">
                <a:solidFill>
                  <a:schemeClr val="tx1"/>
                </a:solidFill>
                <a:latin typeface="Arial" panose="020B0604020202020204" pitchFamily="34" charset="0"/>
                <a:cs typeface="Arial" panose="020B0604020202020204" pitchFamily="34" charset="0"/>
              </a:rPr>
              <a:t>Proyectos propuesto por los docentes del instituto</a:t>
            </a:r>
          </a:p>
        </p:txBody>
      </p:sp>
      <p:sp>
        <p:nvSpPr>
          <p:cNvPr id="6" name="Rectángulo 5"/>
          <p:cNvSpPr/>
          <p:nvPr/>
        </p:nvSpPr>
        <p:spPr>
          <a:xfrm>
            <a:off x="1769826" y="897986"/>
            <a:ext cx="7542899" cy="523220"/>
          </a:xfrm>
          <a:prstGeom prst="rect">
            <a:avLst/>
          </a:prstGeom>
        </p:spPr>
        <p:txBody>
          <a:bodyPr wrap="none">
            <a:spAutoFit/>
          </a:bodyPr>
          <a:lstStyle/>
          <a:p>
            <a:r>
              <a:rPr lang="es-VE" sz="2800" b="1" dirty="0">
                <a:solidFill>
                  <a:srgbClr val="C00000"/>
                </a:solidFill>
                <a:latin typeface="Arial" panose="020B0604020202020204" pitchFamily="34" charset="0"/>
                <a:cs typeface="Arial" panose="020B0604020202020204" pitchFamily="34" charset="0"/>
              </a:rPr>
              <a:t>SELECCIÓN DEL SERVICIO COMUNITARIO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420100" y="301017"/>
            <a:ext cx="2578726" cy="778483"/>
          </a:xfrm>
        </p:spPr>
        <p:txBody>
          <a:bodyPr>
            <a:normAutofit fontScale="90000"/>
          </a:bodyPr>
          <a:lstStyle/>
          <a:p>
            <a:br>
              <a:rPr lang="es-VE" dirty="0"/>
            </a:br>
            <a:endParaRPr lang="es-VE" dirty="0"/>
          </a:p>
        </p:txBody>
      </p:sp>
      <p:pic>
        <p:nvPicPr>
          <p:cNvPr id="7" name="Imagen 6"/>
          <p:cNvPicPr>
            <a:picLocks noChangeAspect="1"/>
          </p:cNvPicPr>
          <p:nvPr/>
        </p:nvPicPr>
        <p:blipFill>
          <a:blip r:embed="rId2"/>
          <a:stretch>
            <a:fillRect/>
          </a:stretch>
        </p:blipFill>
        <p:spPr>
          <a:xfrm>
            <a:off x="127000" y="55258"/>
            <a:ext cx="1962108" cy="1270000"/>
          </a:xfrm>
          <a:prstGeom prst="rect">
            <a:avLst/>
          </a:prstGeom>
        </p:spPr>
      </p:pic>
      <p:sp>
        <p:nvSpPr>
          <p:cNvPr id="14" name="Rectángulo 13"/>
          <p:cNvSpPr/>
          <p:nvPr/>
        </p:nvSpPr>
        <p:spPr>
          <a:xfrm>
            <a:off x="1308100" y="1841500"/>
            <a:ext cx="90551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tx1"/>
                </a:solidFill>
                <a:latin typeface="Arial" panose="020B0604020202020204" pitchFamily="34" charset="0"/>
                <a:cs typeface="Arial" panose="020B0604020202020204" pitchFamily="34" charset="0"/>
              </a:rPr>
              <a:t> </a:t>
            </a:r>
            <a:r>
              <a:rPr lang="es-VE" sz="2000" b="1" dirty="0">
                <a:solidFill>
                  <a:schemeClr val="tx1"/>
                </a:solidFill>
                <a:latin typeface="Arial" panose="020B0604020202020204" pitchFamily="34" charset="0"/>
                <a:cs typeface="Arial" panose="020B0604020202020204" pitchFamily="34" charset="0"/>
              </a:rPr>
              <a:t>Carta a la comunidad solicitando la prestación del servicio comunitario</a:t>
            </a:r>
          </a:p>
        </p:txBody>
      </p:sp>
      <p:sp>
        <p:nvSpPr>
          <p:cNvPr id="15" name="Rectángulo 14"/>
          <p:cNvSpPr/>
          <p:nvPr/>
        </p:nvSpPr>
        <p:spPr>
          <a:xfrm>
            <a:off x="2577282" y="768002"/>
            <a:ext cx="6675482" cy="461665"/>
          </a:xfrm>
          <a:prstGeom prst="rect">
            <a:avLst/>
          </a:prstGeom>
        </p:spPr>
        <p:txBody>
          <a:bodyPr wrap="none">
            <a:spAutoFit/>
          </a:bodyPr>
          <a:lstStyle/>
          <a:p>
            <a:r>
              <a:rPr lang="es-VE" sz="2400" b="1" dirty="0">
                <a:solidFill>
                  <a:srgbClr val="C00000"/>
                </a:solidFill>
                <a:latin typeface="Arial" panose="020B0604020202020204" pitchFamily="34" charset="0"/>
                <a:cs typeface="Arial" panose="020B0604020202020204" pitchFamily="34" charset="0"/>
              </a:rPr>
              <a:t>INSCRIPCIÓN DEL SERVICIO COMUNITARIO</a:t>
            </a:r>
          </a:p>
        </p:txBody>
      </p:sp>
      <p:sp>
        <p:nvSpPr>
          <p:cNvPr id="16" name="Rectángulo 15"/>
          <p:cNvSpPr/>
          <p:nvPr/>
        </p:nvSpPr>
        <p:spPr>
          <a:xfrm>
            <a:off x="1308100" y="3594100"/>
            <a:ext cx="90551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dirty="0">
                <a:solidFill>
                  <a:schemeClr val="tx1"/>
                </a:solidFill>
                <a:latin typeface="Arial" panose="020B0604020202020204" pitchFamily="34" charset="0"/>
                <a:cs typeface="Arial" panose="020B0604020202020204" pitchFamily="34" charset="0"/>
              </a:rPr>
              <a:t>Llenar el formato digital con la formulación con  del proyecto comunitario.</a:t>
            </a:r>
          </a:p>
        </p:txBody>
      </p:sp>
      <p:sp>
        <p:nvSpPr>
          <p:cNvPr id="17" name="Rectángulo 16"/>
          <p:cNvSpPr/>
          <p:nvPr/>
        </p:nvSpPr>
        <p:spPr>
          <a:xfrm>
            <a:off x="1308100" y="5029200"/>
            <a:ext cx="90551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dirty="0">
                <a:solidFill>
                  <a:schemeClr val="tx1"/>
                </a:solidFill>
                <a:latin typeface="Arial" panose="020B0604020202020204" pitchFamily="34" charset="0"/>
                <a:cs typeface="Arial" panose="020B0604020202020204" pitchFamily="34" charset="0"/>
              </a:rPr>
              <a:t>Llenar el formato digital y la planilla del prestador del servicio comunitario</a:t>
            </a:r>
            <a:r>
              <a:rPr lang="es-VE"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963082" cy="824539"/>
          </a:xfrm>
          <a:prstGeom prst="rect">
            <a:avLst/>
          </a:prstGeom>
        </p:spPr>
      </p:pic>
      <p:sp>
        <p:nvSpPr>
          <p:cNvPr id="3" name="Rectángulo 2"/>
          <p:cNvSpPr/>
          <p:nvPr/>
        </p:nvSpPr>
        <p:spPr>
          <a:xfrm>
            <a:off x="3042582" y="2136054"/>
            <a:ext cx="5765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tx1"/>
                </a:solidFill>
                <a:latin typeface="Arial" panose="020B0604020202020204" pitchFamily="34" charset="0"/>
                <a:cs typeface="Arial" panose="020B0604020202020204" pitchFamily="34" charset="0"/>
              </a:rPr>
              <a:t>Diagnostico participativo </a:t>
            </a:r>
            <a:r>
              <a:rPr lang="es-VE" dirty="0">
                <a:solidFill>
                  <a:schemeClr val="tx1"/>
                </a:solidFill>
                <a:latin typeface="Arial" panose="020B0604020202020204" pitchFamily="34" charset="0"/>
                <a:cs typeface="Arial" panose="020B0604020202020204" pitchFamily="34" charset="0"/>
              </a:rPr>
              <a:t>(debe ser realizado el primer día de visita a la comunidad)</a:t>
            </a:r>
          </a:p>
        </p:txBody>
      </p:sp>
      <p:sp>
        <p:nvSpPr>
          <p:cNvPr id="4" name="Rectángulo 3"/>
          <p:cNvSpPr/>
          <p:nvPr/>
        </p:nvSpPr>
        <p:spPr>
          <a:xfrm>
            <a:off x="3042582" y="3437288"/>
            <a:ext cx="5765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tx1"/>
                </a:solidFill>
                <a:latin typeface="Arial" panose="020B0604020202020204" pitchFamily="34" charset="0"/>
                <a:cs typeface="Arial" panose="020B0604020202020204" pitchFamily="34" charset="0"/>
              </a:rPr>
              <a:t>Informe de avance de las actividades </a:t>
            </a:r>
            <a:r>
              <a:rPr lang="es-VE" dirty="0">
                <a:solidFill>
                  <a:schemeClr val="tx1"/>
                </a:solidFill>
              </a:rPr>
              <a:t>( deben entregarse 3: 1 cada 40 horas cumplidas)</a:t>
            </a:r>
          </a:p>
        </p:txBody>
      </p:sp>
      <p:sp>
        <p:nvSpPr>
          <p:cNvPr id="5" name="Rectángulo 4"/>
          <p:cNvSpPr/>
          <p:nvPr/>
        </p:nvSpPr>
        <p:spPr>
          <a:xfrm>
            <a:off x="3042582" y="4738522"/>
            <a:ext cx="5765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tx1"/>
                </a:solidFill>
                <a:latin typeface="Arial" panose="020B0604020202020204" pitchFamily="34" charset="0"/>
                <a:cs typeface="Arial" panose="020B0604020202020204" pitchFamily="34" charset="0"/>
              </a:rPr>
              <a:t>Control de asistencia </a:t>
            </a:r>
            <a:r>
              <a:rPr lang="es-VE" dirty="0">
                <a:solidFill>
                  <a:schemeClr val="tx1"/>
                </a:solidFill>
                <a:latin typeface="Arial" panose="020B0604020202020204" pitchFamily="34" charset="0"/>
                <a:cs typeface="Arial" panose="020B0604020202020204" pitchFamily="34" charset="0"/>
              </a:rPr>
              <a:t>de los prestadores del servicio comunitario</a:t>
            </a:r>
            <a:r>
              <a:rPr lang="es-VE" dirty="0">
                <a:latin typeface="Arial" panose="020B0604020202020204" pitchFamily="34" charset="0"/>
                <a:cs typeface="Arial" panose="020B0604020202020204" pitchFamily="34" charset="0"/>
              </a:rPr>
              <a:t>.</a:t>
            </a:r>
          </a:p>
        </p:txBody>
      </p:sp>
      <p:sp>
        <p:nvSpPr>
          <p:cNvPr id="7" name="Rectángulo 6"/>
          <p:cNvSpPr/>
          <p:nvPr/>
        </p:nvSpPr>
        <p:spPr>
          <a:xfrm>
            <a:off x="1963082" y="678008"/>
            <a:ext cx="7924800" cy="914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b="1" dirty="0">
                <a:solidFill>
                  <a:schemeClr val="tx1"/>
                </a:solidFill>
                <a:latin typeface="Arial" panose="020B0604020202020204" pitchFamily="34" charset="0"/>
                <a:cs typeface="Arial" panose="020B0604020202020204" pitchFamily="34" charset="0"/>
              </a:rPr>
              <a:t>PRESTACIÓN DEL SERVICIO COMUNITARIO.</a:t>
            </a:r>
          </a:p>
          <a:p>
            <a:pPr algn="ctr"/>
            <a:r>
              <a:rPr lang="es-VE" b="1" dirty="0">
                <a:solidFill>
                  <a:schemeClr val="tx1"/>
                </a:solidFill>
                <a:latin typeface="Arial" panose="020B0604020202020204" pitchFamily="34" charset="0"/>
                <a:cs typeface="Arial" panose="020B0604020202020204" pitchFamily="34" charset="0"/>
              </a:rPr>
              <a:t>Se lleva el </a:t>
            </a:r>
            <a:r>
              <a:rPr lang="es-VE" b="1" dirty="0" err="1">
                <a:solidFill>
                  <a:schemeClr val="tx1"/>
                </a:solidFill>
                <a:latin typeface="Arial" panose="020B0604020202020204" pitchFamily="34" charset="0"/>
                <a:cs typeface="Arial" panose="020B0604020202020204" pitchFamily="34" charset="0"/>
              </a:rPr>
              <a:t>contro</a:t>
            </a:r>
            <a:r>
              <a:rPr lang="es-VE" b="1" dirty="0">
                <a:solidFill>
                  <a:schemeClr val="tx1"/>
                </a:solidFill>
                <a:latin typeface="Arial" panose="020B0604020202020204" pitchFamily="34" charset="0"/>
                <a:cs typeface="Arial" panose="020B0604020202020204" pitchFamily="34" charset="0"/>
              </a:rPr>
              <a:t> de asistencia y avances de las actividades</a:t>
            </a:r>
          </a:p>
        </p:txBody>
      </p:sp>
      <p:sp>
        <p:nvSpPr>
          <p:cNvPr id="8" name="Flecha derecha 7"/>
          <p:cNvSpPr/>
          <p:nvPr/>
        </p:nvSpPr>
        <p:spPr>
          <a:xfrm>
            <a:off x="508000" y="6235700"/>
            <a:ext cx="978408" cy="3937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p:cNvSpPr/>
          <p:nvPr/>
        </p:nvSpPr>
        <p:spPr>
          <a:xfrm>
            <a:off x="1709082" y="6039756"/>
            <a:ext cx="8828058" cy="646331"/>
          </a:xfrm>
          <a:prstGeom prst="rect">
            <a:avLst/>
          </a:prstGeom>
        </p:spPr>
        <p:txBody>
          <a:bodyPr wrap="none">
            <a:spAutoFit/>
          </a:bodyPr>
          <a:lstStyle/>
          <a:p>
            <a:r>
              <a:rPr lang="es-VE" b="1" dirty="0">
                <a:latin typeface="Arial" panose="020B0604020202020204" pitchFamily="34" charset="0"/>
                <a:cs typeface="Arial" panose="020B0604020202020204" pitchFamily="34" charset="0"/>
              </a:rPr>
              <a:t>Es  requisito necesario que todas las planillas de asistencias estén firmadas y </a:t>
            </a:r>
          </a:p>
          <a:p>
            <a:r>
              <a:rPr lang="es-VE" b="1" dirty="0">
                <a:latin typeface="Arial" panose="020B0604020202020204" pitchFamily="34" charset="0"/>
                <a:cs typeface="Arial" panose="020B0604020202020204" pitchFamily="34" charset="0"/>
              </a:rPr>
              <a:t>selladas por la comunidad atendida.</a:t>
            </a:r>
            <a:endParaRPr lang="es-V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448284"/>
          </a:xfrm>
        </p:spPr>
        <p:txBody>
          <a:bodyPr>
            <a:normAutofit/>
          </a:bodyPr>
          <a:lstStyle/>
          <a:p>
            <a:r>
              <a:rPr lang="es-ES" sz="1800" b="1" dirty="0">
                <a:solidFill>
                  <a:srgbClr val="C00000"/>
                </a:solidFill>
                <a:latin typeface="Arial" panose="020B0604020202020204" pitchFamily="34" charset="0"/>
                <a:cs typeface="Arial" panose="020B0604020202020204" pitchFamily="34" charset="0"/>
              </a:rPr>
              <a:t>Entrega final del servicio comunitario</a:t>
            </a:r>
            <a:endParaRPr lang="es-VE" sz="1800" b="1" dirty="0">
              <a:solidFill>
                <a:schemeClr val="accent1"/>
              </a:solidFill>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a:xfrm>
            <a:off x="913774" y="2367093"/>
            <a:ext cx="4784499" cy="1061908"/>
          </a:xfrm>
        </p:spPr>
        <p:txBody>
          <a:bodyPr/>
          <a:lstStyle/>
          <a:p>
            <a:pPr marL="0" indent="0">
              <a:buNone/>
            </a:pPr>
            <a:endParaRPr lang="es-ES" dirty="0"/>
          </a:p>
          <a:p>
            <a:pPr marL="0" indent="0">
              <a:buNone/>
            </a:pPr>
            <a:endParaRPr lang="es-VE" dirty="0"/>
          </a:p>
        </p:txBody>
      </p:sp>
      <p:sp>
        <p:nvSpPr>
          <p:cNvPr id="4" name="Rectángulo 3"/>
          <p:cNvSpPr/>
          <p:nvPr/>
        </p:nvSpPr>
        <p:spPr>
          <a:xfrm>
            <a:off x="3048619" y="2032935"/>
            <a:ext cx="609476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b="1" dirty="0">
                <a:solidFill>
                  <a:schemeClr val="tx1"/>
                </a:solidFill>
                <a:latin typeface="Arial" panose="020B0604020202020204" pitchFamily="34" charset="0"/>
                <a:cs typeface="Arial" panose="020B0604020202020204" pitchFamily="34" charset="0"/>
              </a:rPr>
              <a:t>Culminación del Servicio Comunitario</a:t>
            </a:r>
          </a:p>
        </p:txBody>
      </p:sp>
      <p:sp>
        <p:nvSpPr>
          <p:cNvPr id="7" name="Rectángulo 6"/>
          <p:cNvSpPr/>
          <p:nvPr/>
        </p:nvSpPr>
        <p:spPr>
          <a:xfrm>
            <a:off x="3014854" y="3188000"/>
            <a:ext cx="60947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b="1" dirty="0">
                <a:solidFill>
                  <a:schemeClr val="tx1"/>
                </a:solidFill>
                <a:latin typeface="Arial" panose="020B0604020202020204" pitchFamily="34" charset="0"/>
                <a:cs typeface="Arial" panose="020B0604020202020204" pitchFamily="34" charset="0"/>
              </a:rPr>
              <a:t>Informe Final del proyecto Comunitario. Impreso y CD.</a:t>
            </a:r>
          </a:p>
        </p:txBody>
      </p:sp>
      <p:sp>
        <p:nvSpPr>
          <p:cNvPr id="8" name="Rectángulo 7"/>
          <p:cNvSpPr/>
          <p:nvPr/>
        </p:nvSpPr>
        <p:spPr>
          <a:xfrm>
            <a:off x="3014854" y="4272092"/>
            <a:ext cx="609476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b="1" dirty="0">
                <a:solidFill>
                  <a:schemeClr val="tx1"/>
                </a:solidFill>
                <a:latin typeface="Arial" panose="020B0604020202020204" pitchFamily="34" charset="0"/>
                <a:cs typeface="Arial" panose="020B0604020202020204" pitchFamily="34" charset="0"/>
              </a:rPr>
              <a:t>Lista de cotejo para la aprobación del proyecto de servicio comunitario por cada integrante.</a:t>
            </a:r>
          </a:p>
        </p:txBody>
      </p:sp>
      <p:sp>
        <p:nvSpPr>
          <p:cNvPr id="9" name="Cheurón 8"/>
          <p:cNvSpPr/>
          <p:nvPr/>
        </p:nvSpPr>
        <p:spPr>
          <a:xfrm rot="16200000">
            <a:off x="1726887" y="2059846"/>
            <a:ext cx="895646" cy="78075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10" name="Imagen 9"/>
          <p:cNvPicPr>
            <a:picLocks noChangeAspect="1"/>
          </p:cNvPicPr>
          <p:nvPr/>
        </p:nvPicPr>
        <p:blipFill>
          <a:blip r:embed="rId2"/>
          <a:stretch>
            <a:fillRect/>
          </a:stretch>
        </p:blipFill>
        <p:spPr>
          <a:xfrm>
            <a:off x="1775387" y="3086401"/>
            <a:ext cx="798645" cy="938865"/>
          </a:xfrm>
          <a:prstGeom prst="rect">
            <a:avLst/>
          </a:prstGeom>
        </p:spPr>
      </p:pic>
      <p:pic>
        <p:nvPicPr>
          <p:cNvPr id="11" name="Imagen 10"/>
          <p:cNvPicPr>
            <a:picLocks noChangeAspect="1"/>
          </p:cNvPicPr>
          <p:nvPr/>
        </p:nvPicPr>
        <p:blipFill>
          <a:blip r:embed="rId2"/>
          <a:stretch>
            <a:fillRect/>
          </a:stretch>
        </p:blipFill>
        <p:spPr>
          <a:xfrm>
            <a:off x="1766443" y="4102400"/>
            <a:ext cx="798645" cy="938865"/>
          </a:xfrm>
          <a:prstGeom prst="rect">
            <a:avLst/>
          </a:prstGeom>
        </p:spPr>
      </p:pic>
      <p:pic>
        <p:nvPicPr>
          <p:cNvPr id="12" name="Imagen 11"/>
          <p:cNvPicPr>
            <a:picLocks noChangeAspect="1"/>
          </p:cNvPicPr>
          <p:nvPr/>
        </p:nvPicPr>
        <p:blipFill>
          <a:blip r:embed="rId3"/>
          <a:stretch>
            <a:fillRect/>
          </a:stretch>
        </p:blipFill>
        <p:spPr>
          <a:xfrm>
            <a:off x="202683" y="39924"/>
            <a:ext cx="1963082" cy="102687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6212" y="0"/>
            <a:ext cx="2447925" cy="1524000"/>
          </a:xfrm>
          <a:prstGeom prst="rect">
            <a:avLst/>
          </a:prstGeom>
        </p:spPr>
      </p:pic>
      <p:pic>
        <p:nvPicPr>
          <p:cNvPr id="6" name="Picture 9" descr="Resultado de imagen para Ciclo de Preguntas y Respues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4" y="1806575"/>
            <a:ext cx="41338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esultado de imagen para pREGUN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300" y="2098675"/>
            <a:ext cx="3167063"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68437" y="1064398"/>
            <a:ext cx="10470994" cy="1200329"/>
          </a:xfrm>
          <a:prstGeom prst="rect">
            <a:avLst/>
          </a:prstGeom>
        </p:spPr>
        <p:txBody>
          <a:bodyPr wrap="square">
            <a:spAutoFit/>
          </a:bodyPr>
          <a:lstStyle/>
          <a:p>
            <a:pPr algn="ctr"/>
            <a:r>
              <a:rPr lang="es-VE" b="1" dirty="0">
                <a:latin typeface="Arial" panose="020B0604020202020204" pitchFamily="34" charset="0"/>
              </a:rPr>
              <a:t>  República Bolivariana de Venezuela</a:t>
            </a:r>
          </a:p>
          <a:p>
            <a:pPr algn="ctr"/>
            <a:r>
              <a:rPr lang="es-VE" b="1" dirty="0">
                <a:latin typeface="Arial" panose="020B0604020202020204" pitchFamily="34" charset="0"/>
              </a:rPr>
              <a:t>Ministerio del Poder  para la Educación Universitaria</a:t>
            </a:r>
          </a:p>
          <a:p>
            <a:pPr algn="ctr"/>
            <a:r>
              <a:rPr lang="es-VE" b="1" dirty="0">
                <a:latin typeface="Arial" panose="020B0604020202020204" pitchFamily="34" charset="0"/>
              </a:rPr>
              <a:t>Instituto Universitario de Tecnología para la Informática, Extensión Acarigua- Portuguesa</a:t>
            </a:r>
            <a:endParaRPr lang="es-VE" b="1" dirty="0"/>
          </a:p>
          <a:p>
            <a:endParaRPr lang="es-VE" b="1" dirty="0"/>
          </a:p>
        </p:txBody>
      </p:sp>
      <p:pic>
        <p:nvPicPr>
          <p:cNvPr id="5" name="Imagen 4"/>
          <p:cNvPicPr>
            <a:picLocks noChangeAspect="1"/>
          </p:cNvPicPr>
          <p:nvPr/>
        </p:nvPicPr>
        <p:blipFill>
          <a:blip r:embed="rId2"/>
          <a:stretch>
            <a:fillRect/>
          </a:stretch>
        </p:blipFill>
        <p:spPr>
          <a:xfrm>
            <a:off x="0" y="37237"/>
            <a:ext cx="2447925" cy="1524000"/>
          </a:xfrm>
          <a:prstGeom prst="rect">
            <a:avLst/>
          </a:prstGeom>
        </p:spPr>
      </p:pic>
      <p:sp>
        <p:nvSpPr>
          <p:cNvPr id="2" name="Rectángulo 1"/>
          <p:cNvSpPr/>
          <p:nvPr/>
        </p:nvSpPr>
        <p:spPr>
          <a:xfrm>
            <a:off x="3167866" y="2418834"/>
            <a:ext cx="5391412" cy="369332"/>
          </a:xfrm>
          <a:prstGeom prst="rect">
            <a:avLst/>
          </a:prstGeom>
        </p:spPr>
        <p:txBody>
          <a:bodyPr wrap="none">
            <a:spAutoFit/>
          </a:bodyPr>
          <a:lstStyle/>
          <a:p>
            <a:r>
              <a:rPr lang="es-VE" altLang="es-VE" b="1" i="1" u="sng" dirty="0">
                <a:solidFill>
                  <a:srgbClr val="C00000"/>
                </a:solidFill>
                <a:latin typeface="Arial" panose="020B0604020202020204" pitchFamily="34" charset="0"/>
              </a:rPr>
              <a:t>RESPONSABLE</a:t>
            </a:r>
            <a:r>
              <a:rPr lang="es-VE" altLang="es-VE" b="1" u="sng" dirty="0">
                <a:solidFill>
                  <a:srgbClr val="C00000"/>
                </a:solidFill>
                <a:latin typeface="Arial" panose="020B0604020202020204" pitchFamily="34" charset="0"/>
              </a:rPr>
              <a:t> DEL SERVICIO COMUNITARIO </a:t>
            </a:r>
            <a:endParaRPr lang="es-VE" b="1" dirty="0">
              <a:solidFill>
                <a:srgbClr val="C00000"/>
              </a:solidFill>
            </a:endParaRPr>
          </a:p>
        </p:txBody>
      </p:sp>
      <p:sp>
        <p:nvSpPr>
          <p:cNvPr id="3" name="Rectángulo 2"/>
          <p:cNvSpPr/>
          <p:nvPr/>
        </p:nvSpPr>
        <p:spPr>
          <a:xfrm>
            <a:off x="977900" y="3542437"/>
            <a:ext cx="6096000" cy="1754326"/>
          </a:xfrm>
          <a:prstGeom prst="rect">
            <a:avLst/>
          </a:prstGeom>
        </p:spPr>
        <p:txBody>
          <a:bodyPr>
            <a:spAutoFit/>
          </a:bodyPr>
          <a:lstStyle/>
          <a:p>
            <a:pPr>
              <a:spcBef>
                <a:spcPct val="0"/>
              </a:spcBef>
            </a:pPr>
            <a:r>
              <a:rPr lang="es-VE" altLang="es-VE" dirty="0">
                <a:latin typeface="Arial" panose="020B0604020202020204" pitchFamily="34" charset="0"/>
              </a:rPr>
              <a:t>Abg. y </a:t>
            </a:r>
            <a:r>
              <a:rPr lang="es-VE" altLang="es-VE" dirty="0" err="1">
                <a:latin typeface="Arial" panose="020B0604020202020204" pitchFamily="34" charset="0"/>
              </a:rPr>
              <a:t>Psic</a:t>
            </a:r>
            <a:r>
              <a:rPr lang="es-VE" altLang="es-VE" dirty="0">
                <a:latin typeface="Arial" panose="020B0604020202020204" pitchFamily="34" charset="0"/>
              </a:rPr>
              <a:t>. Naida Aguirre de Linares</a:t>
            </a:r>
          </a:p>
          <a:p>
            <a:pPr>
              <a:spcBef>
                <a:spcPct val="0"/>
              </a:spcBef>
            </a:pPr>
            <a:endParaRPr lang="es-VE" altLang="es-VE" dirty="0">
              <a:latin typeface="Arial" panose="020B0604020202020204" pitchFamily="34" charset="0"/>
            </a:endParaRPr>
          </a:p>
          <a:p>
            <a:pPr>
              <a:spcBef>
                <a:spcPct val="0"/>
              </a:spcBef>
            </a:pPr>
            <a:r>
              <a:rPr lang="es-VE" altLang="es-VE" u="sng" dirty="0">
                <a:latin typeface="Arial" panose="020B0604020202020204" pitchFamily="34" charset="0"/>
              </a:rPr>
              <a:t>Correo: </a:t>
            </a:r>
            <a:r>
              <a:rPr lang="es-VE" altLang="es-VE" u="sng" dirty="0" err="1">
                <a:latin typeface="Arial" panose="020B0604020202020204" pitchFamily="34" charset="0"/>
              </a:rPr>
              <a:t>naidaguirreb</a:t>
            </a:r>
            <a:r>
              <a:rPr lang="es-VE" altLang="es-VE" u="sng" dirty="0">
                <a:latin typeface="Arial" panose="020B0604020202020204" pitchFamily="34" charset="0"/>
              </a:rPr>
              <a:t>@ </a:t>
            </a:r>
            <a:r>
              <a:rPr lang="es-VE" altLang="es-VE" u="sng" dirty="0" err="1">
                <a:latin typeface="Arial" panose="020B0604020202020204" pitchFamily="34" charset="0"/>
              </a:rPr>
              <a:t>Hotmail,com</a:t>
            </a:r>
            <a:endParaRPr lang="es-VE" altLang="es-VE" u="sng" dirty="0">
              <a:latin typeface="Arial" panose="020B0604020202020204" pitchFamily="34" charset="0"/>
            </a:endParaRPr>
          </a:p>
          <a:p>
            <a:pPr>
              <a:spcBef>
                <a:spcPct val="0"/>
              </a:spcBef>
            </a:pPr>
            <a:endParaRPr lang="es-VE" altLang="es-VE" dirty="0">
              <a:latin typeface="Arial" panose="020B0604020202020204" pitchFamily="34" charset="0"/>
            </a:endParaRPr>
          </a:p>
          <a:p>
            <a:pPr>
              <a:spcBef>
                <a:spcPct val="0"/>
              </a:spcBef>
            </a:pPr>
            <a:r>
              <a:rPr lang="es-VE" altLang="es-VE" u="sng" dirty="0">
                <a:latin typeface="Arial" panose="020B0604020202020204" pitchFamily="34" charset="0"/>
              </a:rPr>
              <a:t>Teléfono:</a:t>
            </a:r>
          </a:p>
          <a:p>
            <a:pPr>
              <a:spcBef>
                <a:spcPct val="0"/>
              </a:spcBef>
            </a:pPr>
            <a:r>
              <a:rPr lang="es-VE" altLang="es-VE" dirty="0">
                <a:latin typeface="Arial" panose="020B0604020202020204" pitchFamily="34" charset="0"/>
              </a:rPr>
              <a:t>0255-0414-5012445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6212" y="0"/>
            <a:ext cx="2447925" cy="1524000"/>
          </a:xfrm>
          <a:prstGeom prst="rect">
            <a:avLst/>
          </a:prstGeom>
        </p:spPr>
      </p:pic>
      <p:sp>
        <p:nvSpPr>
          <p:cNvPr id="2" name="Rectángulo 1"/>
          <p:cNvSpPr/>
          <p:nvPr/>
        </p:nvSpPr>
        <p:spPr>
          <a:xfrm>
            <a:off x="3118410" y="1524000"/>
            <a:ext cx="5904180" cy="400110"/>
          </a:xfrm>
          <a:prstGeom prst="rect">
            <a:avLst/>
          </a:prstGeom>
        </p:spPr>
        <p:txBody>
          <a:bodyPr wrap="none">
            <a:spAutoFit/>
          </a:bodyPr>
          <a:lstStyle/>
          <a:p>
            <a:r>
              <a:rPr lang="es-VE" sz="2000" b="1" dirty="0">
                <a:solidFill>
                  <a:srgbClr val="C00000"/>
                </a:solidFill>
                <a:latin typeface="Arial" panose="020B0604020202020204" pitchFamily="34" charset="0"/>
              </a:rPr>
              <a:t>Formatos  a utilizar en el servicio comunitarios</a:t>
            </a:r>
            <a:endParaRPr lang="es-VE" sz="2000" dirty="0">
              <a:solidFill>
                <a:srgbClr val="C00000"/>
              </a:solidFill>
            </a:endParaRPr>
          </a:p>
        </p:txBody>
      </p:sp>
      <p:pic>
        <p:nvPicPr>
          <p:cNvPr id="3" name="Imagen 2"/>
          <p:cNvPicPr>
            <a:picLocks noChangeAspect="1"/>
          </p:cNvPicPr>
          <p:nvPr/>
        </p:nvPicPr>
        <p:blipFill>
          <a:blip r:embed="rId3"/>
          <a:stretch>
            <a:fillRect/>
          </a:stretch>
        </p:blipFill>
        <p:spPr>
          <a:xfrm>
            <a:off x="1360449" y="2316778"/>
            <a:ext cx="8898673" cy="3657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369332"/>
          </a:xfrm>
          <a:prstGeom prst="rect">
            <a:avLst/>
          </a:prstGeom>
        </p:spPr>
        <p:txBody>
          <a:bodyPr wrap="square">
            <a:spAutoFit/>
          </a:bodyPr>
          <a:lstStyle/>
          <a:p>
            <a:r>
              <a:rPr lang="es-VE" b="1" dirty="0">
                <a:latin typeface="Arial" panose="020B0604020202020204" pitchFamily="34" charset="0"/>
              </a:rPr>
              <a:t> </a:t>
            </a:r>
            <a:endParaRPr lang="es-VE" b="1" dirty="0"/>
          </a:p>
        </p:txBody>
      </p:sp>
      <p:pic>
        <p:nvPicPr>
          <p:cNvPr id="5" name="Imagen 4"/>
          <p:cNvPicPr>
            <a:picLocks noChangeAspect="1"/>
          </p:cNvPicPr>
          <p:nvPr/>
        </p:nvPicPr>
        <p:blipFill>
          <a:blip r:embed="rId2"/>
          <a:stretch>
            <a:fillRect/>
          </a:stretch>
        </p:blipFill>
        <p:spPr>
          <a:xfrm>
            <a:off x="176212" y="0"/>
            <a:ext cx="2447925" cy="1524000"/>
          </a:xfrm>
          <a:prstGeom prst="rect">
            <a:avLst/>
          </a:prstGeom>
        </p:spPr>
      </p:pic>
      <p:sp>
        <p:nvSpPr>
          <p:cNvPr id="2" name="Rectángulo 1"/>
          <p:cNvSpPr/>
          <p:nvPr/>
        </p:nvSpPr>
        <p:spPr>
          <a:xfrm>
            <a:off x="921059" y="3108482"/>
            <a:ext cx="10937610" cy="361637"/>
          </a:xfrm>
          <a:prstGeom prst="rect">
            <a:avLst/>
          </a:prstGeom>
        </p:spPr>
        <p:txBody>
          <a:bodyPr wrap="none">
            <a:spAutoFit/>
          </a:bodyPr>
          <a:lstStyle/>
          <a:p>
            <a:pPr>
              <a:lnSpc>
                <a:spcPts val="2125"/>
              </a:lnSpc>
              <a:spcBef>
                <a:spcPts val="200"/>
              </a:spcBef>
            </a:pPr>
            <a:r>
              <a:rPr lang="es-VE" altLang="es-VE" sz="9600" b="1" dirty="0">
                <a:solidFill>
                  <a:srgbClr val="C00000"/>
                </a:solidFill>
                <a:latin typeface="Goudy Stout" panose="0202090407030B020401" pitchFamily="18" charset="0"/>
              </a:rPr>
              <a:t>GRACIAS </a:t>
            </a:r>
            <a:r>
              <a:rPr lang="es-VE" altLang="es-VE" dirty="0">
                <a:solidFill>
                  <a:srgbClr val="160B2B"/>
                </a:solidFill>
                <a:latin typeface="Impact" panose="020B080603090205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1300" y="762000"/>
            <a:ext cx="6845300" cy="646331"/>
          </a:xfrm>
          <a:prstGeom prst="rect">
            <a:avLst/>
          </a:prstGeom>
        </p:spPr>
        <p:txBody>
          <a:bodyPr wrap="square">
            <a:spAutoFit/>
          </a:bodyPr>
          <a:lstStyle/>
          <a:p>
            <a:r>
              <a:rPr lang="es-VE" b="1" dirty="0">
                <a:latin typeface="Arial" panose="020B0604020202020204" pitchFamily="34" charset="0"/>
              </a:rPr>
              <a:t> </a:t>
            </a:r>
          </a:p>
          <a:p>
            <a:endParaRPr lang="es-VE" b="1" dirty="0"/>
          </a:p>
        </p:txBody>
      </p:sp>
      <p:pic>
        <p:nvPicPr>
          <p:cNvPr id="5" name="Imagen 4"/>
          <p:cNvPicPr>
            <a:picLocks noChangeAspect="1"/>
          </p:cNvPicPr>
          <p:nvPr/>
        </p:nvPicPr>
        <p:blipFill>
          <a:blip r:embed="rId2"/>
          <a:stretch>
            <a:fillRect/>
          </a:stretch>
        </p:blipFill>
        <p:spPr>
          <a:xfrm>
            <a:off x="117475" y="0"/>
            <a:ext cx="2447925" cy="1524000"/>
          </a:xfrm>
          <a:prstGeom prst="rect">
            <a:avLst/>
          </a:prstGeom>
        </p:spPr>
      </p:pic>
      <p:sp>
        <p:nvSpPr>
          <p:cNvPr id="3" name="Rectángulo 2"/>
          <p:cNvSpPr/>
          <p:nvPr/>
        </p:nvSpPr>
        <p:spPr>
          <a:xfrm>
            <a:off x="2781300" y="1429435"/>
            <a:ext cx="6096000" cy="646331"/>
          </a:xfrm>
          <a:prstGeom prst="rect">
            <a:avLst/>
          </a:prstGeom>
        </p:spPr>
        <p:txBody>
          <a:bodyPr>
            <a:spAutoFit/>
          </a:bodyPr>
          <a:lstStyle/>
          <a:p>
            <a:pPr algn="ctr"/>
            <a:r>
              <a:rPr lang="es-ES" altLang="es-VE" dirty="0">
                <a:latin typeface="Impact" panose="020B0806030902050204" pitchFamily="34" charset="0"/>
              </a:rPr>
              <a:t>ASPECTOS LEGALES DEL </a:t>
            </a:r>
          </a:p>
          <a:p>
            <a:pPr algn="ctr"/>
            <a:r>
              <a:rPr lang="es-ES" altLang="es-VE" dirty="0">
                <a:latin typeface="Impact" panose="020B0806030902050204" pitchFamily="34" charset="0"/>
              </a:rPr>
              <a:t>SERVICIO COMUNITARIO</a:t>
            </a:r>
          </a:p>
        </p:txBody>
      </p:sp>
      <p:pic>
        <p:nvPicPr>
          <p:cNvPr id="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3113088"/>
            <a:ext cx="296703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p:nvPr/>
        </p:nvSpPr>
        <p:spPr bwMode="auto">
          <a:xfrm>
            <a:off x="3862388" y="2373869"/>
            <a:ext cx="649287" cy="3457575"/>
          </a:xfrm>
          <a:prstGeom prst="leftBrace">
            <a:avLst>
              <a:gd name="adj1" fmla="val 44377"/>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VE"/>
          </a:p>
        </p:txBody>
      </p:sp>
      <p:sp>
        <p:nvSpPr>
          <p:cNvPr id="8" name="Proceso alternativo 7"/>
          <p:cNvSpPr/>
          <p:nvPr/>
        </p:nvSpPr>
        <p:spPr>
          <a:xfrm>
            <a:off x="4613275" y="2288103"/>
            <a:ext cx="4076700" cy="612648"/>
          </a:xfrm>
          <a:prstGeom prst="flowChartAlternateProcess">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s-ES" altLang="es-VE" b="1" dirty="0">
                <a:solidFill>
                  <a:schemeClr val="tx1"/>
                </a:solidFill>
                <a:effectLst>
                  <a:outerShdw blurRad="38100" dist="38100" dir="2700000" algn="tl">
                    <a:srgbClr val="C0C0C0"/>
                  </a:outerShdw>
                </a:effectLst>
              </a:rPr>
              <a:t>CONSTITUCIÓN DE LA REPÚBLICA BOLIVARIANA DE VENEZUELA</a:t>
            </a:r>
          </a:p>
        </p:txBody>
      </p:sp>
      <p:sp>
        <p:nvSpPr>
          <p:cNvPr id="9" name="Proceso alternativo 8"/>
          <p:cNvSpPr/>
          <p:nvPr/>
        </p:nvSpPr>
        <p:spPr>
          <a:xfrm>
            <a:off x="4613275" y="3241996"/>
            <a:ext cx="4076700" cy="612648"/>
          </a:xfrm>
          <a:prstGeom prst="flowChartAlternateProcess">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s-ES_tradnl" altLang="es-VE" b="1" dirty="0">
                <a:solidFill>
                  <a:schemeClr val="tx1"/>
                </a:solidFill>
                <a:effectLst>
                  <a:outerShdw blurRad="38100" dist="38100" dir="2700000" algn="tl">
                    <a:srgbClr val="C0C0C0"/>
                  </a:outerShdw>
                </a:effectLst>
              </a:rPr>
              <a:t>DECLARACIÓN DE LOS DERECHOS HUMANOS</a:t>
            </a:r>
            <a:endParaRPr lang="es-ES" altLang="es-VE" b="1" dirty="0">
              <a:solidFill>
                <a:schemeClr val="tx1"/>
              </a:solidFill>
              <a:effectLst>
                <a:outerShdw blurRad="38100" dist="38100" dir="2700000" algn="tl">
                  <a:srgbClr val="C0C0C0"/>
                </a:outerShdw>
              </a:effectLst>
            </a:endParaRPr>
          </a:p>
        </p:txBody>
      </p:sp>
      <p:sp>
        <p:nvSpPr>
          <p:cNvPr id="10" name="Proceso alternativo 9"/>
          <p:cNvSpPr/>
          <p:nvPr/>
        </p:nvSpPr>
        <p:spPr>
          <a:xfrm>
            <a:off x="4613275" y="4195890"/>
            <a:ext cx="4076700" cy="612648"/>
          </a:xfrm>
          <a:prstGeom prst="flowChartAlternateProcess">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ltLang="es-VE" b="1" dirty="0">
                <a:solidFill>
                  <a:schemeClr val="tx1"/>
                </a:solidFill>
                <a:effectLst>
                  <a:outerShdw blurRad="38100" dist="38100" dir="2700000" algn="tl">
                    <a:srgbClr val="C0C0C0"/>
                  </a:outerShdw>
                </a:effectLst>
              </a:rPr>
              <a:t>LEY DE SERVICIO COMUNITARIO DEL ESTUDIANTE DE EDUCACIÓN SUPERIOR</a:t>
            </a:r>
            <a:endParaRPr lang="es-VE" dirty="0">
              <a:solidFill>
                <a:schemeClr val="tx1"/>
              </a:solidFill>
            </a:endParaRPr>
          </a:p>
        </p:txBody>
      </p:sp>
      <p:sp>
        <p:nvSpPr>
          <p:cNvPr id="11" name="Proceso alternativo 10"/>
          <p:cNvSpPr/>
          <p:nvPr/>
        </p:nvSpPr>
        <p:spPr>
          <a:xfrm>
            <a:off x="4613275" y="5317052"/>
            <a:ext cx="4076700" cy="612648"/>
          </a:xfrm>
          <a:prstGeom prst="flowChartAlternateProcess">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Reglamento Interno de Servicio Comunitario Estudiantil ( IUTEPI)</a:t>
            </a:r>
            <a:endParaRPr lang="es-VE"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ltLang="en-US"/>
          </a:p>
        </p:txBody>
      </p:sp>
      <p:sp>
        <p:nvSpPr>
          <p:cNvPr id="3" name="Marcador de posición de contenido 2"/>
          <p:cNvSpPr>
            <a:spLocks noGrp="1"/>
          </p:cNvSpPr>
          <p:nvPr>
            <p:ph sz="quarter" idx="13"/>
          </p:nvPr>
        </p:nvSpPr>
        <p:spPr/>
        <p:txBody>
          <a:bodyPr/>
          <a:lstStyle/>
          <a:p>
            <a:endParaRPr lang="es-MX"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97735" y="2204118"/>
            <a:ext cx="2408129" cy="2170364"/>
          </a:xfrm>
          <a:prstGeom prst="rect">
            <a:avLst/>
          </a:prstGeom>
        </p:spPr>
      </p:pic>
      <p:sp>
        <p:nvSpPr>
          <p:cNvPr id="3" name="Rectángulo 2"/>
          <p:cNvSpPr/>
          <p:nvPr/>
        </p:nvSpPr>
        <p:spPr>
          <a:xfrm>
            <a:off x="3048000" y="2551837"/>
            <a:ext cx="6096000" cy="1754326"/>
          </a:xfrm>
          <a:prstGeom prst="rect">
            <a:avLst/>
          </a:prstGeom>
        </p:spPr>
        <p:txBody>
          <a:bodyPr>
            <a:spAutoFit/>
          </a:bodyPr>
          <a:lstStyle/>
          <a:p>
            <a:pPr algn="just"/>
            <a:r>
              <a:rPr lang="es-VE" altLang="es-VE" dirty="0">
                <a:latin typeface="Berlin Sans FB" panose="020E0602020502020306" pitchFamily="34" charset="0"/>
              </a:rPr>
              <a:t>Es una actividad mediante la cual los estudiantes de educación superior </a:t>
            </a:r>
            <a:r>
              <a:rPr lang="es-VE" altLang="es-VE" u="sng" dirty="0">
                <a:latin typeface="Berlin Sans FB" panose="020E0602020502020306" pitchFamily="34" charset="0"/>
              </a:rPr>
              <a:t>aplican en las comunidades los conocimientos</a:t>
            </a:r>
            <a:r>
              <a:rPr lang="es-VE" altLang="es-VE" dirty="0">
                <a:latin typeface="Berlin Sans FB" panose="020E0602020502020306" pitchFamily="34" charset="0"/>
              </a:rPr>
              <a:t> científicos, técnicos, culturales y humanísticos </a:t>
            </a:r>
            <a:r>
              <a:rPr lang="es-VE" altLang="es-VE" u="sng" dirty="0">
                <a:latin typeface="Berlin Sans FB" panose="020E0602020502020306" pitchFamily="34" charset="0"/>
              </a:rPr>
              <a:t>adquiridos</a:t>
            </a:r>
            <a:r>
              <a:rPr lang="es-VE" altLang="es-VE" dirty="0">
                <a:latin typeface="Berlin Sans FB" panose="020E0602020502020306" pitchFamily="34" charset="0"/>
              </a:rPr>
              <a:t> durante su formación académica, para cooperar con su participación en el desarrollo y mejoramiento de la calidad de vida de las comunidades </a:t>
            </a:r>
            <a:r>
              <a:rPr lang="es-VE" altLang="es-VE" i="1" dirty="0">
                <a:latin typeface="Berlin Sans FB" panose="020E0602020502020306" pitchFamily="34" charset="0"/>
              </a:rPr>
              <a:t>(LSCEES artículo 4)</a:t>
            </a:r>
          </a:p>
        </p:txBody>
      </p:sp>
      <p:pic>
        <p:nvPicPr>
          <p:cNvPr id="4" name="Imagen 3"/>
          <p:cNvPicPr>
            <a:picLocks noChangeAspect="1"/>
          </p:cNvPicPr>
          <p:nvPr/>
        </p:nvPicPr>
        <p:blipFill>
          <a:blip r:embed="rId3"/>
          <a:stretch>
            <a:fillRect/>
          </a:stretch>
        </p:blipFill>
        <p:spPr>
          <a:xfrm rot="547697">
            <a:off x="9630563" y="1899838"/>
            <a:ext cx="2328874" cy="1889924"/>
          </a:xfrm>
          <a:prstGeom prst="rect">
            <a:avLst/>
          </a:prstGeom>
        </p:spPr>
      </p:pic>
      <p:pic>
        <p:nvPicPr>
          <p:cNvPr id="5" name="Imagen 4"/>
          <p:cNvPicPr>
            <a:picLocks noChangeAspect="1"/>
          </p:cNvPicPr>
          <p:nvPr/>
        </p:nvPicPr>
        <p:blipFill>
          <a:blip r:embed="rId4"/>
          <a:stretch>
            <a:fillRect/>
          </a:stretch>
        </p:blipFill>
        <p:spPr>
          <a:xfrm>
            <a:off x="4538337" y="4593765"/>
            <a:ext cx="3115326" cy="1810669"/>
          </a:xfrm>
          <a:prstGeom prst="rect">
            <a:avLst/>
          </a:prstGeom>
        </p:spPr>
      </p:pic>
      <p:pic>
        <p:nvPicPr>
          <p:cNvPr id="6" name="Imagen 5"/>
          <p:cNvPicPr>
            <a:picLocks noChangeAspect="1"/>
          </p:cNvPicPr>
          <p:nvPr/>
        </p:nvPicPr>
        <p:blipFill>
          <a:blip r:embed="rId5"/>
          <a:stretch>
            <a:fillRect/>
          </a:stretch>
        </p:blipFill>
        <p:spPr>
          <a:xfrm>
            <a:off x="4111580" y="1111990"/>
            <a:ext cx="3542083" cy="493819"/>
          </a:xfrm>
          <a:prstGeom prst="rect">
            <a:avLst/>
          </a:prstGeom>
        </p:spPr>
      </p:pic>
      <p:pic>
        <p:nvPicPr>
          <p:cNvPr id="7" name="Imagen 6"/>
          <p:cNvPicPr>
            <a:picLocks noChangeAspect="1"/>
          </p:cNvPicPr>
          <p:nvPr/>
        </p:nvPicPr>
        <p:blipFill>
          <a:blip r:embed="rId6"/>
          <a:stretch>
            <a:fillRect/>
          </a:stretch>
        </p:blipFill>
        <p:spPr>
          <a:xfrm>
            <a:off x="95398" y="7024"/>
            <a:ext cx="2450804" cy="11049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8800" y="1867744"/>
            <a:ext cx="10934700" cy="4524315"/>
          </a:xfrm>
          <a:prstGeom prst="rect">
            <a:avLst/>
          </a:prstGeom>
        </p:spPr>
        <p:txBody>
          <a:bodyPr wrap="square">
            <a:spAutoFit/>
          </a:bodyPr>
          <a:lstStyle/>
          <a:p>
            <a:r>
              <a:rPr lang="es-VE" b="1" dirty="0">
                <a:latin typeface="Arial" panose="020B0604020202020204" pitchFamily="34" charset="0"/>
                <a:cs typeface="Arial" panose="020B0604020202020204" pitchFamily="34" charset="0"/>
              </a:rPr>
              <a:t>Capítulo II Del Servicio Comunitario.</a:t>
            </a:r>
          </a:p>
          <a:p>
            <a:endParaRPr lang="es-VE" b="1" dirty="0">
              <a:latin typeface="Arial" panose="020B0604020202020204" pitchFamily="34" charset="0"/>
              <a:cs typeface="Arial" panose="020B0604020202020204" pitchFamily="34" charset="0"/>
            </a:endParaRPr>
          </a:p>
          <a:p>
            <a:r>
              <a:rPr lang="es-VE" b="1" dirty="0">
                <a:latin typeface="Arial" panose="020B0604020202020204" pitchFamily="34" charset="0"/>
                <a:cs typeface="Arial" panose="020B0604020202020204" pitchFamily="34" charset="0"/>
              </a:rPr>
              <a:t> Artículo 4. </a:t>
            </a:r>
            <a:r>
              <a:rPr lang="es-VE" dirty="0">
                <a:latin typeface="Arial" panose="020B0604020202020204" pitchFamily="34" charset="0"/>
                <a:cs typeface="Arial" panose="020B0604020202020204" pitchFamily="34" charset="0"/>
              </a:rPr>
              <a:t>Definición A los efectos de esta Ley, se entiende por Servicio Comunitario, la actividad que deben desarrollar en las comunidades los estudiantes de educación superior que cursen estudios de formación profesional, aplicando los conocimientos científicos, técnicos, culturales, deportivos y humanísticos adquiridos durante su formación académica, en beneficio de la comunidad, para cooperar con su participación al cumplimiento de los fines del bienestar social, de acuerdo con lo establecido en la Constitución de la República Bolivariana de Venezuela y en esta Ley. </a:t>
            </a:r>
          </a:p>
          <a:p>
            <a:endParaRPr lang="es-VE" dirty="0">
              <a:latin typeface="Arial" panose="020B0604020202020204" pitchFamily="34" charset="0"/>
              <a:cs typeface="Arial" panose="020B0604020202020204" pitchFamily="34" charset="0"/>
            </a:endParaRPr>
          </a:p>
          <a:p>
            <a:r>
              <a:rPr lang="es-VE" b="1" dirty="0">
                <a:latin typeface="Arial" panose="020B0604020202020204" pitchFamily="34" charset="0"/>
                <a:cs typeface="Arial" panose="020B0604020202020204" pitchFamily="34" charset="0"/>
              </a:rPr>
              <a:t>Artículo 5. </a:t>
            </a:r>
            <a:r>
              <a:rPr lang="es-VE" dirty="0">
                <a:latin typeface="Arial" panose="020B0604020202020204" pitchFamily="34" charset="0"/>
                <a:cs typeface="Arial" panose="020B0604020202020204" pitchFamily="34" charset="0"/>
              </a:rPr>
              <a:t>Comunidad A los efectos de esta Ley, la comunidad es el ámbito social de alcance nacional, estadal o municipal, donde se proyecta la actuación de las instituciones de educación superior para la prestación del servicio comunitario. </a:t>
            </a:r>
          </a:p>
          <a:p>
            <a:endParaRPr lang="es-VE" dirty="0">
              <a:latin typeface="Arial" panose="020B0604020202020204" pitchFamily="34" charset="0"/>
              <a:cs typeface="Arial" panose="020B0604020202020204" pitchFamily="34" charset="0"/>
            </a:endParaRPr>
          </a:p>
          <a:p>
            <a:r>
              <a:rPr lang="es-VE" b="1" dirty="0">
                <a:latin typeface="Arial" panose="020B0604020202020204" pitchFamily="34" charset="0"/>
                <a:cs typeface="Arial" panose="020B0604020202020204" pitchFamily="34" charset="0"/>
              </a:rPr>
              <a:t>Artículo 6</a:t>
            </a:r>
            <a:r>
              <a:rPr lang="es-VE" dirty="0">
                <a:latin typeface="Arial" panose="020B0604020202020204" pitchFamily="34" charset="0"/>
                <a:cs typeface="Arial" panose="020B0604020202020204" pitchFamily="34" charset="0"/>
              </a:rPr>
              <a:t>. Requisito para la Obtención del Título El servicio comunitario es un requisito para la obtención del título de educación superior, no creará derechos u obligaciones de carácter laboral y debe prestarse sin remuneración alguna</a:t>
            </a:r>
            <a:r>
              <a:rPr lang="es-VE" dirty="0"/>
              <a:t>.</a:t>
            </a:r>
          </a:p>
        </p:txBody>
      </p:sp>
      <p:sp>
        <p:nvSpPr>
          <p:cNvPr id="3" name="Rectángulo 2"/>
          <p:cNvSpPr/>
          <p:nvPr/>
        </p:nvSpPr>
        <p:spPr>
          <a:xfrm>
            <a:off x="2311400" y="546100"/>
            <a:ext cx="8851900" cy="104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dirty="0">
                <a:solidFill>
                  <a:schemeClr val="tx1"/>
                </a:solidFill>
                <a:latin typeface="Arial" panose="020B0604020202020204" pitchFamily="34" charset="0"/>
                <a:cs typeface="Arial" panose="020B0604020202020204" pitchFamily="34" charset="0"/>
              </a:rPr>
              <a:t>Marco Legal para el cumplimiento del servicio Comunitario.</a:t>
            </a:r>
          </a:p>
          <a:p>
            <a:pPr algn="ctr"/>
            <a:endParaRPr lang="es-VE" sz="2000" b="1" dirty="0">
              <a:solidFill>
                <a:schemeClr val="tx1"/>
              </a:solidFill>
              <a:latin typeface="Arial" panose="020B0604020202020204" pitchFamily="34" charset="0"/>
              <a:cs typeface="Arial" panose="020B0604020202020204" pitchFamily="34" charset="0"/>
            </a:endParaRPr>
          </a:p>
          <a:p>
            <a:pPr algn="ctr"/>
            <a:r>
              <a:rPr lang="es-ES_tradnl" altLang="es-VE" sz="1400" b="1"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LEY DE SERVICIO COMUNITARIO DEL ESTUDIANTE DE EDUCACIÓN SUPERIOR</a:t>
            </a:r>
            <a:endParaRPr lang="es-VE" sz="1400" dirty="0">
              <a:solidFill>
                <a:schemeClr val="tx1"/>
              </a:solidFill>
              <a:latin typeface="Arial" panose="020B0604020202020204" pitchFamily="34" charset="0"/>
              <a:cs typeface="Arial" panose="020B0604020202020204" pitchFamily="34" charset="0"/>
            </a:endParaRPr>
          </a:p>
          <a:p>
            <a:pPr algn="ctr"/>
            <a:endParaRPr lang="es-VE" sz="2000" b="1"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20798" y="26828"/>
            <a:ext cx="2063602" cy="11034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732256" y="1075785"/>
            <a:ext cx="10363826" cy="4740815"/>
          </a:xfrm>
        </p:spPr>
        <p:txBody>
          <a:bodyPr>
            <a:noAutofit/>
          </a:bodyPr>
          <a:lstStyle/>
          <a:p>
            <a:pPr algn="just">
              <a:lnSpc>
                <a:spcPct val="100000"/>
              </a:lnSpc>
            </a:pPr>
            <a:r>
              <a:rPr lang="es-ES" sz="1600" b="1" dirty="0">
                <a:latin typeface="Arial" panose="020B0604020202020204" pitchFamily="34" charset="0"/>
                <a:cs typeface="Arial" panose="020B0604020202020204" pitchFamily="34" charset="0"/>
              </a:rPr>
              <a:t>Artículo 7. ° </a:t>
            </a:r>
            <a:r>
              <a:rPr lang="es-ES" sz="1600" dirty="0">
                <a:latin typeface="Arial" panose="020B0604020202020204" pitchFamily="34" charset="0"/>
                <a:cs typeface="Arial" panose="020B0604020202020204" pitchFamily="34" charset="0"/>
              </a:rPr>
              <a:t>El servicio comunitario tiene como fines: </a:t>
            </a:r>
          </a:p>
          <a:p>
            <a:pPr algn="just">
              <a:lnSpc>
                <a:spcPct val="100000"/>
              </a:lnSpc>
            </a:pPr>
            <a:r>
              <a:rPr lang="es-ES" sz="1600" dirty="0">
                <a:latin typeface="Arial" panose="020B0604020202020204" pitchFamily="34" charset="0"/>
                <a:cs typeface="Arial" panose="020B0604020202020204" pitchFamily="34" charset="0"/>
              </a:rPr>
              <a:t>1.Fomentar en el estudiante, la solidaridad y el compromiso con la comunidad como norma ética y ciudadana.</a:t>
            </a:r>
          </a:p>
          <a:p>
            <a:pPr algn="just">
              <a:lnSpc>
                <a:spcPct val="100000"/>
              </a:lnSpc>
            </a:pPr>
            <a:r>
              <a:rPr lang="es-ES" sz="1600" dirty="0">
                <a:latin typeface="Arial" panose="020B0604020202020204" pitchFamily="34" charset="0"/>
                <a:cs typeface="Arial" panose="020B0604020202020204" pitchFamily="34" charset="0"/>
              </a:rPr>
              <a:t>2. Hacer un acto de reciprocidad con la sociedad.</a:t>
            </a:r>
          </a:p>
          <a:p>
            <a:pPr algn="just">
              <a:lnSpc>
                <a:spcPct val="100000"/>
              </a:lnSpc>
            </a:pPr>
            <a:r>
              <a:rPr lang="es-ES" sz="1600" dirty="0">
                <a:latin typeface="Arial" panose="020B0604020202020204" pitchFamily="34" charset="0"/>
                <a:cs typeface="Arial" panose="020B0604020202020204" pitchFamily="34" charset="0"/>
              </a:rPr>
              <a:t>3. Enriquecer la actividad de educación superior, a través del aprendizaje servicio, con la aplicación de los conocimientos adquiridos durante la formación académica, artística, cultural y deportiva. </a:t>
            </a:r>
          </a:p>
          <a:p>
            <a:pPr algn="just">
              <a:lnSpc>
                <a:spcPct val="100000"/>
              </a:lnSpc>
            </a:pPr>
            <a:r>
              <a:rPr lang="es-ES" sz="1600" dirty="0">
                <a:latin typeface="Arial" panose="020B0604020202020204" pitchFamily="34" charset="0"/>
                <a:cs typeface="Arial" panose="020B0604020202020204" pitchFamily="34" charset="0"/>
              </a:rPr>
              <a:t>4.Integrar las instituciones de educación superior con la comunidad, para contribuir al desarrollo de la sociedad venezolana.</a:t>
            </a:r>
          </a:p>
          <a:p>
            <a:pPr algn="just">
              <a:lnSpc>
                <a:spcPct val="100000"/>
              </a:lnSpc>
            </a:pPr>
            <a:r>
              <a:rPr lang="es-ES" sz="1600" dirty="0">
                <a:latin typeface="Arial" panose="020B0604020202020204" pitchFamily="34" charset="0"/>
                <a:cs typeface="Arial" panose="020B0604020202020204" pitchFamily="34" charset="0"/>
              </a:rPr>
              <a:t>5. Formar, a través del aprendizaje servicio, el capital social en el país</a:t>
            </a:r>
          </a:p>
          <a:p>
            <a:pPr marL="0" indent="0" algn="just">
              <a:lnSpc>
                <a:spcPct val="100000"/>
              </a:lnSpc>
              <a:buNone/>
            </a:pPr>
            <a:r>
              <a:rPr lang="es-ES" sz="1600" b="1" dirty="0">
                <a:latin typeface="Arial" panose="020B0604020202020204" pitchFamily="34" charset="0"/>
                <a:cs typeface="Arial" panose="020B0604020202020204" pitchFamily="34" charset="0"/>
              </a:rPr>
              <a:t>Duración del servicio comunitario </a:t>
            </a:r>
          </a:p>
          <a:p>
            <a:pPr algn="just">
              <a:lnSpc>
                <a:spcPct val="100000"/>
              </a:lnSpc>
            </a:pPr>
            <a:r>
              <a:rPr lang="es-ES" sz="1600" b="1" dirty="0">
                <a:latin typeface="Arial" panose="020B0604020202020204" pitchFamily="34" charset="0"/>
                <a:cs typeface="Arial" panose="020B0604020202020204" pitchFamily="34" charset="0"/>
              </a:rPr>
              <a:t>Artículo 8 ° </a:t>
            </a:r>
            <a:r>
              <a:rPr lang="es-ES" sz="1600" dirty="0">
                <a:latin typeface="Arial" panose="020B0604020202020204" pitchFamily="34" charset="0"/>
                <a:cs typeface="Arial" panose="020B0604020202020204" pitchFamily="34" charset="0"/>
              </a:rPr>
              <a:t>El servicio comunitario tendrá una duración mínima de ciento veinte horas académicas, las cuales se deben cumplir en un lapso no menor de tres meses. Las instituciones de educación superior adaptarán la duración del servicio comunitario a su régimen académico. </a:t>
            </a:r>
          </a:p>
          <a:p>
            <a:pPr marL="0" indent="0" algn="just">
              <a:lnSpc>
                <a:spcPct val="100000"/>
              </a:lnSpc>
              <a:buNone/>
            </a:pPr>
            <a:r>
              <a:rPr lang="es-ES" sz="1600" b="1" dirty="0">
                <a:latin typeface="Arial" panose="020B0604020202020204" pitchFamily="34" charset="0"/>
                <a:cs typeface="Arial" panose="020B0604020202020204" pitchFamily="34" charset="0"/>
              </a:rPr>
              <a:t>Condiciones </a:t>
            </a:r>
          </a:p>
          <a:p>
            <a:pPr marL="0" indent="0" algn="just">
              <a:lnSpc>
                <a:spcPct val="100000"/>
              </a:lnSpc>
              <a:buNone/>
            </a:pPr>
            <a:r>
              <a:rPr lang="es-ES" sz="1600" b="1" dirty="0">
                <a:latin typeface="Arial" panose="020B0604020202020204" pitchFamily="34" charset="0"/>
                <a:cs typeface="Arial" panose="020B0604020202020204" pitchFamily="34" charset="0"/>
              </a:rPr>
              <a:t>Artículo 9. ° </a:t>
            </a:r>
            <a:r>
              <a:rPr lang="es-ES" sz="1600" dirty="0">
                <a:latin typeface="Arial" panose="020B0604020202020204" pitchFamily="34" charset="0"/>
                <a:cs typeface="Arial" panose="020B0604020202020204" pitchFamily="34" charset="0"/>
              </a:rPr>
              <a:t>No se permitirá realizar</a:t>
            </a:r>
            <a:r>
              <a:rPr lang="es-VE" sz="1600" dirty="0">
                <a:latin typeface="Arial" panose="020B0604020202020204" pitchFamily="34" charset="0"/>
                <a:cs typeface="Arial" panose="020B0604020202020204" pitchFamily="34" charset="0"/>
              </a:rPr>
              <a:t>actividades de proselitismo, político partidistas, durante la prestación del servicio comunitario.</a:t>
            </a:r>
            <a:r>
              <a:rPr lang="es-ES" sz="1600" dirty="0">
                <a:latin typeface="Arial" panose="020B0604020202020204" pitchFamily="34" charset="0"/>
                <a:cs typeface="Arial" panose="020B0604020202020204" pitchFamily="34" charset="0"/>
              </a:rPr>
              <a:t>. </a:t>
            </a:r>
            <a:endParaRPr lang="es-VE" sz="1600" dirty="0">
              <a:latin typeface="Arial" panose="020B0604020202020204" pitchFamily="34" charset="0"/>
              <a:cs typeface="Arial" panose="020B0604020202020204" pitchFamily="34" charset="0"/>
            </a:endParaRPr>
          </a:p>
        </p:txBody>
      </p:sp>
      <p:sp>
        <p:nvSpPr>
          <p:cNvPr id="5" name="CuadroTexto 4"/>
          <p:cNvSpPr txBox="1"/>
          <p:nvPr/>
        </p:nvSpPr>
        <p:spPr>
          <a:xfrm>
            <a:off x="3169735" y="264354"/>
            <a:ext cx="6094140" cy="646331"/>
          </a:xfrm>
          <a:prstGeom prst="rect">
            <a:avLst/>
          </a:prstGeom>
          <a:solidFill>
            <a:srgbClr val="00B0F0"/>
          </a:solidFill>
        </p:spPr>
        <p:txBody>
          <a:bodyPr wrap="square">
            <a:spAutoFit/>
          </a:bodyPr>
          <a:lstStyle/>
          <a:p>
            <a:pPr algn="ctr"/>
            <a:r>
              <a:rPr lang="es-ES_tradnl" altLang="es-VE" b="1" dirty="0">
                <a:solidFill>
                  <a:schemeClr val="tx1"/>
                </a:solidFill>
                <a:effectLst>
                  <a:outerShdw blurRad="38100" dist="38100" dir="2700000" algn="tl">
                    <a:srgbClr val="C0C0C0"/>
                  </a:outerShdw>
                </a:effectLst>
              </a:rPr>
              <a:t>LEY DE SERVICIO COMUNITARIO DEL ESTUDIANTE DE EDUCACIÓN SUPERIOR</a:t>
            </a:r>
            <a:endParaRPr lang="es-VE" dirty="0">
              <a:solidFill>
                <a:schemeClr val="tx1"/>
              </a:solidFill>
            </a:endParaRPr>
          </a:p>
        </p:txBody>
      </p:sp>
      <p:pic>
        <p:nvPicPr>
          <p:cNvPr id="6" name="Imagen 5"/>
          <p:cNvPicPr>
            <a:picLocks noChangeAspect="1"/>
          </p:cNvPicPr>
          <p:nvPr/>
        </p:nvPicPr>
        <p:blipFill>
          <a:blip r:embed="rId2"/>
          <a:stretch>
            <a:fillRect/>
          </a:stretch>
        </p:blipFill>
        <p:spPr>
          <a:xfrm>
            <a:off x="95174" y="0"/>
            <a:ext cx="2123920" cy="9106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2447925" cy="1524000"/>
          </a:xfrm>
          <a:prstGeom prst="rect">
            <a:avLst/>
          </a:prstGeom>
        </p:spPr>
      </p:pic>
      <p:sp>
        <p:nvSpPr>
          <p:cNvPr id="2" name="Rectángulo 1"/>
          <p:cNvSpPr/>
          <p:nvPr/>
        </p:nvSpPr>
        <p:spPr>
          <a:xfrm>
            <a:off x="4203700" y="2618398"/>
            <a:ext cx="6096000" cy="1646605"/>
          </a:xfrm>
          <a:prstGeom prst="rect">
            <a:avLst/>
          </a:prstGeom>
        </p:spPr>
        <p:txBody>
          <a:bodyPr>
            <a:spAutoFit/>
          </a:bodyPr>
          <a:lstStyle/>
          <a:p>
            <a:pPr algn="just">
              <a:lnSpc>
                <a:spcPct val="90000"/>
              </a:lnSpc>
              <a:spcAft>
                <a:spcPts val="1200"/>
              </a:spcAft>
              <a:defRPr/>
            </a:pPr>
            <a:r>
              <a:rPr lang="es-VE" altLang="es-VE" dirty="0">
                <a:latin typeface="Berlin Sans FB" panose="020E0602020502020306" pitchFamily="34" charset="0"/>
              </a:rPr>
              <a:t>Los profesionales y técnico Superior están exentos del requisito de Ley.				</a:t>
            </a:r>
          </a:p>
          <a:p>
            <a:pPr algn="just">
              <a:lnSpc>
                <a:spcPct val="90000"/>
              </a:lnSpc>
              <a:spcAft>
                <a:spcPts val="1200"/>
              </a:spcAft>
              <a:defRPr/>
            </a:pPr>
            <a:r>
              <a:rPr lang="es-VE" altLang="es-VE" dirty="0">
                <a:latin typeface="Berlin Sans FB" panose="020E0602020502020306" pitchFamily="34" charset="0"/>
              </a:rPr>
              <a:t>Deben presentar antes de la Semana 8 </a:t>
            </a:r>
          </a:p>
          <a:p>
            <a:pPr algn="just">
              <a:lnSpc>
                <a:spcPct val="90000"/>
              </a:lnSpc>
              <a:spcAft>
                <a:spcPts val="1200"/>
              </a:spcAft>
              <a:defRPr/>
            </a:pPr>
            <a:r>
              <a:rPr lang="es-VE" altLang="es-VE" dirty="0">
                <a:latin typeface="Berlin Sans FB" panose="020E0602020502020306" pitchFamily="34" charset="0"/>
              </a:rPr>
              <a:t>el fondo negro autenticado (papel fotográfico), ante el Departamento de Admisión y Control de Estudios </a:t>
            </a:r>
            <a:endParaRPr lang="es-VE" dirty="0"/>
          </a:p>
        </p:txBody>
      </p:sp>
      <p:pic>
        <p:nvPicPr>
          <p:cNvPr id="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7337" y="2027238"/>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Gota</Template>
  <TotalTime>0</TotalTime>
  <Words>1529</Words>
  <Application>Microsoft Office PowerPoint</Application>
  <PresentationFormat>Panorámica</PresentationFormat>
  <Paragraphs>142</Paragraphs>
  <Slides>31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Arial</vt:lpstr>
      <vt:lpstr>Berlin Sans FB</vt:lpstr>
      <vt:lpstr>Franklin Gothic Demi Cond</vt:lpstr>
      <vt:lpstr>Goudy Stout</vt:lpstr>
      <vt:lpstr>Impact</vt:lpstr>
      <vt:lpstr>Tw Cen MT</vt:lpstr>
      <vt:lpstr>Wingdings</vt:lpstr>
      <vt:lpstr>Gota</vt:lpstr>
      <vt:lpstr>Taller 1er. Encuentro SERVICIO COMUNITARIO 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Entrega final del servicio comunitario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1er. Encuentro</dc:title>
  <dc:creator>Rafael Linarez</dc:creator>
  <cp:lastModifiedBy>ESTUDIANTE</cp:lastModifiedBy>
  <cp:revision>103</cp:revision>
  <dcterms:created xsi:type="dcterms:W3CDTF">2024-07-15T16:03:00Z</dcterms:created>
  <dcterms:modified xsi:type="dcterms:W3CDTF">2025-08-30T18:42:12Z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3E95493307844F688675FF531EACD684_13</vt:lpwstr>
  </property>
  <property fmtid="{D5CDD505-2E9C-101B-9397-08002B2CF9AE}" pid="3" name="KSOProductBuildVer">
    <vt:lpwstr>2058-12.2.0.17153</vt:lpwstr>
  </property>
</Properties>
</file>