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5" r:id="rId10"/>
    <p:sldId id="267" r:id="rId11"/>
    <p:sldId id="266" r:id="rId12"/>
  </p:sldIdLst>
  <p:sldSz cx="9144000" cy="6858000" type="screen4x3"/>
  <p:notesSz cx="6858000" cy="9144000"/>
  <p:defaultTextStyle>
    <a:defPPr>
      <a:defRPr lang="es-C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7" d="100"/>
          <a:sy n="57" d="100"/>
        </p:scale>
        <p:origin x="155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EE8C5D1-35FB-4F63-AC91-28B69AE11379}" type="datetimeFigureOut">
              <a:rPr lang="es-CR" smtClean="0"/>
              <a:t>29/11/2025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EE3F663B-0757-42F1-9908-9E7A2D4CE2B9}" type="slidenum">
              <a:rPr lang="es-CR" smtClean="0"/>
              <a:t>‹Nº›</a:t>
            </a:fld>
            <a:endParaRPr lang="es-C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s-ES"/>
              <a:t>Haga clic para modificar el estilo de título del patrón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9EE8C5D1-35FB-4F63-AC91-28B69AE11379}" type="datetimeFigureOut">
              <a:rPr lang="es-CR" smtClean="0"/>
              <a:t>29/11/2025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EE3F663B-0757-42F1-9908-9E7A2D4CE2B9}" type="slidenum">
              <a:rPr lang="es-CR" smtClean="0"/>
              <a:t>‹Nº›</a:t>
            </a:fld>
            <a:endParaRPr lang="es-C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s-ES"/>
              <a:t>Haga clic para modificar el estilo de título del patrón</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EE8C5D1-35FB-4F63-AC91-28B69AE11379}" type="datetimeFigureOut">
              <a:rPr lang="es-CR" smtClean="0"/>
              <a:t>29/11/2025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EE3F663B-0757-42F1-9908-9E7A2D4CE2B9}" type="slidenum">
              <a:rPr lang="es-CR" smtClean="0"/>
              <a:t>‹Nº›</a:t>
            </a:fld>
            <a:endParaRPr lang="es-C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EE8C5D1-35FB-4F63-AC91-28B69AE11379}" type="datetimeFigureOut">
              <a:rPr lang="es-CR" smtClean="0"/>
              <a:t>29/11/2025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EE3F663B-0757-42F1-9908-9E7A2D4CE2B9}" type="slidenum">
              <a:rPr lang="es-CR" smtClean="0"/>
              <a:t>‹Nº›</a:t>
            </a:fld>
            <a:endParaRPr lang="es-CR"/>
          </a:p>
        </p:txBody>
      </p:sp>
      <p:sp>
        <p:nvSpPr>
          <p:cNvPr id="8" name="Title 7"/>
          <p:cNvSpPr>
            <a:spLocks noGrp="1"/>
          </p:cNvSpPr>
          <p:nvPr>
            <p:ph type="title"/>
          </p:nvPr>
        </p:nvSpPr>
        <p:spPr/>
        <p:txBody>
          <a:bodyPr/>
          <a:lstStyle/>
          <a:p>
            <a:r>
              <a:rPr lang="es-ES"/>
              <a:t>Haga clic para modificar el estilo de título del patrón</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9EE8C5D1-35FB-4F63-AC91-28B69AE11379}" type="datetimeFigureOut">
              <a:rPr lang="es-CR" smtClean="0"/>
              <a:t>29/11/2025</a:t>
            </a:fld>
            <a:endParaRPr lang="es-CR"/>
          </a:p>
        </p:txBody>
      </p:sp>
      <p:sp>
        <p:nvSpPr>
          <p:cNvPr id="5" name="Footer Placeholder 4"/>
          <p:cNvSpPr>
            <a:spLocks noGrp="1"/>
          </p:cNvSpPr>
          <p:nvPr>
            <p:ph type="ftr" sz="quarter" idx="11"/>
          </p:nvPr>
        </p:nvSpPr>
        <p:spPr/>
        <p:txBody>
          <a:bodyPr/>
          <a:lstStyle/>
          <a:p>
            <a:endParaRPr lang="es-CR"/>
          </a:p>
        </p:txBody>
      </p:sp>
      <p:sp>
        <p:nvSpPr>
          <p:cNvPr id="6" name="Slide Number Placeholder 5"/>
          <p:cNvSpPr>
            <a:spLocks noGrp="1"/>
          </p:cNvSpPr>
          <p:nvPr>
            <p:ph type="sldNum" sz="quarter" idx="12"/>
          </p:nvPr>
        </p:nvSpPr>
        <p:spPr/>
        <p:txBody>
          <a:bodyPr/>
          <a:lstStyle/>
          <a:p>
            <a:fld id="{EE3F663B-0757-42F1-9908-9E7A2D4CE2B9}" type="slidenum">
              <a:rPr lang="es-CR" smtClean="0"/>
              <a:t>‹Nº›</a:t>
            </a:fld>
            <a:endParaRPr lang="es-C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EE8C5D1-35FB-4F63-AC91-28B69AE11379}" type="datetimeFigureOut">
              <a:rPr lang="es-CR" smtClean="0"/>
              <a:t>29/11/2025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EE3F663B-0757-42F1-9908-9E7A2D4CE2B9}" type="slidenum">
              <a:rPr lang="es-CR" smtClean="0"/>
              <a:t>‹Nº›</a:t>
            </a:fld>
            <a:endParaRPr lang="es-CR"/>
          </a:p>
        </p:txBody>
      </p:sp>
      <p:sp>
        <p:nvSpPr>
          <p:cNvPr id="8" name="Title 7"/>
          <p:cNvSpPr>
            <a:spLocks noGrp="1"/>
          </p:cNvSpPr>
          <p:nvPr>
            <p:ph type="title"/>
          </p:nvPr>
        </p:nvSpPr>
        <p:spPr/>
        <p:txBody>
          <a:bodyPr/>
          <a:lstStyle/>
          <a:p>
            <a:r>
              <a:rPr lang="es-ES"/>
              <a:t>Haga clic para modificar el estilo de título del patrón</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s-ES"/>
              <a:t>Haga clic para modificar el estilo de texto del patrón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EE8C5D1-35FB-4F63-AC91-28B69AE11379}" type="datetimeFigureOut">
              <a:rPr lang="es-CR" smtClean="0"/>
              <a:t>29/11/2025</a:t>
            </a:fld>
            <a:endParaRPr lang="es-CR"/>
          </a:p>
        </p:txBody>
      </p:sp>
      <p:sp>
        <p:nvSpPr>
          <p:cNvPr id="8" name="Footer Placeholder 7"/>
          <p:cNvSpPr>
            <a:spLocks noGrp="1"/>
          </p:cNvSpPr>
          <p:nvPr>
            <p:ph type="ftr" sz="quarter" idx="11"/>
          </p:nvPr>
        </p:nvSpPr>
        <p:spPr/>
        <p:txBody>
          <a:bodyPr/>
          <a:lstStyle/>
          <a:p>
            <a:endParaRPr lang="es-CR"/>
          </a:p>
        </p:txBody>
      </p:sp>
      <p:sp>
        <p:nvSpPr>
          <p:cNvPr id="9" name="Slide Number Placeholder 8"/>
          <p:cNvSpPr>
            <a:spLocks noGrp="1"/>
          </p:cNvSpPr>
          <p:nvPr>
            <p:ph type="sldNum" sz="quarter" idx="12"/>
          </p:nvPr>
        </p:nvSpPr>
        <p:spPr/>
        <p:txBody>
          <a:bodyPr/>
          <a:lstStyle/>
          <a:p>
            <a:fld id="{EE3F663B-0757-42F1-9908-9E7A2D4CE2B9}" type="slidenum">
              <a:rPr lang="es-CR" smtClean="0"/>
              <a:t>‹Nº›</a:t>
            </a:fld>
            <a:endParaRPr lang="es-CR"/>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9EE8C5D1-35FB-4F63-AC91-28B69AE11379}" type="datetimeFigureOut">
              <a:rPr lang="es-CR" smtClean="0"/>
              <a:t>29/11/2025</a:t>
            </a:fld>
            <a:endParaRPr lang="es-CR"/>
          </a:p>
        </p:txBody>
      </p:sp>
      <p:sp>
        <p:nvSpPr>
          <p:cNvPr id="4" name="Footer Placeholder 3"/>
          <p:cNvSpPr>
            <a:spLocks noGrp="1"/>
          </p:cNvSpPr>
          <p:nvPr>
            <p:ph type="ftr" sz="quarter" idx="11"/>
          </p:nvPr>
        </p:nvSpPr>
        <p:spPr/>
        <p:txBody>
          <a:bodyPr/>
          <a:lstStyle/>
          <a:p>
            <a:endParaRPr lang="es-CR"/>
          </a:p>
        </p:txBody>
      </p:sp>
      <p:sp>
        <p:nvSpPr>
          <p:cNvPr id="5" name="Slide Number Placeholder 4"/>
          <p:cNvSpPr>
            <a:spLocks noGrp="1"/>
          </p:cNvSpPr>
          <p:nvPr>
            <p:ph type="sldNum" sz="quarter" idx="12"/>
          </p:nvPr>
        </p:nvSpPr>
        <p:spPr/>
        <p:txBody>
          <a:bodyPr/>
          <a:lstStyle/>
          <a:p>
            <a:fld id="{EE3F663B-0757-42F1-9908-9E7A2D4CE2B9}" type="slidenum">
              <a:rPr lang="es-CR" smtClean="0"/>
              <a:t>‹Nº›</a:t>
            </a:fld>
            <a:endParaRPr lang="es-C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E8C5D1-35FB-4F63-AC91-28B69AE11379}" type="datetimeFigureOut">
              <a:rPr lang="es-CR" smtClean="0"/>
              <a:t>29/11/2025</a:t>
            </a:fld>
            <a:endParaRPr lang="es-CR"/>
          </a:p>
        </p:txBody>
      </p:sp>
      <p:sp>
        <p:nvSpPr>
          <p:cNvPr id="3" name="Footer Placeholder 2"/>
          <p:cNvSpPr>
            <a:spLocks noGrp="1"/>
          </p:cNvSpPr>
          <p:nvPr>
            <p:ph type="ftr" sz="quarter" idx="11"/>
          </p:nvPr>
        </p:nvSpPr>
        <p:spPr/>
        <p:txBody>
          <a:bodyPr/>
          <a:lstStyle/>
          <a:p>
            <a:endParaRPr lang="es-CR"/>
          </a:p>
        </p:txBody>
      </p:sp>
      <p:sp>
        <p:nvSpPr>
          <p:cNvPr id="4" name="Slide Number Placeholder 3"/>
          <p:cNvSpPr>
            <a:spLocks noGrp="1"/>
          </p:cNvSpPr>
          <p:nvPr>
            <p:ph type="sldNum" sz="quarter" idx="12"/>
          </p:nvPr>
        </p:nvSpPr>
        <p:spPr/>
        <p:txBody>
          <a:bodyPr/>
          <a:lstStyle/>
          <a:p>
            <a:fld id="{EE3F663B-0757-42F1-9908-9E7A2D4CE2B9}" type="slidenum">
              <a:rPr lang="es-CR" smtClean="0"/>
              <a:t>‹Nº›</a:t>
            </a:fld>
            <a:endParaRPr lang="es-C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9EE8C5D1-35FB-4F63-AC91-28B69AE11379}" type="datetimeFigureOut">
              <a:rPr lang="es-CR" smtClean="0"/>
              <a:t>29/11/2025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EE3F663B-0757-42F1-9908-9E7A2D4CE2B9}" type="slidenum">
              <a:rPr lang="es-CR" smtClean="0"/>
              <a:t>‹Nº›</a:t>
            </a:fld>
            <a:endParaRPr lang="es-C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9EE8C5D1-35FB-4F63-AC91-28B69AE11379}" type="datetimeFigureOut">
              <a:rPr lang="es-CR" smtClean="0"/>
              <a:t>29/11/2025</a:t>
            </a:fld>
            <a:endParaRPr lang="es-CR"/>
          </a:p>
        </p:txBody>
      </p:sp>
      <p:sp>
        <p:nvSpPr>
          <p:cNvPr id="6" name="Footer Placeholder 5"/>
          <p:cNvSpPr>
            <a:spLocks noGrp="1"/>
          </p:cNvSpPr>
          <p:nvPr>
            <p:ph type="ftr" sz="quarter" idx="11"/>
          </p:nvPr>
        </p:nvSpPr>
        <p:spPr/>
        <p:txBody>
          <a:bodyPr/>
          <a:lstStyle/>
          <a:p>
            <a:endParaRPr lang="es-CR"/>
          </a:p>
        </p:txBody>
      </p:sp>
      <p:sp>
        <p:nvSpPr>
          <p:cNvPr id="7" name="Slide Number Placeholder 6"/>
          <p:cNvSpPr>
            <a:spLocks noGrp="1"/>
          </p:cNvSpPr>
          <p:nvPr>
            <p:ph type="sldNum" sz="quarter" idx="12"/>
          </p:nvPr>
        </p:nvSpPr>
        <p:spPr/>
        <p:txBody>
          <a:bodyPr/>
          <a:lstStyle/>
          <a:p>
            <a:fld id="{EE3F663B-0757-42F1-9908-9E7A2D4CE2B9}" type="slidenum">
              <a:rPr lang="es-CR" smtClean="0"/>
              <a:t>‹Nº›</a:t>
            </a:fld>
            <a:endParaRPr lang="es-C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s-ES"/>
              <a:t>Haga clic para modificar el estilo de título del patrón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9EE8C5D1-35FB-4F63-AC91-28B69AE11379}" type="datetimeFigureOut">
              <a:rPr lang="es-CR" smtClean="0"/>
              <a:t>29/11/2025</a:t>
            </a:fld>
            <a:endParaRPr lang="es-C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s-C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EE3F663B-0757-42F1-9908-9E7A2D4CE2B9}" type="slidenum">
              <a:rPr lang="es-CR" smtClean="0"/>
              <a:t>‹Nº›</a:t>
            </a:fld>
            <a:endParaRPr lang="es-C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contapuntual.files.wordpress.com/2013/10/inventario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260648"/>
            <a:ext cx="8557063" cy="64177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44610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3 Imagen" descr="http://image.slidesharecdn.com/unidadiiisistdeadmdeinventariosclasei-120327010420-phpapp02/95/slide-17-728.jpg?cb=1333543743">
            <a:extLst>
              <a:ext uri="{FF2B5EF4-FFF2-40B4-BE49-F238E27FC236}">
                <a16:creationId xmlns:a16="http://schemas.microsoft.com/office/drawing/2014/main" id="{6E6413C5-B928-824B-C790-A031D5D16C7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0897125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CuadroTexto 1">
                <a:extLst>
                  <a:ext uri="{FF2B5EF4-FFF2-40B4-BE49-F238E27FC236}">
                    <a16:creationId xmlns:a16="http://schemas.microsoft.com/office/drawing/2014/main" id="{9408E4D1-54FA-95A2-00CF-F4096B9C40FA}"/>
                  </a:ext>
                </a:extLst>
              </p:cNvPr>
              <p:cNvSpPr txBox="1"/>
              <p:nvPr/>
            </p:nvSpPr>
            <p:spPr>
              <a:xfrm>
                <a:off x="514867" y="570907"/>
                <a:ext cx="3793783" cy="1636858"/>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s-VE" sz="3600" i="1" smtClean="0">
                              <a:latin typeface="Cambria Math" panose="02040503050406030204" pitchFamily="18" charset="0"/>
                            </a:rPr>
                          </m:ctrlPr>
                        </m:sSupPr>
                        <m:e>
                          <m:r>
                            <a:rPr lang="es-ES" sz="3600" b="0" i="1" smtClean="0">
                              <a:latin typeface="Cambria Math" panose="02040503050406030204" pitchFamily="18" charset="0"/>
                            </a:rPr>
                            <m:t>𝑄</m:t>
                          </m:r>
                        </m:e>
                        <m:sup>
                          <m:r>
                            <a:rPr lang="es-ES" sz="3600" b="0" i="1" smtClean="0">
                              <a:latin typeface="Cambria Math" panose="02040503050406030204" pitchFamily="18" charset="0"/>
                            </a:rPr>
                            <m:t>∗</m:t>
                          </m:r>
                        </m:sup>
                      </m:sSup>
                      <m:r>
                        <a:rPr lang="es-VE" sz="3600" i="1" smtClean="0">
                          <a:latin typeface="Cambria Math" panose="02040503050406030204" pitchFamily="18" charset="0"/>
                        </a:rPr>
                        <m:t>=</m:t>
                      </m:r>
                      <m:rad>
                        <m:radPr>
                          <m:degHide m:val="on"/>
                          <m:ctrlPr>
                            <a:rPr lang="es-VE" sz="3600" i="1" smtClean="0">
                              <a:latin typeface="Cambria Math" panose="02040503050406030204" pitchFamily="18" charset="0"/>
                            </a:rPr>
                          </m:ctrlPr>
                        </m:radPr>
                        <m:deg/>
                        <m:e>
                          <m:f>
                            <m:fPr>
                              <m:ctrlPr>
                                <a:rPr lang="es-VE" sz="3600" i="1" smtClean="0">
                                  <a:latin typeface="Cambria Math" panose="02040503050406030204" pitchFamily="18" charset="0"/>
                                </a:rPr>
                              </m:ctrlPr>
                            </m:fPr>
                            <m:num>
                              <m:r>
                                <a:rPr lang="es-ES" sz="3600" b="0" i="1" smtClean="0">
                                  <a:latin typeface="Cambria Math" panose="02040503050406030204" pitchFamily="18" charset="0"/>
                                </a:rPr>
                                <m:t>2∗</m:t>
                              </m:r>
                              <m:r>
                                <a:rPr lang="es-ES" sz="3600" b="0" i="1" smtClean="0">
                                  <a:latin typeface="Cambria Math" panose="02040503050406030204" pitchFamily="18" charset="0"/>
                                </a:rPr>
                                <m:t>𝐷</m:t>
                              </m:r>
                              <m:r>
                                <a:rPr lang="es-ES" sz="3600" b="0" i="1" smtClean="0">
                                  <a:latin typeface="Cambria Math" panose="02040503050406030204" pitchFamily="18" charset="0"/>
                                </a:rPr>
                                <m:t>∗</m:t>
                              </m:r>
                              <m:r>
                                <a:rPr lang="es-ES" sz="3600" b="0" i="1" smtClean="0">
                                  <a:latin typeface="Cambria Math" panose="02040503050406030204" pitchFamily="18" charset="0"/>
                                </a:rPr>
                                <m:t>𝐶𝑜</m:t>
                              </m:r>
                            </m:num>
                            <m:den>
                              <m:r>
                                <a:rPr lang="es-ES" sz="3600" b="0" i="1" smtClean="0">
                                  <a:latin typeface="Cambria Math" panose="02040503050406030204" pitchFamily="18" charset="0"/>
                                </a:rPr>
                                <m:t>𝐶𝑐</m:t>
                              </m:r>
                            </m:den>
                          </m:f>
                        </m:e>
                      </m:rad>
                    </m:oMath>
                  </m:oMathPara>
                </a14:m>
                <a:endParaRPr lang="es-VE" sz="3600" dirty="0"/>
              </a:p>
            </p:txBody>
          </p:sp>
        </mc:Choice>
        <mc:Fallback>
          <p:sp>
            <p:nvSpPr>
              <p:cNvPr id="2" name="CuadroTexto 1">
                <a:extLst>
                  <a:ext uri="{FF2B5EF4-FFF2-40B4-BE49-F238E27FC236}">
                    <a16:creationId xmlns:a16="http://schemas.microsoft.com/office/drawing/2014/main" id="{9408E4D1-54FA-95A2-00CF-F4096B9C40FA}"/>
                  </a:ext>
                </a:extLst>
              </p:cNvPr>
              <p:cNvSpPr txBox="1">
                <a:spLocks noRot="1" noChangeAspect="1" noMove="1" noResize="1" noEditPoints="1" noAdjustHandles="1" noChangeArrowheads="1" noChangeShapeType="1" noTextEdit="1"/>
              </p:cNvSpPr>
              <p:nvPr/>
            </p:nvSpPr>
            <p:spPr>
              <a:xfrm>
                <a:off x="514867" y="570907"/>
                <a:ext cx="3793783" cy="1636858"/>
              </a:xfrm>
              <a:prstGeom prst="rect">
                <a:avLst/>
              </a:prstGeom>
              <a:blipFill>
                <a:blip r:embed="rId2"/>
                <a:stretch>
                  <a:fillRect/>
                </a:stretch>
              </a:blipFill>
            </p:spPr>
            <p:txBody>
              <a:bodyPr/>
              <a:lstStyle/>
              <a:p>
                <a:r>
                  <a:rPr lang="es-VE">
                    <a:noFill/>
                  </a:rPr>
                  <a:t> </a:t>
                </a:r>
              </a:p>
            </p:txBody>
          </p:sp>
        </mc:Fallback>
      </mc:AlternateContent>
      <mc:AlternateContent xmlns:mc="http://schemas.openxmlformats.org/markup-compatibility/2006">
        <mc:Choice xmlns:a14="http://schemas.microsoft.com/office/drawing/2010/main" Requires="a14">
          <p:sp>
            <p:nvSpPr>
              <p:cNvPr id="3" name="CuadroTexto 2">
                <a:extLst>
                  <a:ext uri="{FF2B5EF4-FFF2-40B4-BE49-F238E27FC236}">
                    <a16:creationId xmlns:a16="http://schemas.microsoft.com/office/drawing/2014/main" id="{36F11602-AF09-3191-3389-4ED0EFE9DC19}"/>
                  </a:ext>
                </a:extLst>
              </p:cNvPr>
              <p:cNvSpPr txBox="1"/>
              <p:nvPr/>
            </p:nvSpPr>
            <p:spPr>
              <a:xfrm>
                <a:off x="641630" y="2295549"/>
                <a:ext cx="2736303" cy="937693"/>
              </a:xfrm>
              <a:prstGeom prst="rect">
                <a:avLst/>
              </a:prstGeom>
              <a:noFill/>
            </p:spPr>
            <p:txBody>
              <a:bodyPr wrap="square" lIns="0" tIns="0" rIns="0" bIns="0" rtlCol="0">
                <a:spAutoFit/>
              </a:bodyPr>
              <a:lstStyle/>
              <a:p>
                <a:r>
                  <a:rPr lang="es-VE" sz="4000" i="1" dirty="0"/>
                  <a:t>N</a:t>
                </a:r>
                <a14:m>
                  <m:oMath xmlns:m="http://schemas.openxmlformats.org/officeDocument/2006/math">
                    <m:r>
                      <a:rPr lang="es-VE" sz="4000" i="1" smtClean="0">
                        <a:latin typeface="Cambria Math" panose="02040503050406030204" pitchFamily="18" charset="0"/>
                      </a:rPr>
                      <m:t>=</m:t>
                    </m:r>
                    <m:f>
                      <m:fPr>
                        <m:ctrlPr>
                          <a:rPr lang="es-VE" sz="4000" i="1" smtClean="0">
                            <a:latin typeface="Cambria Math" panose="02040503050406030204" pitchFamily="18" charset="0"/>
                          </a:rPr>
                        </m:ctrlPr>
                      </m:fPr>
                      <m:num>
                        <m:r>
                          <a:rPr lang="es-ES" sz="4000" b="0" i="1" smtClean="0">
                            <a:latin typeface="Cambria Math" panose="02040503050406030204" pitchFamily="18" charset="0"/>
                          </a:rPr>
                          <m:t>𝐷</m:t>
                        </m:r>
                      </m:num>
                      <m:den>
                        <m:r>
                          <a:rPr lang="es-ES" sz="4000" b="0" i="1" smtClean="0">
                            <a:latin typeface="Cambria Math" panose="02040503050406030204" pitchFamily="18" charset="0"/>
                          </a:rPr>
                          <m:t>𝑄</m:t>
                        </m:r>
                      </m:den>
                    </m:f>
                  </m:oMath>
                </a14:m>
                <a:endParaRPr lang="es-VE" sz="4000" dirty="0"/>
              </a:p>
            </p:txBody>
          </p:sp>
        </mc:Choice>
        <mc:Fallback>
          <p:sp>
            <p:nvSpPr>
              <p:cNvPr id="3" name="CuadroTexto 2">
                <a:extLst>
                  <a:ext uri="{FF2B5EF4-FFF2-40B4-BE49-F238E27FC236}">
                    <a16:creationId xmlns:a16="http://schemas.microsoft.com/office/drawing/2014/main" id="{36F11602-AF09-3191-3389-4ED0EFE9DC19}"/>
                  </a:ext>
                </a:extLst>
              </p:cNvPr>
              <p:cNvSpPr txBox="1">
                <a:spLocks noRot="1" noChangeAspect="1" noMove="1" noResize="1" noEditPoints="1" noAdjustHandles="1" noChangeArrowheads="1" noChangeShapeType="1" noTextEdit="1"/>
              </p:cNvSpPr>
              <p:nvPr/>
            </p:nvSpPr>
            <p:spPr>
              <a:xfrm>
                <a:off x="641630" y="2295549"/>
                <a:ext cx="2736303" cy="937693"/>
              </a:xfrm>
              <a:prstGeom prst="rect">
                <a:avLst/>
              </a:prstGeom>
              <a:blipFill>
                <a:blip r:embed="rId3"/>
                <a:stretch>
                  <a:fillRect l="-11136" t="-4575" b="-10458"/>
                </a:stretch>
              </a:blipFill>
            </p:spPr>
            <p:txBody>
              <a:bodyPr/>
              <a:lstStyle/>
              <a:p>
                <a:r>
                  <a:rPr lang="es-VE">
                    <a:noFill/>
                  </a:rPr>
                  <a:t> </a:t>
                </a:r>
              </a:p>
            </p:txBody>
          </p:sp>
        </mc:Fallback>
      </mc:AlternateContent>
      <mc:AlternateContent xmlns:mc="http://schemas.openxmlformats.org/markup-compatibility/2006" xmlns:a14="http://schemas.microsoft.com/office/drawing/2010/main">
        <mc:Choice Requires="a14">
          <p:sp>
            <p:nvSpPr>
              <p:cNvPr id="4" name="CuadroTexto 3">
                <a:extLst>
                  <a:ext uri="{FF2B5EF4-FFF2-40B4-BE49-F238E27FC236}">
                    <a16:creationId xmlns:a16="http://schemas.microsoft.com/office/drawing/2014/main" id="{F463273E-A914-7770-AA14-AEFF34F6B312}"/>
                  </a:ext>
                </a:extLst>
              </p:cNvPr>
              <p:cNvSpPr txBox="1"/>
              <p:nvPr/>
            </p:nvSpPr>
            <p:spPr>
              <a:xfrm>
                <a:off x="617472" y="3430018"/>
                <a:ext cx="1628536" cy="786882"/>
              </a:xfrm>
              <a:prstGeom prst="rect">
                <a:avLst/>
              </a:prstGeom>
              <a:noFill/>
            </p:spPr>
            <p:txBody>
              <a:bodyPr wrap="square" lIns="0" tIns="0" rIns="0" bIns="0" rtlCol="0">
                <a:spAutoFit/>
              </a:bodyPr>
              <a:lstStyle/>
              <a:p>
                <a:r>
                  <a:rPr lang="es-VE" sz="3600" i="1" dirty="0"/>
                  <a:t>Ip</a:t>
                </a:r>
                <a14:m>
                  <m:oMath xmlns:m="http://schemas.openxmlformats.org/officeDocument/2006/math">
                    <m:r>
                      <a:rPr lang="es-VE" sz="3600" i="1" smtClean="0">
                        <a:latin typeface="Cambria Math" panose="02040503050406030204" pitchFamily="18" charset="0"/>
                      </a:rPr>
                      <m:t>=</m:t>
                    </m:r>
                    <m:f>
                      <m:fPr>
                        <m:ctrlPr>
                          <a:rPr lang="es-VE" sz="3600" i="1" smtClean="0">
                            <a:latin typeface="Cambria Math" panose="02040503050406030204" pitchFamily="18" charset="0"/>
                          </a:rPr>
                        </m:ctrlPr>
                      </m:fPr>
                      <m:num>
                        <m:r>
                          <a:rPr lang="es-ES" sz="3600" b="0" i="1" smtClean="0">
                            <a:latin typeface="Cambria Math" panose="02040503050406030204" pitchFamily="18" charset="0"/>
                          </a:rPr>
                          <m:t>𝑄</m:t>
                        </m:r>
                      </m:num>
                      <m:den>
                        <m:r>
                          <a:rPr lang="es-ES" sz="3600" b="0" i="1" smtClean="0">
                            <a:latin typeface="Cambria Math" panose="02040503050406030204" pitchFamily="18" charset="0"/>
                          </a:rPr>
                          <m:t>2</m:t>
                        </m:r>
                      </m:den>
                    </m:f>
                  </m:oMath>
                </a14:m>
                <a:endParaRPr lang="es-VE" sz="3600" dirty="0"/>
              </a:p>
            </p:txBody>
          </p:sp>
        </mc:Choice>
        <mc:Fallback xmlns="">
          <p:sp>
            <p:nvSpPr>
              <p:cNvPr id="4" name="CuadroTexto 3">
                <a:extLst>
                  <a:ext uri="{FF2B5EF4-FFF2-40B4-BE49-F238E27FC236}">
                    <a16:creationId xmlns:a16="http://schemas.microsoft.com/office/drawing/2014/main" id="{F463273E-A914-7770-AA14-AEFF34F6B312}"/>
                  </a:ext>
                </a:extLst>
              </p:cNvPr>
              <p:cNvSpPr txBox="1">
                <a:spLocks noRot="1" noChangeAspect="1" noMove="1" noResize="1" noEditPoints="1" noAdjustHandles="1" noChangeArrowheads="1" noChangeShapeType="1" noTextEdit="1"/>
              </p:cNvSpPr>
              <p:nvPr/>
            </p:nvSpPr>
            <p:spPr>
              <a:xfrm>
                <a:off x="617472" y="3430018"/>
                <a:ext cx="1628536" cy="786882"/>
              </a:xfrm>
              <a:prstGeom prst="rect">
                <a:avLst/>
              </a:prstGeom>
              <a:blipFill>
                <a:blip r:embed="rId4"/>
                <a:stretch>
                  <a:fillRect l="-16854" t="-3876" b="-18605"/>
                </a:stretch>
              </a:blipFill>
            </p:spPr>
            <p:txBody>
              <a:bodyPr/>
              <a:lstStyle/>
              <a:p>
                <a:r>
                  <a:rPr lang="es-VE">
                    <a:noFill/>
                  </a:rPr>
                  <a:t> </a:t>
                </a:r>
              </a:p>
            </p:txBody>
          </p:sp>
        </mc:Fallback>
      </mc:AlternateContent>
      <mc:AlternateContent xmlns:mc="http://schemas.openxmlformats.org/markup-compatibility/2006" xmlns:a14="http://schemas.microsoft.com/office/drawing/2010/main">
        <mc:Choice Requires="a14">
          <p:sp>
            <p:nvSpPr>
              <p:cNvPr id="5" name="CuadroTexto 4">
                <a:extLst>
                  <a:ext uri="{FF2B5EF4-FFF2-40B4-BE49-F238E27FC236}">
                    <a16:creationId xmlns:a16="http://schemas.microsoft.com/office/drawing/2014/main" id="{707C3423-D58C-4EA4-3437-A77D918DE5A7}"/>
                  </a:ext>
                </a:extLst>
              </p:cNvPr>
              <p:cNvSpPr txBox="1"/>
              <p:nvPr/>
            </p:nvSpPr>
            <p:spPr>
              <a:xfrm>
                <a:off x="608210" y="4486081"/>
                <a:ext cx="1803549" cy="787267"/>
              </a:xfrm>
              <a:prstGeom prst="rect">
                <a:avLst/>
              </a:prstGeom>
              <a:noFill/>
            </p:spPr>
            <p:txBody>
              <a:bodyPr wrap="square" lIns="0" tIns="0" rIns="0" bIns="0" rtlCol="0">
                <a:spAutoFit/>
              </a:bodyPr>
              <a:lstStyle/>
              <a:p>
                <a:r>
                  <a:rPr lang="es-VE" sz="3600" i="1" dirty="0"/>
                  <a:t>Pr</a:t>
                </a:r>
                <a14:m>
                  <m:oMath xmlns:m="http://schemas.openxmlformats.org/officeDocument/2006/math">
                    <m:r>
                      <a:rPr lang="es-VE" sz="3600" i="1" smtClean="0">
                        <a:latin typeface="Cambria Math" panose="02040503050406030204" pitchFamily="18" charset="0"/>
                      </a:rPr>
                      <m:t>=</m:t>
                    </m:r>
                    <m:f>
                      <m:fPr>
                        <m:ctrlPr>
                          <a:rPr lang="es-VE" sz="3600" i="1" smtClean="0">
                            <a:latin typeface="Cambria Math" panose="02040503050406030204" pitchFamily="18" charset="0"/>
                          </a:rPr>
                        </m:ctrlPr>
                      </m:fPr>
                      <m:num>
                        <m:r>
                          <a:rPr lang="es-ES" sz="3600" b="0" i="1" smtClean="0">
                            <a:latin typeface="Cambria Math" panose="02040503050406030204" pitchFamily="18" charset="0"/>
                          </a:rPr>
                          <m:t>𝐷</m:t>
                        </m:r>
                        <m:r>
                          <a:rPr lang="es-ES" sz="3600" b="0" i="1" smtClean="0">
                            <a:latin typeface="Cambria Math" panose="02040503050406030204" pitchFamily="18" charset="0"/>
                          </a:rPr>
                          <m:t>∗</m:t>
                        </m:r>
                        <m:r>
                          <a:rPr lang="es-ES" sz="3600" b="0" i="1" smtClean="0">
                            <a:latin typeface="Cambria Math" panose="02040503050406030204" pitchFamily="18" charset="0"/>
                          </a:rPr>
                          <m:t>𝑇𝑒</m:t>
                        </m:r>
                      </m:num>
                      <m:den>
                        <m:r>
                          <a:rPr lang="es-ES" sz="3600" b="0" i="1" smtClean="0">
                            <a:latin typeface="Cambria Math" panose="02040503050406030204" pitchFamily="18" charset="0"/>
                          </a:rPr>
                          <m:t>365</m:t>
                        </m:r>
                      </m:den>
                    </m:f>
                  </m:oMath>
                </a14:m>
                <a:endParaRPr lang="es-VE" sz="3600" dirty="0"/>
              </a:p>
            </p:txBody>
          </p:sp>
        </mc:Choice>
        <mc:Fallback xmlns="">
          <p:sp>
            <p:nvSpPr>
              <p:cNvPr id="5" name="CuadroTexto 4">
                <a:extLst>
                  <a:ext uri="{FF2B5EF4-FFF2-40B4-BE49-F238E27FC236}">
                    <a16:creationId xmlns:a16="http://schemas.microsoft.com/office/drawing/2014/main" id="{707C3423-D58C-4EA4-3437-A77D918DE5A7}"/>
                  </a:ext>
                </a:extLst>
              </p:cNvPr>
              <p:cNvSpPr txBox="1">
                <a:spLocks noRot="1" noChangeAspect="1" noMove="1" noResize="1" noEditPoints="1" noAdjustHandles="1" noChangeArrowheads="1" noChangeShapeType="1" noTextEdit="1"/>
              </p:cNvSpPr>
              <p:nvPr/>
            </p:nvSpPr>
            <p:spPr>
              <a:xfrm>
                <a:off x="608210" y="4486081"/>
                <a:ext cx="1803549" cy="787267"/>
              </a:xfrm>
              <a:prstGeom prst="rect">
                <a:avLst/>
              </a:prstGeom>
              <a:blipFill>
                <a:blip r:embed="rId5"/>
                <a:stretch>
                  <a:fillRect l="-15541" t="-3876" b="-18605"/>
                </a:stretch>
              </a:blipFill>
            </p:spPr>
            <p:txBody>
              <a:bodyPr/>
              <a:lstStyle/>
              <a:p>
                <a:r>
                  <a:rPr lang="es-VE">
                    <a:noFill/>
                  </a:rPr>
                  <a:t> </a:t>
                </a:r>
              </a:p>
            </p:txBody>
          </p:sp>
        </mc:Fallback>
      </mc:AlternateContent>
      <mc:AlternateContent xmlns:mc="http://schemas.openxmlformats.org/markup-compatibility/2006" xmlns:a14="http://schemas.microsoft.com/office/drawing/2010/main">
        <mc:Choice Requires="a14">
          <p:sp>
            <p:nvSpPr>
              <p:cNvPr id="6" name="CuadroTexto 5">
                <a:extLst>
                  <a:ext uri="{FF2B5EF4-FFF2-40B4-BE49-F238E27FC236}">
                    <a16:creationId xmlns:a16="http://schemas.microsoft.com/office/drawing/2014/main" id="{DB38767B-8E16-ADC6-3F13-5B2EEFCCDA20}"/>
                  </a:ext>
                </a:extLst>
              </p:cNvPr>
              <p:cNvSpPr txBox="1"/>
              <p:nvPr/>
            </p:nvSpPr>
            <p:spPr>
              <a:xfrm>
                <a:off x="606767" y="5552678"/>
                <a:ext cx="7867719" cy="847155"/>
              </a:xfrm>
              <a:prstGeom prst="rect">
                <a:avLst/>
              </a:prstGeom>
              <a:noFill/>
            </p:spPr>
            <p:txBody>
              <a:bodyPr wrap="square" lIns="0" tIns="0" rIns="0" bIns="0" rtlCol="0">
                <a:spAutoFit/>
              </a:bodyPr>
              <a:lstStyle/>
              <a:p>
                <a:r>
                  <a:rPr lang="es-VE" sz="3600" i="1" dirty="0"/>
                  <a:t>Ct</a:t>
                </a:r>
                <a14:m>
                  <m:oMath xmlns:m="http://schemas.openxmlformats.org/officeDocument/2006/math">
                    <m:r>
                      <a:rPr lang="es-VE" sz="3600" i="1" smtClean="0">
                        <a:latin typeface="Cambria Math" panose="02040503050406030204" pitchFamily="18" charset="0"/>
                      </a:rPr>
                      <m:t>=</m:t>
                    </m:r>
                    <m:r>
                      <a:rPr lang="es-ES" sz="3600" b="0" i="1" smtClean="0">
                        <a:latin typeface="Cambria Math" panose="02040503050406030204" pitchFamily="18" charset="0"/>
                      </a:rPr>
                      <m:t>𝑐</m:t>
                    </m:r>
                    <m:r>
                      <a:rPr lang="es-ES" sz="3600" b="0" i="1" smtClean="0">
                        <a:latin typeface="Cambria Math" panose="02040503050406030204" pitchFamily="18" charset="0"/>
                      </a:rPr>
                      <m:t>∗</m:t>
                    </m:r>
                    <m:r>
                      <a:rPr lang="es-ES" sz="3600" b="0" i="1" smtClean="0">
                        <a:latin typeface="Cambria Math" panose="02040503050406030204" pitchFamily="18" charset="0"/>
                      </a:rPr>
                      <m:t>𝐷</m:t>
                    </m:r>
                    <m:r>
                      <a:rPr lang="es-ES" sz="3600" b="0" i="1" smtClean="0">
                        <a:latin typeface="Cambria Math" panose="02040503050406030204" pitchFamily="18" charset="0"/>
                      </a:rPr>
                      <m:t>+</m:t>
                    </m:r>
                    <m:r>
                      <a:rPr lang="es-ES" sz="3600" b="0" i="1" smtClean="0">
                        <a:latin typeface="Cambria Math" panose="02040503050406030204" pitchFamily="18" charset="0"/>
                      </a:rPr>
                      <m:t>𝐶𝑜</m:t>
                    </m:r>
                    <m:r>
                      <a:rPr lang="es-ES" sz="3600" b="0" i="1" smtClean="0">
                        <a:latin typeface="Cambria Math" panose="02040503050406030204" pitchFamily="18" charset="0"/>
                      </a:rPr>
                      <m:t>∗</m:t>
                    </m:r>
                    <m:f>
                      <m:fPr>
                        <m:ctrlPr>
                          <a:rPr lang="es-ES" sz="3600" b="0" i="1" smtClean="0">
                            <a:latin typeface="Cambria Math" panose="02040503050406030204" pitchFamily="18" charset="0"/>
                          </a:rPr>
                        </m:ctrlPr>
                      </m:fPr>
                      <m:num>
                        <m:r>
                          <a:rPr lang="es-ES" sz="3600" b="0" i="1" smtClean="0">
                            <a:latin typeface="Cambria Math" panose="02040503050406030204" pitchFamily="18" charset="0"/>
                          </a:rPr>
                          <m:t>𝐷</m:t>
                        </m:r>
                      </m:num>
                      <m:den>
                        <m:r>
                          <a:rPr lang="es-ES" sz="3600" b="0" i="1" smtClean="0">
                            <a:latin typeface="Cambria Math" panose="02040503050406030204" pitchFamily="18" charset="0"/>
                          </a:rPr>
                          <m:t>𝑄</m:t>
                        </m:r>
                      </m:den>
                    </m:f>
                    <m:r>
                      <a:rPr lang="es-ES" sz="3600" b="0" i="1" smtClean="0">
                        <a:latin typeface="Cambria Math" panose="02040503050406030204" pitchFamily="18" charset="0"/>
                      </a:rPr>
                      <m:t>+</m:t>
                    </m:r>
                    <m:r>
                      <a:rPr lang="es-ES" sz="3600" b="0" i="1" smtClean="0">
                        <a:latin typeface="Cambria Math" panose="02040503050406030204" pitchFamily="18" charset="0"/>
                      </a:rPr>
                      <m:t>𝐶𝑐</m:t>
                    </m:r>
                    <m:r>
                      <a:rPr lang="es-ES" sz="3600" b="0" i="1" smtClean="0">
                        <a:latin typeface="Cambria Math" panose="02040503050406030204" pitchFamily="18" charset="0"/>
                      </a:rPr>
                      <m:t>∗</m:t>
                    </m:r>
                    <m:f>
                      <m:fPr>
                        <m:ctrlPr>
                          <a:rPr lang="es-ES" sz="3600" b="0" i="1" smtClean="0">
                            <a:latin typeface="Cambria Math" panose="02040503050406030204" pitchFamily="18" charset="0"/>
                          </a:rPr>
                        </m:ctrlPr>
                      </m:fPr>
                      <m:num>
                        <m:r>
                          <a:rPr lang="es-ES" sz="3600" b="0" i="1" smtClean="0">
                            <a:latin typeface="Cambria Math" panose="02040503050406030204" pitchFamily="18" charset="0"/>
                          </a:rPr>
                          <m:t>𝑄</m:t>
                        </m:r>
                      </m:num>
                      <m:den>
                        <m:r>
                          <a:rPr lang="es-ES" sz="3600" b="0" i="1" smtClean="0">
                            <a:latin typeface="Cambria Math" panose="02040503050406030204" pitchFamily="18" charset="0"/>
                          </a:rPr>
                          <m:t>2</m:t>
                        </m:r>
                      </m:den>
                    </m:f>
                  </m:oMath>
                </a14:m>
                <a:endParaRPr lang="es-VE" sz="3600" dirty="0"/>
              </a:p>
            </p:txBody>
          </p:sp>
        </mc:Choice>
        <mc:Fallback xmlns="">
          <p:sp>
            <p:nvSpPr>
              <p:cNvPr id="6" name="CuadroTexto 5">
                <a:extLst>
                  <a:ext uri="{FF2B5EF4-FFF2-40B4-BE49-F238E27FC236}">
                    <a16:creationId xmlns:a16="http://schemas.microsoft.com/office/drawing/2014/main" id="{DB38767B-8E16-ADC6-3F13-5B2EEFCCDA20}"/>
                  </a:ext>
                </a:extLst>
              </p:cNvPr>
              <p:cNvSpPr txBox="1">
                <a:spLocks noRot="1" noChangeAspect="1" noMove="1" noResize="1" noEditPoints="1" noAdjustHandles="1" noChangeArrowheads="1" noChangeShapeType="1" noTextEdit="1"/>
              </p:cNvSpPr>
              <p:nvPr/>
            </p:nvSpPr>
            <p:spPr>
              <a:xfrm>
                <a:off x="606767" y="5552678"/>
                <a:ext cx="7867719" cy="847155"/>
              </a:xfrm>
              <a:prstGeom prst="rect">
                <a:avLst/>
              </a:prstGeom>
              <a:blipFill>
                <a:blip r:embed="rId6"/>
                <a:stretch>
                  <a:fillRect l="-3566" t="-3597" b="-10072"/>
                </a:stretch>
              </a:blipFill>
            </p:spPr>
            <p:txBody>
              <a:bodyPr/>
              <a:lstStyle/>
              <a:p>
                <a:r>
                  <a:rPr lang="es-VE">
                    <a:noFill/>
                  </a:rPr>
                  <a:t> </a:t>
                </a:r>
              </a:p>
            </p:txBody>
          </p:sp>
        </mc:Fallback>
      </mc:AlternateContent>
      <p:sp>
        <p:nvSpPr>
          <p:cNvPr id="7" name="CuadroTexto 6">
            <a:extLst>
              <a:ext uri="{FF2B5EF4-FFF2-40B4-BE49-F238E27FC236}">
                <a16:creationId xmlns:a16="http://schemas.microsoft.com/office/drawing/2014/main" id="{FE69F3A7-9742-1C47-0BD9-4337A272016A}"/>
              </a:ext>
            </a:extLst>
          </p:cNvPr>
          <p:cNvSpPr txBox="1"/>
          <p:nvPr/>
        </p:nvSpPr>
        <p:spPr>
          <a:xfrm flipH="1">
            <a:off x="4485386" y="1213315"/>
            <a:ext cx="4006860" cy="400110"/>
          </a:xfrm>
          <a:prstGeom prst="rect">
            <a:avLst/>
          </a:prstGeom>
          <a:noFill/>
        </p:spPr>
        <p:txBody>
          <a:bodyPr wrap="square" rtlCol="0">
            <a:spAutoFit/>
          </a:bodyPr>
          <a:lstStyle/>
          <a:p>
            <a:r>
              <a:rPr lang="es-ES" sz="2000" b="1" dirty="0">
                <a:solidFill>
                  <a:srgbClr val="002060"/>
                </a:solidFill>
              </a:rPr>
              <a:t>Tamaño del lote económico</a:t>
            </a:r>
            <a:endParaRPr lang="es-VE" sz="2000" b="1" dirty="0">
              <a:solidFill>
                <a:srgbClr val="002060"/>
              </a:solidFill>
            </a:endParaRPr>
          </a:p>
        </p:txBody>
      </p:sp>
      <p:sp>
        <p:nvSpPr>
          <p:cNvPr id="8" name="CuadroTexto 7">
            <a:extLst>
              <a:ext uri="{FF2B5EF4-FFF2-40B4-BE49-F238E27FC236}">
                <a16:creationId xmlns:a16="http://schemas.microsoft.com/office/drawing/2014/main" id="{14460BFD-D76A-5018-CB45-C461F4CC0660}"/>
              </a:ext>
            </a:extLst>
          </p:cNvPr>
          <p:cNvSpPr txBox="1"/>
          <p:nvPr/>
        </p:nvSpPr>
        <p:spPr>
          <a:xfrm flipH="1">
            <a:off x="2442562" y="2616079"/>
            <a:ext cx="3410665" cy="400110"/>
          </a:xfrm>
          <a:prstGeom prst="rect">
            <a:avLst/>
          </a:prstGeom>
          <a:noFill/>
        </p:spPr>
        <p:txBody>
          <a:bodyPr wrap="square" rtlCol="0">
            <a:spAutoFit/>
          </a:bodyPr>
          <a:lstStyle/>
          <a:p>
            <a:r>
              <a:rPr lang="es-ES" sz="2000" b="1" dirty="0">
                <a:solidFill>
                  <a:srgbClr val="002060"/>
                </a:solidFill>
              </a:rPr>
              <a:t>Número de ordenes</a:t>
            </a:r>
            <a:endParaRPr lang="es-VE" sz="2000" b="1" dirty="0">
              <a:solidFill>
                <a:srgbClr val="002060"/>
              </a:solidFill>
            </a:endParaRPr>
          </a:p>
        </p:txBody>
      </p:sp>
      <p:sp>
        <p:nvSpPr>
          <p:cNvPr id="9" name="CuadroTexto 8">
            <a:extLst>
              <a:ext uri="{FF2B5EF4-FFF2-40B4-BE49-F238E27FC236}">
                <a16:creationId xmlns:a16="http://schemas.microsoft.com/office/drawing/2014/main" id="{485A805D-C27D-45C6-74E7-730CDBACDDD6}"/>
              </a:ext>
            </a:extLst>
          </p:cNvPr>
          <p:cNvSpPr txBox="1"/>
          <p:nvPr/>
        </p:nvSpPr>
        <p:spPr>
          <a:xfrm flipH="1">
            <a:off x="2411759" y="3644708"/>
            <a:ext cx="3410665" cy="400110"/>
          </a:xfrm>
          <a:prstGeom prst="rect">
            <a:avLst/>
          </a:prstGeom>
          <a:noFill/>
        </p:spPr>
        <p:txBody>
          <a:bodyPr wrap="square" rtlCol="0">
            <a:spAutoFit/>
          </a:bodyPr>
          <a:lstStyle/>
          <a:p>
            <a:r>
              <a:rPr lang="es-ES" sz="2000" b="1" dirty="0">
                <a:solidFill>
                  <a:srgbClr val="002060"/>
                </a:solidFill>
              </a:rPr>
              <a:t>Inventario promedio</a:t>
            </a:r>
            <a:endParaRPr lang="es-VE" sz="2000" b="1" dirty="0">
              <a:solidFill>
                <a:srgbClr val="002060"/>
              </a:solidFill>
            </a:endParaRPr>
          </a:p>
        </p:txBody>
      </p:sp>
      <p:sp>
        <p:nvSpPr>
          <p:cNvPr id="10" name="CuadroTexto 9">
            <a:extLst>
              <a:ext uri="{FF2B5EF4-FFF2-40B4-BE49-F238E27FC236}">
                <a16:creationId xmlns:a16="http://schemas.microsoft.com/office/drawing/2014/main" id="{9F8F5071-E783-F280-3CAE-984F58B49F7D}"/>
              </a:ext>
            </a:extLst>
          </p:cNvPr>
          <p:cNvSpPr txBox="1"/>
          <p:nvPr/>
        </p:nvSpPr>
        <p:spPr>
          <a:xfrm flipH="1">
            <a:off x="2835293" y="4621387"/>
            <a:ext cx="3410665" cy="400110"/>
          </a:xfrm>
          <a:prstGeom prst="rect">
            <a:avLst/>
          </a:prstGeom>
          <a:noFill/>
        </p:spPr>
        <p:txBody>
          <a:bodyPr wrap="square" rtlCol="0">
            <a:spAutoFit/>
          </a:bodyPr>
          <a:lstStyle/>
          <a:p>
            <a:r>
              <a:rPr lang="es-ES" sz="2000" b="1" dirty="0">
                <a:solidFill>
                  <a:srgbClr val="002060"/>
                </a:solidFill>
              </a:rPr>
              <a:t>Punto de reorden</a:t>
            </a:r>
            <a:endParaRPr lang="es-VE" sz="2000" b="1" dirty="0">
              <a:solidFill>
                <a:srgbClr val="002060"/>
              </a:solidFill>
            </a:endParaRPr>
          </a:p>
        </p:txBody>
      </p:sp>
      <p:sp>
        <p:nvSpPr>
          <p:cNvPr id="11" name="CuadroTexto 10">
            <a:extLst>
              <a:ext uri="{FF2B5EF4-FFF2-40B4-BE49-F238E27FC236}">
                <a16:creationId xmlns:a16="http://schemas.microsoft.com/office/drawing/2014/main" id="{FD880866-12CB-D04B-90E6-99B08A0E2658}"/>
              </a:ext>
            </a:extLst>
          </p:cNvPr>
          <p:cNvSpPr txBox="1"/>
          <p:nvPr/>
        </p:nvSpPr>
        <p:spPr>
          <a:xfrm flipH="1">
            <a:off x="6267497" y="5791589"/>
            <a:ext cx="3410665" cy="400110"/>
          </a:xfrm>
          <a:prstGeom prst="rect">
            <a:avLst/>
          </a:prstGeom>
          <a:noFill/>
        </p:spPr>
        <p:txBody>
          <a:bodyPr wrap="square" rtlCol="0">
            <a:spAutoFit/>
          </a:bodyPr>
          <a:lstStyle/>
          <a:p>
            <a:r>
              <a:rPr lang="es-ES" sz="2000" b="1" dirty="0">
                <a:solidFill>
                  <a:srgbClr val="002060"/>
                </a:solidFill>
              </a:rPr>
              <a:t>Costo Total</a:t>
            </a:r>
            <a:endParaRPr lang="es-VE" sz="2000" b="1" dirty="0">
              <a:solidFill>
                <a:srgbClr val="002060"/>
              </a:solidFill>
            </a:endParaRPr>
          </a:p>
        </p:txBody>
      </p:sp>
      <p:sp>
        <p:nvSpPr>
          <p:cNvPr id="12" name="CuadroTexto 11">
            <a:extLst>
              <a:ext uri="{FF2B5EF4-FFF2-40B4-BE49-F238E27FC236}">
                <a16:creationId xmlns:a16="http://schemas.microsoft.com/office/drawing/2014/main" id="{FF116388-90B6-5CF7-DDC9-A9D2AC9D2450}"/>
              </a:ext>
            </a:extLst>
          </p:cNvPr>
          <p:cNvSpPr txBox="1"/>
          <p:nvPr/>
        </p:nvSpPr>
        <p:spPr>
          <a:xfrm>
            <a:off x="5822424" y="388604"/>
            <a:ext cx="2232248" cy="584775"/>
          </a:xfrm>
          <a:prstGeom prst="rect">
            <a:avLst/>
          </a:prstGeom>
          <a:noFill/>
        </p:spPr>
        <p:txBody>
          <a:bodyPr wrap="square" rtlCol="0">
            <a:spAutoFit/>
          </a:bodyPr>
          <a:lstStyle/>
          <a:p>
            <a:r>
              <a:rPr lang="es-ES" sz="3200" dirty="0">
                <a:solidFill>
                  <a:srgbClr val="C00000"/>
                </a:solidFill>
              </a:rPr>
              <a:t>FÓRMULAS</a:t>
            </a:r>
            <a:endParaRPr lang="es-VE" sz="3200" dirty="0">
              <a:solidFill>
                <a:srgbClr val="C00000"/>
              </a:solidFill>
            </a:endParaRPr>
          </a:p>
        </p:txBody>
      </p:sp>
    </p:spTree>
    <p:extLst>
      <p:ext uri="{BB962C8B-B14F-4D97-AF65-F5344CB8AC3E}">
        <p14:creationId xmlns:p14="http://schemas.microsoft.com/office/powerpoint/2010/main" val="1867806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3 CuadroTexto"/>
          <p:cNvSpPr txBox="1">
            <a:spLocks noChangeArrowheads="1"/>
          </p:cNvSpPr>
          <p:nvPr/>
        </p:nvSpPr>
        <p:spPr bwMode="auto">
          <a:xfrm>
            <a:off x="1331640" y="714375"/>
            <a:ext cx="295786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s-AR" altLang="es-CR" sz="2800" b="1" dirty="0">
                <a:latin typeface="Bookman Old Style" pitchFamily="18" charset="0"/>
              </a:rPr>
              <a:t> </a:t>
            </a:r>
            <a:r>
              <a:rPr lang="es-AR" altLang="es-CR" sz="2800" b="1" dirty="0">
                <a:solidFill>
                  <a:srgbClr val="002060"/>
                </a:solidFill>
                <a:latin typeface="Bookman Old Style" pitchFamily="18" charset="0"/>
              </a:rPr>
              <a:t>INVENTARIOS</a:t>
            </a:r>
          </a:p>
        </p:txBody>
      </p:sp>
      <p:sp>
        <p:nvSpPr>
          <p:cNvPr id="3" name="4 CuadroTexto"/>
          <p:cNvSpPr txBox="1">
            <a:spLocks noChangeArrowheads="1"/>
          </p:cNvSpPr>
          <p:nvPr/>
        </p:nvSpPr>
        <p:spPr bwMode="auto">
          <a:xfrm>
            <a:off x="285750" y="1285875"/>
            <a:ext cx="8429625"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342900" indent="-342900" algn="just">
              <a:lnSpc>
                <a:spcPct val="150000"/>
              </a:lnSpc>
              <a:buFont typeface="Wingdings" pitchFamily="2" charset="2"/>
              <a:buChar char="ü"/>
              <a:defRPr/>
            </a:pPr>
            <a:r>
              <a:rPr lang="es-AR" sz="2000" dirty="0">
                <a:latin typeface="Bookman Old Style" pitchFamily="18" charset="0"/>
              </a:rPr>
              <a:t>Los Inventarios son bienes tangibles que se tienen para la venta en el curso ordinario del negocio o para ser consumidos en la producción de bienes o servicios para su posterior comercialización. </a:t>
            </a:r>
          </a:p>
          <a:p>
            <a:pPr marL="342900" indent="-342900" algn="just">
              <a:lnSpc>
                <a:spcPct val="150000"/>
              </a:lnSpc>
              <a:buFont typeface="Wingdings" pitchFamily="2" charset="2"/>
              <a:buChar char="ü"/>
              <a:defRPr/>
            </a:pPr>
            <a:r>
              <a:rPr lang="es-AR" sz="2000" dirty="0">
                <a:latin typeface="Bookman Old Style" pitchFamily="18" charset="0"/>
              </a:rPr>
              <a:t>Es el conjunto de mercancía o artículos que tiene la empresa  para comerciar  con  ellos permitiendo la compra y venta o la fabricación primero antes de  venderlo, en un periodo económico determinado.</a:t>
            </a:r>
            <a:endParaRPr lang="es-AR" dirty="0">
              <a:latin typeface="Bookman Old Style" pitchFamily="18" charset="0"/>
            </a:endParaRPr>
          </a:p>
          <a:p>
            <a:pPr marL="342900" indent="-342900" algn="just">
              <a:lnSpc>
                <a:spcPct val="150000"/>
              </a:lnSpc>
              <a:buFont typeface="Wingdings" pitchFamily="2" charset="2"/>
              <a:buChar char="ü"/>
              <a:defRPr/>
            </a:pPr>
            <a:r>
              <a:rPr lang="es-AR" sz="2000" dirty="0">
                <a:latin typeface="Bookman Old Style" pitchFamily="18" charset="0"/>
              </a:rPr>
              <a:t>Deben aparecer en el grupo de activos corrientes.</a:t>
            </a:r>
          </a:p>
          <a:p>
            <a:pPr>
              <a:defRPr/>
            </a:pPr>
            <a:endParaRPr lang="es-AR" dirty="0"/>
          </a:p>
        </p:txBody>
      </p:sp>
      <p:pic>
        <p:nvPicPr>
          <p:cNvPr id="4" name="Picture 4" descr="C:\Documents and Settings\Isbel\Configuración local\Archivos temporales de Internet\Content.IE5\7T9M4JEQ\MP900400427[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20272" y="4868863"/>
            <a:ext cx="1695103" cy="16764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Imagen 4">
            <a:extLst>
              <a:ext uri="{FF2B5EF4-FFF2-40B4-BE49-F238E27FC236}">
                <a16:creationId xmlns:a16="http://schemas.microsoft.com/office/drawing/2014/main" id="{85711C17-7A31-33E9-5DB1-5D479ED1E73C}"/>
              </a:ext>
            </a:extLst>
          </p:cNvPr>
          <p:cNvPicPr>
            <a:picLocks noChangeAspect="1"/>
          </p:cNvPicPr>
          <p:nvPr/>
        </p:nvPicPr>
        <p:blipFill>
          <a:blip r:embed="rId3"/>
          <a:stretch>
            <a:fillRect/>
          </a:stretch>
        </p:blipFill>
        <p:spPr>
          <a:xfrm>
            <a:off x="539552" y="567258"/>
            <a:ext cx="882090" cy="764704"/>
          </a:xfrm>
          <a:prstGeom prst="rect">
            <a:avLst/>
          </a:prstGeom>
        </p:spPr>
      </p:pic>
    </p:spTree>
    <p:extLst>
      <p:ext uri="{BB962C8B-B14F-4D97-AF65-F5344CB8AC3E}">
        <p14:creationId xmlns:p14="http://schemas.microsoft.com/office/powerpoint/2010/main" val="2865642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a:spLocks noChangeArrowheads="1"/>
          </p:cNvSpPr>
          <p:nvPr/>
        </p:nvSpPr>
        <p:spPr bwMode="auto">
          <a:xfrm>
            <a:off x="1421642" y="1275878"/>
            <a:ext cx="411843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s-AR" altLang="es-CR" sz="2400" b="1" dirty="0">
                <a:solidFill>
                  <a:srgbClr val="002060"/>
                </a:solidFill>
                <a:latin typeface="Bookman Old Style" pitchFamily="18" charset="0"/>
              </a:rPr>
              <a:t>TIPOS DE INVENTARIOS</a:t>
            </a:r>
          </a:p>
        </p:txBody>
      </p:sp>
      <p:sp>
        <p:nvSpPr>
          <p:cNvPr id="3" name="2 CuadroTexto"/>
          <p:cNvSpPr txBox="1">
            <a:spLocks noChangeArrowheads="1"/>
          </p:cNvSpPr>
          <p:nvPr/>
        </p:nvSpPr>
        <p:spPr bwMode="auto">
          <a:xfrm>
            <a:off x="642939" y="2075279"/>
            <a:ext cx="6089302"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285750" indent="-285750">
              <a:buFont typeface="Wingdings" pitchFamily="2" charset="2"/>
              <a:buChar char="ü"/>
              <a:defRPr/>
            </a:pPr>
            <a:r>
              <a:rPr lang="es-AR" b="1" dirty="0">
                <a:latin typeface="Bookman Old Style" pitchFamily="18" charset="0"/>
              </a:rPr>
              <a:t>INVENTARIO DE MATERIA PRIMA.</a:t>
            </a:r>
          </a:p>
          <a:p>
            <a:pPr>
              <a:defRPr/>
            </a:pPr>
            <a:endParaRPr lang="es-AR" b="1" dirty="0">
              <a:latin typeface="Bookman Old Style" pitchFamily="18" charset="0"/>
            </a:endParaRPr>
          </a:p>
          <a:p>
            <a:pPr marL="285750" indent="-285750">
              <a:buFont typeface="Wingdings" pitchFamily="2" charset="2"/>
              <a:buChar char="ü"/>
              <a:defRPr/>
            </a:pPr>
            <a:r>
              <a:rPr lang="es-AR" b="1" dirty="0">
                <a:latin typeface="Bookman Old Style" pitchFamily="18" charset="0"/>
              </a:rPr>
              <a:t>INVENTARIO DE PRODUCTOS EN PROCESO.</a:t>
            </a:r>
          </a:p>
          <a:p>
            <a:pPr>
              <a:defRPr/>
            </a:pPr>
            <a:endParaRPr lang="es-AR" b="1" dirty="0">
              <a:latin typeface="Bookman Old Style" pitchFamily="18" charset="0"/>
            </a:endParaRPr>
          </a:p>
          <a:p>
            <a:pPr marL="285750" indent="-285750">
              <a:buFont typeface="Wingdings" pitchFamily="2" charset="2"/>
              <a:buChar char="ü"/>
              <a:defRPr/>
            </a:pPr>
            <a:r>
              <a:rPr lang="es-AR" b="1" dirty="0">
                <a:latin typeface="Bookman Old Style" pitchFamily="18" charset="0"/>
              </a:rPr>
              <a:t>INVENTARIO DE PRODUCTOS TERMINADOS.</a:t>
            </a:r>
          </a:p>
          <a:p>
            <a:pPr>
              <a:defRPr/>
            </a:pPr>
            <a:endParaRPr lang="es-AR" b="1" dirty="0">
              <a:latin typeface="Bookman Old Style" pitchFamily="18" charset="0"/>
            </a:endParaRPr>
          </a:p>
          <a:p>
            <a:pPr marL="285750" indent="-285750">
              <a:buFont typeface="Wingdings" pitchFamily="2" charset="2"/>
              <a:buChar char="ü"/>
              <a:defRPr/>
            </a:pPr>
            <a:r>
              <a:rPr lang="es-AR" b="1" dirty="0">
                <a:latin typeface="Bookman Old Style" pitchFamily="18" charset="0"/>
              </a:rPr>
              <a:t>INVENTRARIO DE SUMINISTROS.</a:t>
            </a:r>
          </a:p>
        </p:txBody>
      </p:sp>
      <p:sp>
        <p:nvSpPr>
          <p:cNvPr id="4" name="AutoShape 2" descr="data:image/jpeg;base64,/9j/4AAQSkZJRgABAQAAAQABAAD/2wCEAAkGBxQTEhUUExQWFhUWGSAbGBgYGB8cHRkaGhoYHCAcHyAcISgiGxwlHCAdIjEiJSorLi4uGB8zODMsNygtLisBCgoKDg0OGhAQGywkHCQsLCwsLCwsLCwsLCwsLCwsLCwsLCwsLCwsLCwsLCwsLCwsLCwsLCwsLCwsLCwsLCwsLP/AABEIANcA6gMBIgACEQEDEQH/xAAcAAACAwEBAQEAAAAAAAAAAAAEBQMGBwACAQj/xABIEAACAQIEAwUECAQDBgQHAAABAhEDIQAEEjEFQVEGEyJhcTKBkaEHI0JSscHR8BQzcuFigvEVJFOSstIWQ3PCFyU0k6Kz4v/EABkBAAMBAQEAAAAAAAAAAAAAAAIDBAEABf/EACoRAAICAQQBBAICAgMAAAAAAAABAhEDBBIhMUETIjJRBWEUcYGRI0LB/9oADAMBAAIRAxEAPwBblhcev54g4ez6KcFdOlfsOTsJ8t8T5ZxI336Hlf8ADEGVoVlQfVjwi5Lnl5FR+ePMR6MgrjVf6pgraTF/DM3HXbAPCWLU0AqMsCLFRO3UHnOC89w+vUBE0xMcp5SNmnpjzl8iaeil3hDaRMBNJloEakJET15Y1VVWDyeuLE93Tsd95JMaG8ue2HnZ0ezYiCNzM+FcBVOz3eQr1jPKxPIjkRjuzZ+qpukqGCt13A+/qx1pIF8kvDMuCxaDIqOJ0tFqjD70beWBXcjONJABEAE8wqbCYnxH/mOG3+zaQViygiSxLQdySTt1k2x1DKZYDUqHULAqlWQIH3R5DBRd8oBlZ+mUfUZf/wBRv+lcDfRedNItpaA0kysAeYLA476WVUZfLwGvUb2g/JV21+vLB30Z0SMoGk/zQfTwtf8AZw3JLbjX9gQVyY/44rVgnd0mbS4Y+yLAEW8V99p674drUeCBTY3B5D7ZMX5gYkVja53x2WrSSNZmTYAWgkdPzxsZWY+gHOioz0SKBlG1DxoJ28xH9sGZbOs7eFAO7JRgzR4rCxAYEW+ePuZqgtTBLn2uo5rvtgbhYpEuKJYxVYOSSYcKJAnceeDvkzwMVzdTunqaUGjXaSZ7ssu8Dcr88U3tTxRq2XrVJA00qgCgTIKsLmbbztix6wMpmTG38QZ5/wAyr5YQ9oshTHDK9ZRDNl1BHK95uLG98a7Zyrkw/KDxr641zg+RTullaoMcgxHLpIOMkyXtr642Pg2cRKI8az0ZieXUtthGsbSVDcC4ZZezdRTmKalnkzGqmVvpbmVANsP+1WYalQD0qrahUpqwGg7uNQutjp/c4q/ZmtqzCePVAZvaUxA08uurng7tHxOkafd94ups0srMEKpMkjeLb7XwelVYwMtuRbdNIsFZQzRI1AtaY3aRiPLcIoK2paS6uRPiPu1ExgDJycyaiq5XugotAu5M3Ittj3ns7UpUa1TSJo02qFS+8IWAkAi8e7zxUn9iGHVz46Y/xn/pfCDh8niXEGNwKOXUeUrVYj4mffiTs/x3+KFFygQshcjUTBMCBIEiSb+WB+G1AuY4jU0716SeumlSn3XOOkzUiw1o/ikvBSg5jqGqID8Co+OMw+nurFPIJ/6jfKiPzONDfMn+JrmJCZdI6yz1THvAX4Yy76fas18ovSkzf8zAf+3HHLhmXasH5Q+mF8nphhli0bGIxiXKGeDQvol4HWqZhMyEmlTWoNUgeJlqIAJN4m8be/GrVeK1VJULTAUwJa8C14GKB9GXavKZTKLSq1CKrMSQFdgJqPp1EAqh0wfSCcF8Rp5h6tR0q0tLOzLdjYsSLhYNumDytKTFRTopuWzL9+QKSgs0+Kpt4D90MP8AQYfZMmowDgiZUhSYkFhvY39MVyrXP8QACynYwBPiHr+5xZuB1Lbmzne53n0/1x5cnwX+QDh1V6lJHeuUJF9KoB4Tp+0rdMes/kaetGq5hwQQACwE3n7MH4Yg4bk10S1PUULqGKAgBaj9ZtOI+K1h/Ep9atgOY31+W2+O5vgwtfAUBdSpldRAkkmCZ3a/PmcJ+yf/ANNR/wDTX8MNODZhVgs0A1JlrSNXnhd2Y8GXpBg8hACNDWj3R88DJ3Gv2dH7HNb+W/K2C6NVpbXEcoBHx1HAFeuWQqKbiREtpHy1TgTL5pmZkDQQL6VCjci0h+eCjSAcWyp/TFWJTKgmfFVOwEWpWsTOH30a0v8AcVt9qflivfStS1UsvU70uVZluBHiE7iPu4Z/RzxALlUU0NUvAMpBhWJkEz53GHZluhGvsCHDZee+VYlh8RgelnCLBHMzEC0zPX8seOJZt1NDSipNQA+KJEi3hX88N83U1ICW0+KQfcevrzxsImMT9+4rKugBisqGYCQCSx29MfOD5V6LOGNM62NSwNtZYAE9RpPxGPGZpkZqmdbMDSPIW9sgyAIF/fOGtdYqR0Rf+qpjb4OZA+X8Do1SEqF5hR/5rOxANyfaMemFva+mBwzMoGqELRtIPIqBJKjDt58MWM7xPI/v34UdunP+z80Cf/J67+Jf378NiwJGBcO/mLtvzE42zgqsUTbTtIAgxN7ycYnw4/WKYmDONw7PVR3KSQZknxSBqJaJxLrU+KHYfix9w7glEqDUUktdpYwZJPWw8trYZ0sll0pP3NOmtvsoAZMDpPPfFfzva3KUgQ2YpLC7agx2tZNR92E6dtKTkd0XfSR7FLSDBBgmoZgwBttimHsjyKac3waVRzCms4g6gqyZ5EsQI/PzGF/aNGfK55UBZ2y7KqjmxpvAA63xmHHvpOq0KjKmXUMyglmqs0iLeEBQOe2I+zvarM5twamY0iRFOmAoN/LxH0nBudKwVBt0XXJZzLZKlRNSoKemms96wRvZiyHx7zy5YW5Xtrky7JRdqr1apqMFUgEhVAWXCiPCPnjO+PcKastA1KnduquH73VrLGo5uDewIGCOzPZyt3itRJqCkQT4dAPPdjPI3AOD2tmWrHFf6WtTuaeVk1AqktUiyElfZHUtz54rvbrjNTPVKFYqAzIyKiAtZXPqSZJ+GCqXB6AiaNNZFpdnInmTMDrYYMHHVyw7unW7tBsFaOpPs+IySd+uKY6WT5fAmWZLrkreU7HZ+pGnLOs7ayKU/wD3CuGNXshXo03qVMxShIlELNuYiYC/AnFs7Jcb1Z1lpNTZhTJard1MlNiCCTcD44Rdui9Fkpa9SupYlt4Vh7oJ/DBLFBS7M3zauivZKsFDAlgWjTCSIiJ3HMY0Adocj97O+5UA9wL2HlijdqKhUhGAU06VNCBafq1ebc/HfzxU5wiUYOTscpyUUaTT4fWaqXlVmDsAbD1b8MPMnQqKPbUAmZK6iSfeo+WOpYEprStqpGo8sZ0F/tsPaay+mPH37j0HGid6GWLks9OSSYAQmSZPImZk44BC7haTuFIj7IHhUkeMrzvcc8HmsEWE0z01BQOpthae8arUK1AgOmYVTfu02LkcvLHKdpg1yfKxZa6aaKpIWxYD7R30Kf2MOsmWZwGB3g6SY+MTzwl4nUPfIL7KbHfxHcx7/dh3wYR/z9ZsAOuBvizZA2RzJqLTL14d1U6F0C5UG3hLfPAVNVStVBLsY1C7mIYGSZj/AFxLwrMItJL7KAdMsduYpiRbrthbVzqrVc1DpUxBZgBGsXgnUbDpywxJsFUCfSawOVpEGfrOn+F/zxD9HKlqUDV/MmVJkeA7Rt648fSBmkq5an3IYoryTpIEQRPivcnFWpcSfLoFplfENRJQEgyRu0/himEN2NIVNqOR10avxXMKGy6M6ldeohiSRBEEySfjixU86ClILLtzCCSPAd7iBjDE7WZhbq7KfvWPwAAUfA4tnZ3P1qqhGzdUp90VWAv6EYGS9NWzYR9V0i65jMf7wrkKihNB1uFaZbZdzvgfjPbnKUarh6p1qoBRabsbam3OkX1DnhDxrLLTFIUwIZ+VyzmwPU8+sXwo7Qdjq2YzVWoClOkSPG5IFlA6X2xmKan2blht6GQ+ko1X008vqXkXqab9SFXpy1Yj4/n6poEN3YWr4SqK20gnxFjeegnC/I9nstljLZ5Wb7tOmX/AkfEjHcb4zSdSlNa7mCAz6aagkEBgqhiYMGCRh/p5JSW1cC1LGoPc+Si5FwHUttN8axkalOtlKtNKgepUVlRAdTeJQIAknqfecZ5luE82ZB8z8pwyy2TFO7OVHk2j5mLYonopTpt0IhqVFNUen7E93U0ZnNUqFgTbU1+WkHUT5Rh7wxMrlhpFXMV72FOgqave5JHwwmp8Uy9FtSUkczMBLTvEvsPO+I+Kdrsy/hSmKYNgBDb9IAX4DGyww6k7R0cklzFUWulnKY8QyVAPvrrjvWHyUf5dses7xmotCpWOZKKKi0x3QWmsFAYApLrNybljtjP6NWrUrBKzMYJDKTsVmRG2+H2fy+qgiEk05L6AYIIhbxtz+AxT6eNY98V0J3Sc9rfYFmO01ISURnY7n2Z5kkmWJn0wIe2Ga0lKbmmrbhTv6nAPFaCqo0qBLe/bC1RhHrSaGvGosJzGbqP7bsff+W2J+G1aKuhrUjUQGXUMVLDpI2vzwBj2BbGbm0dSsuPZjjC0mr1aNE6wtqXeGe6Bk6W0klkiT1Un7tx+NcbXNWWm629p6hYydwOQEn1xXsjm2putRDDKZGHvdU9aVaUCnUIPdzOhgw1J1K8x5GNwcHCNzTBlKotEnHhTqZqsKtTugH0wKRPshVnStptME4+rw3hvPMVJ/oP/AGYC4kVLlg0lmYn3/wCp3xAKM31C/niefY+K4NJpLfAwqwCpBN3tobmzfaML574o1XtjVNtv8xH/AEgYBPHqxYGVXziT8Wk4hjpn5KJZo+DSK3EFnYDoC0n1+r1x74wImc1O2ki8HwhbQoG7BiLDoMIuB5VqrjvGZwfORb0xfuH8NRVIVYKqTtuYI5+W3rhM5xxvaimOG47myjcd45TSoQxqNUAHIwPtC4dRG3LCziHbGrJFAmlT5AEdBJkKDJMn3xiTj3BauYzbd0s6gpk2Akc+mCsr2OpU75jMU16jp8SBi2OzaiKW+yujiFWuwFWpUcdCSdvLF97O8NohJIIkbadz5jADZrIUbU9dQjmqx/1QMRVu0jbUqCrOxd2c/wDKIH446eDJl+KoPHnx4vkyTtlSUUBpjYII28NRYnpYn4YWJwrKAJ/E5kAqoBSjNQkze4ED44Y8Zy1U04q1Neph4VAVRKlui6tufTfCDu0TcqPfivBo5bOWS5tSpStId0s7w2l/JydWsR9qo+n/ALiPhgv/AMUuLUsnl0HLXqqfiVHyxWTxWmuxJ9BH6YHq8b+6g9SZ+QgYf/H08fk7FerlfXBpPBMxXrUzUq5mlRXWRpTRSFgNtMOd+pwm7QZbLmtqNQVAFHiaYmTPtwTyv8ziiVOKVT9qP6QB+F8CMxJvc+eATx45boo1qclTZbs3xPLrID6vJR+lvnhdW42v2ULebt+S/rhNQy7N7ImPzxIaJUwwg7xjpamb/R0cMQipxaqbBgk8kAHz9r54ENNmMkkk8zg+iWizEYIo5aeZwh5L7HRxfQNTqVu77vW3dzq0E+GRzjDvg6OHpVaZdnpmCqqjMogwV1gjqJIsb9MH8GSigl6C1W5EuVHnIgj4DD3M8QB0PToik9IypR5tzU+EH+4wCyRftGPDJcpFZHAK9N+/rU2QOzQWNyWknb+2HWW4atalpZ3SFEFBOmSWOuTDnYeWDONcUSrTKgsXlSZPIgnrPx6HDjsCA6snfaW1ABIv4VAgHnz8+eLeVpq/ZJw8/wDgqGc7Go6qq5q4JJ7xLTA207fHAR7AVQYV8vUPTWyn4Rjfst2cT7Zn1M4YHJU6FNjTULA5QJ5fjiRKXkdJxMAo/RVnT7WVjoRWBB+AaPeMKM/wzKUvA+sVAJPdVkqi/UMiAek4/TLVD4tyBt/pjIKPYHLtLNTI1XMu4Mm+0iMdJ7To8lCy3C8iwvVzKkb/AFafITP4490snRp1UFCs1ZSw9qm1MqZ23OrrK4v1bsPQ+zUqr8G/ETir57sytDO0cqlRmLhZdgAVLll2Xyv8sO08k5AZV7SBuwWc+whqCdwjp/8AtC4j/wDhxnf+Af8AmT/vxeMn2BztBg2XzwlTIDBwpg7FdTAg9Iw108c/42T+P/8AOJnIav0Y5w/so7fzPD5Exh7luBUKV20A+dz8DiuVM3mH3qMJ5Cw+WGnZRaFKo75ktpgEaRJLA+dovN+mHPR5WrZi1OKL4RYKHEEB0prMdFAH9sLs92uzCsUppER4mYt7QB2EcjtOCq/bjLUbZfLryhqh1kaZIgLAESY8XPFR4n2jarUeoUGpzJtAsALAbCAMDj0eKLvIbPVZJKohjZvMPvUIB+ygCD/8b/E4H/hlW7EDzJv+uFo4hUe2qJ2i2BHQzfFnqYoL2RJnGc/kxw+epLsSx8h+ZxZuzXCu9K1GgJfSAbsQp5xsMUWmg3PyxqPYcH+BpwB9uZ3iX285j44dpszyTaZHrf8Aix3H7K320z4aiioTAf8ApFlNoHrHuxSTizcWy/eKgGwn3nSv5R8cD5fgqnqesbD1PLEeoqM2i7CnKCYgx9w7rUaCWjUfIz89vngGuwnwrA+P44RY3aBY+hTg/L8Odz7Pxthl/wCG2gMTTRT94kT6blv8oOO3HbGJaFR0mLT1HTHqrW1GbTa1+XmcNP8AZFMTqY+RWOu8NfbHwcIQ3V299M/iLYHcgtjBaFfa2Lj2S4hlQtT+IVS0roDixiZE3jcfDFX/ANnx9un72v8AAScT5bhtV/YQnzG3xOBtB80WvtDVorWih3YXQp+rbUoJmY+XTEtCohW7RhDk+zld2C6YJ+8Yn9cWbJ/RxVYA1ayUx0Cz+hwqUE2PhmcVTFOcoLMiDYgzt6Hy/U4s30cZIhkqG4fMMF6jQurbaIAHuwNxzsvSylDWtWrUYyAWICiByUeZG5w5+jOqHpZUaSNNWu87zOtfXli55VLDGL7TIttZXJdNGm0DgHtOW7lRHtVqS7xbvUJ9bDDKipx1WkrFdQDFTInkeuMYAJxckUKun2tDR6lT+eMBrcL4lRALVhYbjMgbeWpfwxvHaPJ99RqUyxRHRkLLuNQItPPH5eyWcdXDI5VvvDfCsnY3H0XLh/aPiSgkd86qCWYprUAbnUyMI85xN2f4ic1xahVqQNtgNkQ7QAJt08+WLFwXMZivwjO+J6zsrU1F2Y6kCwLnm04QfR5wipQ4glOvTKOlIuVJE+JTEwfPDNM022/oDOvBuyrSA5N75/tiEEcqdsQUahvFyem23nj4c2f+IPgf0xuxA2fk6pxNztC+gwLUqE7kn1OPGPoxzySl2zVFLo7H3E2VphpnH2vSAMA9MAwkeKQnFho8OGYpFlswsw6NyPoRhFSWOeDuAcW7isGIlG8NReq9fUb4PHJfF9MHImla7AKaFXINiJB/DGqdiSP4KnJI8TgQdzL28xE4TcR4YqV0zCkaSt2iQQwhW8+h92LXwT+SNOkiTMWHmQMUaRNZWmef+RkpYItfaM54kkhJ3/Cy/n+GBHolhDEkDYSY+G2D8yJVfX4+Eflix8O7ICslMpXAd0DFHQjcAmGG4E7gYRrH/wArPR01LErKUnDlbYn0OD8rlyCoRELMwVZm7MQBubXxYOJ9la+Vpl3CFAQNSvN2MCxAPywpoVQtSiWJCrWpliBJ0h1Jgc7TiTc7K9qq0G1eEZ0CDRYReaaAn1nxGB1EYX1su6k6lrE89St8zjVeFdoMnpZVzMTPtqU3GxBEe/EfHszqNE66bWa9N9QiU3+76YHJLbGwYXKVMzOglT7NOkPXfB1HLSPrFLf02/BvyxdTSVh4lU+oGIjwegfsR/SxHymMR/yV5RT6RXcplaIIVUYMbAaZJPQWJOHVHs3LKKikam06RAY+FmibhNryJ8sOeE8O0LNMAHURa7PeBqZth5CBg2rHf0AGBhmsBYaUYG+xjVEfriqEU47rETnT2oio0e7SoqDSElSKZvzjU3ttA5kxaYGC6I8CgeWJsyw01ROysd7SQ2PAqhZG5A8QH2R/i5KP6owcn1QpX5K52/qhqC32aI3k60sY9m2PX0USFo8xpqNHmWIn4HbyxD2wozlHqAgd2C0QLtqBmed45Dfc4Z/RejJSpyAJoKw2uGMg/I4dXCr7Bvv+jQgxOPdNuWB6WJHqAb3PSf3GGiQbjGoowXcggepBAOMRz3YChlqAdqz1qmukoCwigVHC33MxNp542DilaWpSY8dgLTANupxWeIUkrEZao5RqAo12UKGJVCSAIO5IvOwjE+ST3DYdHZDIrlKlCjSZlTXWZvGWLRRSJJ6arCPnfA3Ccpq4vmCwZQuXpRMSQVW99r6hJ6He2LLUVVJeLiSrtGoa9M3jw7DboMI+B+LiOcaZCpRWWPMprvNzufLbG6d+5mZOUWw1vsoBHp+5Pr8sCM1z+px6chvZ+M3P6DERkW0i3nioWflbHDBKUVP2vjggZJz7JGFqEvBu5AmXqaZMY6o2ozggZGp90nHr+GK+0rL/AJTgZJrtBKmCd3iRaeGFLIE+yD+GC14ZU/4Zb4H++FuVBqNjnsZnhUQ5Spfc0idtvEh8juPf5YtXZvIrQoinJAFVtPW9wp/D3Yp1LKUAQR3lJ1v0IIIuJnY+eNAyGY1oGABJbxTbpJ538sXaLKpz57SPL/J4ZY4fptf7Mz4kx0pB58hy0i3T/TDfg/bOtQRKfdo6IAACSCQBA63+GBKfD6lYRTWSIm8Tbz/d8BZ7h9WlOumwjeR+YwnVyXqtF+ni/SQ/412uSvRZe6KuxUmIIOkib+1t16YrTZwGLHcHC9nk4KyuXY7YllRRFtcIa5Sup2OLFwup+xhFk+FM2yzh3lOz7SCX0el/lMYmyU/JXCbXaHPDWuTPL8zhnTbC/L8ORb984PMkCLeUfngz+GqqjVAysiqWkgrIA1QDcEkfiMRyxtvgZvQxWrpozEyxi1idVvnjw9VjmKGg3VG1dL6BG2BuzPFqNdANfiFzTKMCJYxEiDuPLD9a1zpGkbHqY5emLYxe3kkk1ZH/AAuksSVYvIKxa8zqPSOQgzzx5an/ACpAjUSBYAEK+yi3v9LnBNGPdiGoxZ6ZALCTMb3kDV0sD+xhydIW1bEHbhtOQzJty8zLOu3JbdOuGfYuurqmiQFy9BLi5IFTVb1wu7YcN/8Al+Z7xzOk1NK38SkFQW6WG3ngr6OaZbwryRdXURt+P44OMnwmY4qmy706dhvPTHzLZZ2ZtosB0G/x+eOzudoZZQatRQWso3Zz0VRJb3Yzb6RvpIzmXamMsEp0nRjJAZjsAZ2Ux0nfDXkSdCVB1Zo3EwEsG8QB1XAiYjzH9sULL0Kq5/PVBTYJUSmlNjMHShLHq0enPFc7J/SOW00qtNAWfxuCdR1HfxatZHPY7nlGL9XrAK1SRElwWnxBUJkfe+MYnnd8jYo8DiDMzAeGKKvBEkNrInyMLHPHdn6M5rOuZE1QJMfZULtE3Am/WRbEHD64IGYCaatVEDGdWwZvCCQAAWa++HXZwd4KrkkgvEyDOlQOQ68sFp5cugcqoMWkJ8I9TzP6YDqZcSfXDkKBYYovE+JutaqAjEB2AIG8McVN0K7MJp5ZTs3xwfleGdDf1jEVHKE+xqA87jB+W4bWghYmDsSDt5fniZykumURin2gyjQK/eP4fmfwx7TiIFgur0BGJaBqqYKsCPNXHyv88MKObVYDhbnmpB26EfnzwP8ALyx/Yb02OSIcrUV/aoOvmNJ/Q4IrcJpuP5jp7yB8GF8NsnVpkqYB1A+zJIiD6i07dcTVqVE3LFSfvyP+oA/PC/56fygB/Ea+MmhLQ7OIBN6n+a3vi+H3DKApoFICeMQFsJOmPibXx5pcFBAaRfmDH4frg2jRZLbmQbnkY9eUkYt/H58M8tR7o838nDLHEtzTVopHBlEuSzKREaTEfkf7Y9cVyrVt3JBP2iQP7+4HAlGoU1QNzuR5naf3fFk4VwsnxuCzHrheupZXI9DSc4khHwzskCZYmPIj8xizZLhdKn7Kgn/ENWGa5YwJ26DBFOl5QP37zjzZZW2VJJAy1TsVUjpt+uCBl1MSumdj1Pu5eZx6FZQfANbDfosdTsvoTPlgHNOCKZZhULajBssBTcLz8i09Zxi/ZjYbldPeMqoXICkatobVc9ASIAgm22BM1IoZp2aSKdWRfSPBUgCd4vtbYcsTaAM08KxhKcKvl3hneBHU7dceOLUO7ymaDkM3cVCVWTH1b+0el/La04bFcg7mVj6NKYmo8zp0CFvPt23gcpJxegkAWAlgSB7tyd/9OmKH9EtZRTrgn7an18JGNAoAlmBUCFBHW5YCTyjTsOuHyb+IFJcivtD2rpZZlp/zKzWFNTETzcmdI9xPlh2M0xprACatMhZvbmTJPvxmmdohuKVTvp1Hrz/vjS8vGgExAAMnlbA3zQTjSsSdvXjI1Vn2xpE8/EJ9cPOCLW7s0svopaoLvp1EAj7Knwz/AFSBG2Kr9ITFsuqpJL1BEmS2p0ACibfv1xaOwXeprSpqXSF8Jtc65PwAwbg90aAv2sHo5EEVBqfU0q9ZzqqOATHiGyncKsABoAGKF9K9amalKipEIkwORJv+AxrHHsg1NddKIYwUbYSN1P5HGQ/SXWWmaNPQhqPL1Hi5GwUEiY636YXFNZKY508doz/uNN+Yvb442PsbmDV4dSR3gkVKSuRJAIcgAbm0/AYyB6urcRJ/fuxr/YDJOcvSK7I7F2LQAdBta59rbyw3LdCIryM8/QBSioZgggaYHjIgCfIQbc8WfsvTKo4uS1VyB08UeWKXn+MGiwQGCpdZVQGgNAi5InoMWXsN2opDL6Sr66YAKlTqJZoCiT4iSbbWI5XwOndWdlVlx/hLX9+Ex7TZbktZvMUHIPmLXGCMzxJyLgBj9geLTy8R5+gjzwu11Pvt8T+WKmJRidJRyE4LSfd0Fh+/XAS1kJtqA+P6YaZUJyZT62Pz/LEEpFsUe6NM8hg2jl+W88uXw/XHWUSZI+Xx/TA78YWIFx5WH98KbbDoNXIU+gB/wWN/MRGPQpsgJFYgdHhgPfY/GcK6ecq1LIsDr/c4No8Im9Vyx6Db44Bpf9juSNeJgNEUzIIZqaxJlSJBA2gxc74cLmQwBCOB4dlIvO9httJ2jfEmTyKJ7KhfM7/392Pud4ulK27fdFz+i+rHDtPmWHJviuSfU4FnhsZnSVv97y4iWFcWNhubGx8uWNZeoqgK1Eq29isEcyCp69QN8Yf2gz7VM49UgAl1NiSLAAX52GNf7O1Q+kSD9XJEkwSV5MTH+uO/Izc2p/ozTw2LaGZrwsABAIm9zMnbysPPEFYyvWTtJE+RPTBXErMvQL+ZwI9LWCurREEki/uU7n1xJibaQ91RFmahCosAWsqzBjkFG4+XWMdmcq3do7EAyoCqd1ZlDFm6xaF+JxJw2laoBAbW6Gq8FiBeFG0BSL7C9jj6unuZE+0gkmSfEL+XpyjFNUgLDw8K3KxNuunfqT54U9pa0ZLMLAE0ahhZNijCTG9zdjucMErIwcarDwMfMrMLbxGDNp354W8ZM5HNeGB3TzJ8TbgFuh9TjcffJkkRdlMglPKZYqoDOiM5iS0rMdeeLPlxNVgQT4V6R7T79fwwm4CIylGBAFKmNWq8d0tiT7Ik/nzwameUElQGdolj7IiYA6xJ3xU6i7YCTkqKTm6bf7QrVFEh5BY7Qx1aummBPmLgRixZQ1DmmpVGlKVFRoHs6jHiP3jGx6bROPZraqmqftmeQJ9n42xB2dqM/EK1CSfDppltgVCsKYP9IIA5ADC+3YcnSoA7X58CvlaTSE72nqi7WbUbj3WHxxoPZrMoy1q0nQCt+cLTUn5nGY9vWQZuggBGioNRMgkhZO9xGwGHOf44cvw1VEBqzk7/AGUCKB72Ee44cptdnQxKboj4zx1qvE1U1PDTaAJ8K+GCoHUyZJ6eeKf9J9ZnzSFSHpqgChSDB+1MbEnr0wPRyb1CWa2oksx5km8fvpj7nM0KUpSAke0xnf8AMx+WFV77XLLZYrhuye2Hj7ZUVViwUSCTbrON67JZZqGTpUzdyNbAj2SxEzHPTAn++Mv4Q3fVdNRgPAxU2DKwEgqbXnF84s+bqA0ciNFNBFTOVTpDRYlD9q9tQB6Drhkk3RDJRS9rtEvF2r6nTIUdeYYnXWMBKU3Mu1i3+EWHMcsOOwXZyvlxVatV11a2nW28FRFma7HzgeWGPZvIMlCjQnUKaBWbbUeZveJ9+LhlcuqCwvhkI0IlLkBbIBEkEDqeuEzZgT/bFmzlGVOqwxT3pJJucNQBjVLLE4PoZBjywyy9ED7I9RY/OcH0qM7H4j9MeTLKz0lFAGVyqi5LKfePmMHrQRrkK3mYJ95NzglaBG5F9rjl8/8AXEWYEAqi66htCi4nqQLH5mbThfMjXSJ8xXp0Ket1gSAoXck+R2Hngyo+lmCgeEkT1jnhD2iZu5fvCodSogcvYJG/LUQTh5nD9bU/qP64CSo5LyD8QqkU2a5iOZBMsBEiCJ29+KhxDMkoSQFvAAMADflH7PPFm4zWHdMo9oxAvAgg3I2tioqwImdTA+5fMDafnh2JcGFQzn83fmPyxunAXc0Kcd3UXSInUhHv8Y+QxhnEJ75v6/zxs/Cqr/w9P6t4K3Ih1IP+HVO3LTg9b8Y0Ix+Rrm6xV1mmFbSxDs8oApWT1nxdBO0jAVEL37ajrchbkbbbD7II95tJOBmK94gAmAx06WBDTTizez8tt7YJoZbS7VTdmICopsABFydzuenkThMFUUEwbIvqbMwoJ72oAxsAtl39RsOnLfBD+EIqaWUS2txYsBbSOfMCLX3OOzx8AB0tJEAewssuw+0fP1iMQ5vMaqlNNWonUDaACdO8C0Dl5gHeS2+AT3lW0160lRBSWI5FBaTtMCTzgeUD8cqxkczI0d4nhtBMuLxuDB5/K2Gb5NQz1blmK73CxAkLtMTfeThb2pf/AHYgbuaYbVGozUTf0HIWHpjYPlHMUZLM1Hp0qZY92gAUaoAAAGw3J64e5GpJPkYwqydEzYSfy8+nphnw+oEfu2EswDDaL1FS4ubG49+0XbN73wGltXJFlUIpBn1wam0wZIJseQsb/AHBOV+pfvKahWVg/imGZeTMbm1tXKfUYP4zSGinEGak329h7xz32xCtBmmPIszeXXoPL4DBSmv8i1H/AEUrtHxavUrO9hUltJZfF3bzCk+SkAGNo5Ygyuc7/S7r/LXSqm4VgSSfiTHS+LjxTgyVK2onxkECfZIXSCCBcAzuDI38sVvjXCmoN3lFWembuk6ivmDAkfPC3kvjyepovTUk5dHg+fqcVJq2qWO7HV8TP4Yf5/OAUHcH7MD1Nvxws4ZwerXUmkFOiAZYDlhmGkm2b+ZnvcIR/sG4bkmrVqdJPackeggyfcL43SkkgLEqoFv6YA93ljKeyXDnp5sGoIKwFuLF2Cm4/wAOr5417J8lnfnh6qTs8aUJQirG/CUkTEDph4oA2wHl6R0wp0+cTg2kI3w1iSPODwHFOZL7DFtz+aAGK01W+wxyMMzp0IAM6Qdp5+nX3Y80+JrMCOUEwCSSRAHuwArMb+z82685Av8A1b8sCcOgEmNyoJJuTrUjqSPWwvGPK2ryenY6OYLsjMzAANZNwPDYQJv/AIY29+PuczbJR+r1UixK+E6SAwIN1Nj1g++cRtOumFBMsRCid0bYWG8b2wZm8uqpNUhoZfADIBJUeIxLN5AdLYxVwD5AMzlBUotpA1NpA5IAACYm17+ZI8pw/wA0dTGJl5IAty5n9MKeL1z3Vh3ag8x4uey3C26yfIYL4aFs0EEROreYEkySZMc+XLAyV8m26QBxGoDTGohRGrQpgwRuTv8ACOdzit5SodPIATECw9n9+7Do5dnpDu0GmPE/2QSBcn7TeQn1wv7laYhJdubHl8LJ6XPPDYPijSmcQH1zb+3+eNj7P5hjSpKjVLpcMABaDKtF/icY3xJpqtcHxctvXGwdl8owp0nlSAp2BB8QHUkcsdrfihGLyPM1q8BJJsd438PT93xBnSNNxNxIiZF8T5x7LY8zJsBtcnbCzKZpqmqwjUwDTFljYdCDvbyxJhT2oYz3VVWpCodioZKa7sAQQW8tj0FpJxO9O9IwojUoC7Dwqem9r+mFmTrRlDBW6hRMlmJYKNzeNgPLBb5sL3SwTYuADJAIi/8AY+84o8ALkY5h4psfuiSekQfjH44r3a/OBMiamlvbpzNmaQTvuAJkC0dMNqlb2mcSABMmFHgSwHXzPL1OKh9ImaZclTpssNUqaiDYjQp5b3kdI8tsHiXuSOfRbMpS+roskaGWZ2iwJYibbxckmNziDLUS/EUXWAuilOoQW1ZhiQo8gASfMnniTvQlDLi86EAAE3ITV78V3tPxWpTqzSbQ9YKgYHxU1lgb7BjNo2viiM10wHFvlF94tTV2pkmFViAFvrbQFgco38XXkdsAZ0w4FpCSoG12MHzIg+I7X2wDwFYogL9lwbmwCooF+V/jffHcSqvLOoZl0hDpiSZYkXjaesX54X27YdNcCjtpxCotTLLTMEl5i4IbSDPXr6jEOQ4pUptNmB5G0Y859XJQ1E0HSdILamALXkHafD8MDMkYXOme9+P08HiuXka5l8pmLVaYUn3T+uOy2TpZfUaJ9rcXM/3xTO0uaA7tPMsfgQPz+GFtPNOl1dh5Tb4G2Djp3KPZDqs+PFncaui98FcPmhM+2ke4n9R88alkcpJnYYx7sfmtbq0kt3i3/wAy42yjWk/pirAqVE35H4wkvKHOWYCxOCgMLqdMMBqFsHU2A2w5nlijjSYrjMJ3/HFq4iNQOKu2RMmx+OOOMkoMFkliSbSefkoA28lGJOD8OqBfrB3dwYYS5i8afs3HO+J8u6pdBBP22MuZ5TsPQYldyVf+k/gceW5HppfYUlf/AIYk82m3pqG/oo9YxBm2gby6lbkQq+JbASLx5kxucdSqGSS6gAbbADkTN5+AE7HfHpMm9RdRlV31H2jpM+BT6bn/AEEFs8ZlGqKKalqjlgYG+mN+QVfgPU4P4edKkMQWBgqswCIBBbdr8xA88SZXNALppKRJuyizREnUbsYIvy9cB5GAzgbBvxUHGPoJK2MM/UJpkbbAAWgSBA2i1uWKhmqhCaSBvAUD0sBzP788WnMgsjBdxB+BB5EHlipI92CiTtqtymwPS2wtgsRz7KpxOmVqmRBJB5HfrH4Y17gYp/w1NisNpF08BP8AmBHzOMj46Iq+4Y07s0ynLUpqMpA9k3HwYTp9DGD1nMExGLtj9W1Ee24sQKkQviYE29rYQSTfniDLVNVWoTYDUs8p6DqeZA98TiBqR1RqUggTpBGxe3tG9zMR8zjxnKhGkQNzAPs26xaOceQwiD4Qyj1RpKtJUBLCw1tEt4gToGxvfp5tFvGaYB6ULpJmebMCevPz/PHt3LsLgaY1PyW4JE8zMeHlHux7rZdVZCt5U3O5v8B7thbBMxLkKYANqJGom07LAUWA9ptgPfteaT9J9zQQXLF77ljFMfibACOm+LhmGIAbYCxY3gkrYDdm8hindsKY/wBoZNRJBQNfck1XufOANo5YZg+VgyRae8JCeqqLXAiCPKY9evTAmZrUUzdGpUZF8aiXEKoBXabT5+Zi18ejnFprqbrYASzHoo3JwNk+ArXqfxeaqaVp+MU5AWmoFi53JsJi09ebIO+WHNUqRcsrURzVIINPWSTTA0dPDp9prTawxU+1PbJabdxk072qLSBKUt94sWHwGBcz20GYrLl8vK5dZ1NcGpEwqgbKT7yJ2wz4VwxELOJJc6yeetrkjz6YPt8iulaYk4R2bzLN3uYzDGq32SCwA3hpiBPIQfTE/HfqRNVWRl8iQ39DRDX997gYtNCoBG8nrc49ceIbKVQd4Uj3MuGrGpdjcOtyYF7ejM6FJXDNVgF7tMDSBsLjaN4wFn8sgEKDA8/D7uZ9CcGVHZSQIg8jMYhqyYAUsSQAFE3OwA5mfxxbsSVI82WSU5OT8jLsS5WogIkCqv8A7cbfl621vXGfcG7L06KUS898viqQ3hZyS1+umdNiJCiZxaMvmDaDfE0VTZZnzepCMfpFspObXt0j8+WPdXMRthPQzLRiHNZsxcfDDCWgvNZ47TgP+O88J83mzy9/lgBuJqLT8sabRRaAj9zg2iJkdR+77DA4paJ1mCNx09T+9xiF8ye8W+lLSTyJm4B5xzI9x3x5NWelfAwGiiFZ/GVYAgDwgsCBCk+0Wi5v1gYKrVi4OsjaSgPKDGo89trD1icKOJNGWDSSS1Jj6615dcStWCo4VdlJJJsNhLGbtfryMkRGOq1YHTJuD5skSzAKNVzYASnXy5+WPqlgrFTp1CVPPYdRaw88KmyZWjeYkXb8hHlz9wO+HGQ0sptFhJJ5kESd+nP5Y6SS5NVhFDNh1QNbwgaFkzAjU7bkEja0zHixV3qTXqaQY1GBsABqEwLATzOHWSD92CTpAElmEcvPn8B68lDNAMSFO5jxMZ/dz57b4OK5ZngqnGHmq3kY+HPGm9kl1UaasZAQkXHMr0/PGYZg/XGBbXsfXGt8NVFVSEamdIBIG4/y6hHrGO1nwSQGHltjPOGCCegknyJwn4xX8FIqhIL3bYlD92esbkjfnhhXYOC0gqoPjjwgCfZGzN57COtsJc5WHcKADLVABzYwkz0kiJv77YnwppcjJOxtVzAVVIKiDChfZTa46kbaj0NhcYYFASpbkqqBtck3PQfO2EfDc/rq1Bp/kmBqEBWtLE7DSIHWTbrgnJZoCtVLkGGI1c5AHhHTfa55nBteGAiPNZoslK51FlAA2ErJjmTymPSMVLt9n+7z+XcQxp0Ut5h6hg/HFooNpgFrxc7kCBIUcrbnzA6Rn3bp5zK2j6tffdut56+YOHYEtwOThJl24DxYsgqmiyttIki/+L7I6+WF/FOF57Ooter9XlWfSiq24mzmfaUx7VzbbA/ZHi1TujQ7oMpBkyRpkRuB8vXFmoV2KU0YiEUKAogCOgP4mTg4Rak+DpyUkjzwbh9OgoSmnqwBlo6mDbyw61QOmF3f6JAYfn8/yx9XMH7RA9/7nDUhdhw8ZBBsdvTrgvilEfwtYD/hk/CD+WF2QOp7cuuHWZXVSdVUQabCfVSLRhsOxc+jJM4QWOCey9E1M7Q20q2tpA2QE7Hzj4jAmc9qTsR+/fht9H1X/eXtbu2vzF1xRJ8E8ey48UzJk4Ey/EYI3xDxJxePfhUK55E9P7euJykuFHjRIGltt5x1fix5kYqtGqdvn++WOq1B1vgrModNnL2a5639wxCaDf4cCUaMRsWm5B2/YwzFEfeP79+CTMKbnsx9cwaGedgIVQvhDQSb28zJ5DAmZzMVrkgCCeswI9/647HY8+P/AIV+A8Q1Ne8EINMjcsRsOgE/sY91vDTI9mxKqOcX8RG8Rtt62I7HYDyF4PtWm70wgJZ3cAAQsm0xyAA8+u+J8vS0LpaGYAKR9kFZ2m7GZuY9BjsdgZdBR7J68keeq03vBiffGEeaoyQqGwUMzN0PMxcnoB8sdjsdA6XZU+MU1St4ZIsbxPnsNvLGj8M4gXRSjEaQNrb9Qwg47HYZqFcVYvF3IIZg6sGDGdQNxYGoZjlv8SL2g4+UaSrGo3EgHntfTFkEQLXMRYb9jsJfHAS6F/CcxNesoAMvKLEchHkAIJ6/IYY92BULc2Ek/wBVzA5Dy6AY7HY2fZsATiuZ7rQD7dYhaS/e2BLH7KA2MHUZMAe0O49wJa+YohzK0aYWBaYPyHkOpvjsdh0fbJV9C3ynYbTpKg0qFVRyAx8fMAi23p+747HYehLAGYkzyE/sY9JUGoD88fMdgjR3wlwGiTizUaoKxz2x8x2CQEjHswTzHlg7sfmglYoRd0bSQLnZoJ6QpjH3HYqfRPHsc52rAMbfrhalIz+7enrjsdiceMaLyIUj0xLSpzy/DHzHYw0MyhgyImOnIb4K70df38MdjsGCf//Z"/>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R"/>
          </a:p>
        </p:txBody>
      </p:sp>
      <p:sp>
        <p:nvSpPr>
          <p:cNvPr id="5" name="AutoShape 4" descr="data:image/jpeg;base64,/9j/4AAQSkZJRgABAQAAAQABAAD/2wCEAAkGBxQTEhUUExQWFhUWGSAbGBgYGB8cHRkaGhoYHCAcHyAcISgiGxwlHCAdIjEiJSorLi4uGB8zODMsNygtLisBCgoKDg0OGhAQGywkHCQsLCwsLCwsLCwsLCwsLCwsLCwsLCwsLCwsLCwsLCwsLCwsLCwsLCwsLCwsLCwsLCwsLP/AABEIANcA6gMBIgACEQEDEQH/xAAcAAACAwEBAQEAAAAAAAAAAAAEBQMGBwACAQj/xABIEAACAQIEAwUECAQDBgQHAAABAhEDIQAEEjEFQVEGEyJhcTKBkaEHI0JSscHR8BQzcuFigvEVJFOSstIWQ3PCFyU0k6Kz4v/EABkBAAMBAQEAAAAAAAAAAAAAAAIDBAEABf/EACoRAAICAQQBBAICAgMAAAAAAAABAhEDBBIhMUETIjJRBWEUcYGRI0LB/9oADAMBAAIRAxEAPwBblhcev54g4ez6KcFdOlfsOTsJ8t8T5ZxI336Hlf8ADEGVoVlQfVjwi5Lnl5FR+ePMR6MgrjVf6pgraTF/DM3HXbAPCWLU0AqMsCLFRO3UHnOC89w+vUBE0xMcp5SNmnpjzl8iaeil3hDaRMBNJloEakJET15Y1VVWDyeuLE93Tsd95JMaG8ue2HnZ0ezYiCNzM+FcBVOz3eQr1jPKxPIjkRjuzZ+qpukqGCt13A+/qx1pIF8kvDMuCxaDIqOJ0tFqjD70beWBXcjONJABEAE8wqbCYnxH/mOG3+zaQViygiSxLQdySTt1k2x1DKZYDUqHULAqlWQIH3R5DBRd8oBlZ+mUfUZf/wBRv+lcDfRedNItpaA0kysAeYLA476WVUZfLwGvUb2g/JV21+vLB30Z0SMoGk/zQfTwtf8AZw3JLbjX9gQVyY/44rVgnd0mbS4Y+yLAEW8V99p674drUeCBTY3B5D7ZMX5gYkVja53x2WrSSNZmTYAWgkdPzxsZWY+gHOioz0SKBlG1DxoJ28xH9sGZbOs7eFAO7JRgzR4rCxAYEW+ePuZqgtTBLn2uo5rvtgbhYpEuKJYxVYOSSYcKJAnceeDvkzwMVzdTunqaUGjXaSZ7ssu8Dcr88U3tTxRq2XrVJA00qgCgTIKsLmbbztix6wMpmTG38QZ5/wAyr5YQ9oshTHDK9ZRDNl1BHK95uLG98a7Zyrkw/KDxr641zg+RTullaoMcgxHLpIOMkyXtr642Pg2cRKI8az0ZieXUtthGsbSVDcC4ZZezdRTmKalnkzGqmVvpbmVANsP+1WYalQD0qrahUpqwGg7uNQutjp/c4q/ZmtqzCePVAZvaUxA08uurng7tHxOkafd94ups0srMEKpMkjeLb7XwelVYwMtuRbdNIsFZQzRI1AtaY3aRiPLcIoK2paS6uRPiPu1ExgDJycyaiq5XugotAu5M3Ittj3ns7UpUa1TSJo02qFS+8IWAkAi8e7zxUn9iGHVz46Y/xn/pfCDh8niXEGNwKOXUeUrVYj4mffiTs/x3+KFFygQshcjUTBMCBIEiSb+WB+G1AuY4jU0716SeumlSn3XOOkzUiw1o/ikvBSg5jqGqID8Co+OMw+nurFPIJ/6jfKiPzONDfMn+JrmJCZdI6yz1THvAX4Yy76fas18ovSkzf8zAf+3HHLhmXasH5Q+mF8nphhli0bGIxiXKGeDQvol4HWqZhMyEmlTWoNUgeJlqIAJN4m8be/GrVeK1VJULTAUwJa8C14GKB9GXavKZTKLSq1CKrMSQFdgJqPp1EAqh0wfSCcF8Rp5h6tR0q0tLOzLdjYsSLhYNumDytKTFRTopuWzL9+QKSgs0+Kpt4D90MP8AQYfZMmowDgiZUhSYkFhvY39MVyrXP8QACynYwBPiHr+5xZuB1Lbmzne53n0/1x5cnwX+QDh1V6lJHeuUJF9KoB4Tp+0rdMes/kaetGq5hwQQACwE3n7MH4Yg4bk10S1PUULqGKAgBaj9ZtOI+K1h/Ep9atgOY31+W2+O5vgwtfAUBdSpldRAkkmCZ3a/PmcJ+yf/ANNR/wDTX8MNODZhVgs0A1JlrSNXnhd2Y8GXpBg8hACNDWj3R88DJ3Gv2dH7HNb+W/K2C6NVpbXEcoBHx1HAFeuWQqKbiREtpHy1TgTL5pmZkDQQL6VCjci0h+eCjSAcWyp/TFWJTKgmfFVOwEWpWsTOH30a0v8AcVt9qflivfStS1UsvU70uVZluBHiE7iPu4Z/RzxALlUU0NUvAMpBhWJkEz53GHZluhGvsCHDZee+VYlh8RgelnCLBHMzEC0zPX8seOJZt1NDSipNQA+KJEi3hX88N83U1ICW0+KQfcevrzxsImMT9+4rKugBisqGYCQCSx29MfOD5V6LOGNM62NSwNtZYAE9RpPxGPGZpkZqmdbMDSPIW9sgyAIF/fOGtdYqR0Rf+qpjb4OZA+X8Do1SEqF5hR/5rOxANyfaMemFva+mBwzMoGqELRtIPIqBJKjDt58MWM7xPI/v34UdunP+z80Cf/J67+Jf378NiwJGBcO/mLtvzE42zgqsUTbTtIAgxN7ycYnw4/WKYmDONw7PVR3KSQZknxSBqJaJxLrU+KHYfix9w7glEqDUUktdpYwZJPWw8trYZ0sll0pP3NOmtvsoAZMDpPPfFfzva3KUgQ2YpLC7agx2tZNR92E6dtKTkd0XfSR7FLSDBBgmoZgwBttimHsjyKac3waVRzCms4g6gqyZ5EsQI/PzGF/aNGfK55UBZ2y7KqjmxpvAA63xmHHvpOq0KjKmXUMyglmqs0iLeEBQOe2I+zvarM5twamY0iRFOmAoN/LxH0nBudKwVBt0XXJZzLZKlRNSoKemms96wRvZiyHx7zy5YW5Xtrky7JRdqr1apqMFUgEhVAWXCiPCPnjO+PcKastA1KnduquH73VrLGo5uDewIGCOzPZyt3itRJqCkQT4dAPPdjPI3AOD2tmWrHFf6WtTuaeVk1AqktUiyElfZHUtz54rvbrjNTPVKFYqAzIyKiAtZXPqSZJ+GCqXB6AiaNNZFpdnInmTMDrYYMHHVyw7unW7tBsFaOpPs+IySd+uKY6WT5fAmWZLrkreU7HZ+pGnLOs7ayKU/wD3CuGNXshXo03qVMxShIlELNuYiYC/AnFs7Jcb1Z1lpNTZhTJard1MlNiCCTcD44Rdui9Fkpa9SupYlt4Vh7oJ/DBLFBS7M3zauivZKsFDAlgWjTCSIiJ3HMY0Adocj97O+5UA9wL2HlijdqKhUhGAU06VNCBafq1ebc/HfzxU5wiUYOTscpyUUaTT4fWaqXlVmDsAbD1b8MPMnQqKPbUAmZK6iSfeo+WOpYEprStqpGo8sZ0F/tsPaay+mPH37j0HGid6GWLks9OSSYAQmSZPImZk44BC7haTuFIj7IHhUkeMrzvcc8HmsEWE0z01BQOpthae8arUK1AgOmYVTfu02LkcvLHKdpg1yfKxZa6aaKpIWxYD7R30Kf2MOsmWZwGB3g6SY+MTzwl4nUPfIL7KbHfxHcx7/dh3wYR/z9ZsAOuBvizZA2RzJqLTL14d1U6F0C5UG3hLfPAVNVStVBLsY1C7mIYGSZj/AFxLwrMItJL7KAdMsduYpiRbrthbVzqrVc1DpUxBZgBGsXgnUbDpywxJsFUCfSawOVpEGfrOn+F/zxD9HKlqUDV/MmVJkeA7Rt648fSBmkq5an3IYoryTpIEQRPivcnFWpcSfLoFplfENRJQEgyRu0/himEN2NIVNqOR10avxXMKGy6M6ldeohiSRBEEySfjixU86ClILLtzCCSPAd7iBjDE7WZhbq7KfvWPwAAUfA4tnZ3P1qqhGzdUp90VWAv6EYGS9NWzYR9V0i65jMf7wrkKihNB1uFaZbZdzvgfjPbnKUarh6p1qoBRabsbam3OkX1DnhDxrLLTFIUwIZ+VyzmwPU8+sXwo7Qdjq2YzVWoClOkSPG5IFlA6X2xmKan2blht6GQ+ko1X008vqXkXqab9SFXpy1Yj4/n6poEN3YWr4SqK20gnxFjeegnC/I9nstljLZ5Wb7tOmX/AkfEjHcb4zSdSlNa7mCAz6aagkEBgqhiYMGCRh/p5JSW1cC1LGoPc+Si5FwHUttN8axkalOtlKtNKgepUVlRAdTeJQIAknqfecZ5luE82ZB8z8pwyy2TFO7OVHk2j5mLYonopTpt0IhqVFNUen7E93U0ZnNUqFgTbU1+WkHUT5Rh7wxMrlhpFXMV72FOgqave5JHwwmp8Uy9FtSUkczMBLTvEvsPO+I+Kdrsy/hSmKYNgBDb9IAX4DGyww6k7R0cklzFUWulnKY8QyVAPvrrjvWHyUf5dses7xmotCpWOZKKKi0x3QWmsFAYApLrNybljtjP6NWrUrBKzMYJDKTsVmRG2+H2fy+qgiEk05L6AYIIhbxtz+AxT6eNY98V0J3Sc9rfYFmO01ISURnY7n2Z5kkmWJn0wIe2Ga0lKbmmrbhTv6nAPFaCqo0qBLe/bC1RhHrSaGvGosJzGbqP7bsff+W2J+G1aKuhrUjUQGXUMVLDpI2vzwBj2BbGbm0dSsuPZjjC0mr1aNE6wtqXeGe6Bk6W0klkiT1Un7tx+NcbXNWWm629p6hYydwOQEn1xXsjm2putRDDKZGHvdU9aVaUCnUIPdzOhgw1J1K8x5GNwcHCNzTBlKotEnHhTqZqsKtTugH0wKRPshVnStptME4+rw3hvPMVJ/oP/AGYC4kVLlg0lmYn3/wCp3xAKM31C/niefY+K4NJpLfAwqwCpBN3tobmzfaML574o1XtjVNtv8xH/AEgYBPHqxYGVXziT8Wk4hjpn5KJZo+DSK3EFnYDoC0n1+r1x74wImc1O2ki8HwhbQoG7BiLDoMIuB5VqrjvGZwfORb0xfuH8NRVIVYKqTtuYI5+W3rhM5xxvaimOG47myjcd45TSoQxqNUAHIwPtC4dRG3LCziHbGrJFAmlT5AEdBJkKDJMn3xiTj3BauYzbd0s6gpk2Akc+mCsr2OpU75jMU16jp8SBi2OzaiKW+yujiFWuwFWpUcdCSdvLF97O8NohJIIkbadz5jADZrIUbU9dQjmqx/1QMRVu0jbUqCrOxd2c/wDKIH446eDJl+KoPHnx4vkyTtlSUUBpjYII28NRYnpYn4YWJwrKAJ/E5kAqoBSjNQkze4ED44Y8Zy1U04q1Neph4VAVRKlui6tufTfCDu0TcqPfivBo5bOWS5tSpStId0s7w2l/JydWsR9qo+n/ALiPhgv/AMUuLUsnl0HLXqqfiVHyxWTxWmuxJ9BH6YHq8b+6g9SZ+QgYf/H08fk7FerlfXBpPBMxXrUzUq5mlRXWRpTRSFgNtMOd+pwm7QZbLmtqNQVAFHiaYmTPtwTyv8ziiVOKVT9qP6QB+F8CMxJvc+eATx45boo1qclTZbs3xPLrID6vJR+lvnhdW42v2ULebt+S/rhNQy7N7ImPzxIaJUwwg7xjpamb/R0cMQipxaqbBgk8kAHz9r54ENNmMkkk8zg+iWizEYIo5aeZwh5L7HRxfQNTqVu77vW3dzq0E+GRzjDvg6OHpVaZdnpmCqqjMogwV1gjqJIsb9MH8GSigl6C1W5EuVHnIgj4DD3M8QB0PToik9IypR5tzU+EH+4wCyRftGPDJcpFZHAK9N+/rU2QOzQWNyWknb+2HWW4atalpZ3SFEFBOmSWOuTDnYeWDONcUSrTKgsXlSZPIgnrPx6HDjsCA6snfaW1ABIv4VAgHnz8+eLeVpq/ZJw8/wDgqGc7Go6qq5q4JJ7xLTA207fHAR7AVQYV8vUPTWyn4Rjfst2cT7Zn1M4YHJU6FNjTULA5QJ5fjiRKXkdJxMAo/RVnT7WVjoRWBB+AaPeMKM/wzKUvA+sVAJPdVkqi/UMiAek4/TLVD4tyBt/pjIKPYHLtLNTI1XMu4Mm+0iMdJ7To8lCy3C8iwvVzKkb/AFafITP4490snRp1UFCs1ZSw9qm1MqZ23OrrK4v1bsPQ+zUqr8G/ETir57sytDO0cqlRmLhZdgAVLll2Xyv8sO08k5AZV7SBuwWc+whqCdwjp/8AtC4j/wDhxnf+Af8AmT/vxeMn2BztBg2XzwlTIDBwpg7FdTAg9Iw108c/42T+P/8AOJnIav0Y5w/so7fzPD5Exh7luBUKV20A+dz8DiuVM3mH3qMJ5Cw+WGnZRaFKo75ktpgEaRJLA+dovN+mHPR5WrZi1OKL4RYKHEEB0prMdFAH9sLs92uzCsUppER4mYt7QB2EcjtOCq/bjLUbZfLryhqh1kaZIgLAESY8XPFR4n2jarUeoUGpzJtAsALAbCAMDj0eKLvIbPVZJKohjZvMPvUIB+ygCD/8b/E4H/hlW7EDzJv+uFo4hUe2qJ2i2BHQzfFnqYoL2RJnGc/kxw+epLsSx8h+ZxZuzXCu9K1GgJfSAbsQp5xsMUWmg3PyxqPYcH+BpwB9uZ3iX285j44dpszyTaZHrf8Aix3H7K320z4aiioTAf8ApFlNoHrHuxSTizcWy/eKgGwn3nSv5R8cD5fgqnqesbD1PLEeoqM2i7CnKCYgx9w7rUaCWjUfIz89vngGuwnwrA+P44RY3aBY+hTg/L8Odz7Pxthl/wCG2gMTTRT94kT6blv8oOO3HbGJaFR0mLT1HTHqrW1GbTa1+XmcNP8AZFMTqY+RWOu8NfbHwcIQ3V299M/iLYHcgtjBaFfa2Lj2S4hlQtT+IVS0roDixiZE3jcfDFX/ANnx9un72v8AAScT5bhtV/YQnzG3xOBtB80WvtDVorWih3YXQp+rbUoJmY+XTEtCohW7RhDk+zld2C6YJ+8Yn9cWbJ/RxVYA1ayUx0Cz+hwqUE2PhmcVTFOcoLMiDYgzt6Hy/U4s30cZIhkqG4fMMF6jQurbaIAHuwNxzsvSylDWtWrUYyAWICiByUeZG5w5+jOqHpZUaSNNWu87zOtfXli55VLDGL7TIttZXJdNGm0DgHtOW7lRHtVqS7xbvUJ9bDDKipx1WkrFdQDFTInkeuMYAJxckUKun2tDR6lT+eMBrcL4lRALVhYbjMgbeWpfwxvHaPJ99RqUyxRHRkLLuNQItPPH5eyWcdXDI5VvvDfCsnY3H0XLh/aPiSgkd86qCWYprUAbnUyMI85xN2f4ic1xahVqQNtgNkQ7QAJt08+WLFwXMZivwjO+J6zsrU1F2Y6kCwLnm04QfR5wipQ4glOvTKOlIuVJE+JTEwfPDNM022/oDOvBuyrSA5N75/tiEEcqdsQUahvFyem23nj4c2f+IPgf0xuxA2fk6pxNztC+gwLUqE7kn1OPGPoxzySl2zVFLo7H3E2VphpnH2vSAMA9MAwkeKQnFho8OGYpFlswsw6NyPoRhFSWOeDuAcW7isGIlG8NReq9fUb4PHJfF9MHImla7AKaFXINiJB/DGqdiSP4KnJI8TgQdzL28xE4TcR4YqV0zCkaSt2iQQwhW8+h92LXwT+SNOkiTMWHmQMUaRNZWmef+RkpYItfaM54kkhJ3/Cy/n+GBHolhDEkDYSY+G2D8yJVfX4+Eflix8O7ICslMpXAd0DFHQjcAmGG4E7gYRrH/wArPR01LErKUnDlbYn0OD8rlyCoRELMwVZm7MQBubXxYOJ9la+Vpl3CFAQNSvN2MCxAPywpoVQtSiWJCrWpliBJ0h1Jgc7TiTc7K9qq0G1eEZ0CDRYReaaAn1nxGB1EYX1su6k6lrE89St8zjVeFdoMnpZVzMTPtqU3GxBEe/EfHszqNE66bWa9N9QiU3+76YHJLbGwYXKVMzOglT7NOkPXfB1HLSPrFLf02/BvyxdTSVh4lU+oGIjwegfsR/SxHymMR/yV5RT6RXcplaIIVUYMbAaZJPQWJOHVHs3LKKikam06RAY+FmibhNryJ8sOeE8O0LNMAHURa7PeBqZth5CBg2rHf0AGBhmsBYaUYG+xjVEfriqEU47rETnT2oio0e7SoqDSElSKZvzjU3ttA5kxaYGC6I8CgeWJsyw01ROysd7SQ2PAqhZG5A8QH2R/i5KP6owcn1QpX5K52/qhqC32aI3k60sY9m2PX0USFo8xpqNHmWIn4HbyxD2wozlHqAgd2C0QLtqBmed45Dfc4Z/RejJSpyAJoKw2uGMg/I4dXCr7Bvv+jQgxOPdNuWB6WJHqAb3PSf3GGiQbjGoowXcggepBAOMRz3YChlqAdqz1qmukoCwigVHC33MxNp542DilaWpSY8dgLTANupxWeIUkrEZao5RqAo12UKGJVCSAIO5IvOwjE+ST3DYdHZDIrlKlCjSZlTXWZvGWLRRSJJ6arCPnfA3Ccpq4vmCwZQuXpRMSQVW99r6hJ6He2LLUVVJeLiSrtGoa9M3jw7DboMI+B+LiOcaZCpRWWPMprvNzufLbG6d+5mZOUWw1vsoBHp+5Pr8sCM1z+px6chvZ+M3P6DERkW0i3nioWflbHDBKUVP2vjggZJz7JGFqEvBu5AmXqaZMY6o2ozggZGp90nHr+GK+0rL/AJTgZJrtBKmCd3iRaeGFLIE+yD+GC14ZU/4Zb4H++FuVBqNjnsZnhUQ5Spfc0idtvEh8juPf5YtXZvIrQoinJAFVtPW9wp/D3Yp1LKUAQR3lJ1v0IIIuJnY+eNAyGY1oGABJbxTbpJ538sXaLKpz57SPL/J4ZY4fptf7Mz4kx0pB58hy0i3T/TDfg/bOtQRKfdo6IAACSCQBA63+GBKfD6lYRTWSIm8Tbz/d8BZ7h9WlOumwjeR+YwnVyXqtF+ni/SQ/412uSvRZe6KuxUmIIOkib+1t16YrTZwGLHcHC9nk4KyuXY7YllRRFtcIa5Sup2OLFwup+xhFk+FM2yzh3lOz7SCX0el/lMYmyU/JXCbXaHPDWuTPL8zhnTbC/L8ORb984PMkCLeUfngz+GqqjVAysiqWkgrIA1QDcEkfiMRyxtvgZvQxWrpozEyxi1idVvnjw9VjmKGg3VG1dL6BG2BuzPFqNdANfiFzTKMCJYxEiDuPLD9a1zpGkbHqY5emLYxe3kkk1ZH/AAuksSVYvIKxa8zqPSOQgzzx5an/ACpAjUSBYAEK+yi3v9LnBNGPdiGoxZ6ZALCTMb3kDV0sD+xhydIW1bEHbhtOQzJty8zLOu3JbdOuGfYuurqmiQFy9BLi5IFTVb1wu7YcN/8Al+Z7xzOk1NK38SkFQW6WG3ngr6OaZbwryRdXURt+P44OMnwmY4qmy706dhvPTHzLZZ2ZtosB0G/x+eOzudoZZQatRQWso3Zz0VRJb3Yzb6RvpIzmXamMsEp0nRjJAZjsAZ2Ux0nfDXkSdCVB1Zo3EwEsG8QB1XAiYjzH9sULL0Kq5/PVBTYJUSmlNjMHShLHq0enPFc7J/SOW00qtNAWfxuCdR1HfxatZHPY7nlGL9XrAK1SRElwWnxBUJkfe+MYnnd8jYo8DiDMzAeGKKvBEkNrInyMLHPHdn6M5rOuZE1QJMfZULtE3Am/WRbEHD64IGYCaatVEDGdWwZvCCQAAWa++HXZwd4KrkkgvEyDOlQOQ68sFp5cugcqoMWkJ8I9TzP6YDqZcSfXDkKBYYovE+JutaqAjEB2AIG8McVN0K7MJp5ZTs3xwfleGdDf1jEVHKE+xqA87jB+W4bWghYmDsSDt5fniZykumURin2gyjQK/eP4fmfwx7TiIFgur0BGJaBqqYKsCPNXHyv88MKObVYDhbnmpB26EfnzwP8ALyx/Yb02OSIcrUV/aoOvmNJ/Q4IrcJpuP5jp7yB8GF8NsnVpkqYB1A+zJIiD6i07dcTVqVE3LFSfvyP+oA/PC/56fygB/Ea+MmhLQ7OIBN6n+a3vi+H3DKApoFICeMQFsJOmPibXx5pcFBAaRfmDH4frg2jRZLbmQbnkY9eUkYt/H58M8tR7o838nDLHEtzTVopHBlEuSzKREaTEfkf7Y9cVyrVt3JBP2iQP7+4HAlGoU1QNzuR5naf3fFk4VwsnxuCzHrheupZXI9DSc4khHwzskCZYmPIj8xizZLhdKn7Kgn/ENWGa5YwJ26DBFOl5QP37zjzZZW2VJJAy1TsVUjpt+uCBl1MSumdj1Pu5eZx6FZQfANbDfosdTsvoTPlgHNOCKZZhULajBssBTcLz8i09Zxi/ZjYbldPeMqoXICkatobVc9ASIAgm22BM1IoZp2aSKdWRfSPBUgCd4vtbYcsTaAM08KxhKcKvl3hneBHU7dceOLUO7ymaDkM3cVCVWTH1b+0el/La04bFcg7mVj6NKYmo8zp0CFvPt23gcpJxegkAWAlgSB7tyd/9OmKH9EtZRTrgn7an18JGNAoAlmBUCFBHW5YCTyjTsOuHyb+IFJcivtD2rpZZlp/zKzWFNTETzcmdI9xPlh2M0xprACatMhZvbmTJPvxmmdohuKVTvp1Hrz/vjS8vGgExAAMnlbA3zQTjSsSdvXjI1Vn2xpE8/EJ9cPOCLW7s0svopaoLvp1EAj7Knwz/AFSBG2Kr9ITFsuqpJL1BEmS2p0ACibfv1xaOwXeprSpqXSF8Jtc65PwAwbg90aAv2sHo5EEVBqfU0q9ZzqqOATHiGyncKsABoAGKF9K9amalKipEIkwORJv+AxrHHsg1NddKIYwUbYSN1P5HGQ/SXWWmaNPQhqPL1Hi5GwUEiY636YXFNZKY508doz/uNN+Yvb442PsbmDV4dSR3gkVKSuRJAIcgAbm0/AYyB6urcRJ/fuxr/YDJOcvSK7I7F2LQAdBta59rbyw3LdCIryM8/QBSioZgggaYHjIgCfIQbc8WfsvTKo4uS1VyB08UeWKXn+MGiwQGCpdZVQGgNAi5InoMWXsN2opDL6Sr66YAKlTqJZoCiT4iSbbWI5XwOndWdlVlx/hLX9+Ex7TZbktZvMUHIPmLXGCMzxJyLgBj9geLTy8R5+gjzwu11Pvt8T+WKmJRidJRyE4LSfd0Fh+/XAS1kJtqA+P6YaZUJyZT62Pz/LEEpFsUe6NM8hg2jl+W88uXw/XHWUSZI+Xx/TA78YWIFx5WH98KbbDoNXIU+gB/wWN/MRGPQpsgJFYgdHhgPfY/GcK6ecq1LIsDr/c4No8Im9Vyx6Db44Bpf9juSNeJgNEUzIIZqaxJlSJBA2gxc74cLmQwBCOB4dlIvO9httJ2jfEmTyKJ7KhfM7/392Pud4ulK27fdFz+i+rHDtPmWHJviuSfU4FnhsZnSVv97y4iWFcWNhubGx8uWNZeoqgK1Eq29isEcyCp69QN8Yf2gz7VM49UgAl1NiSLAAX52GNf7O1Q+kSD9XJEkwSV5MTH+uO/Izc2p/ozTw2LaGZrwsABAIm9zMnbysPPEFYyvWTtJE+RPTBXErMvQL+ZwI9LWCurREEki/uU7n1xJibaQ91RFmahCosAWsqzBjkFG4+XWMdmcq3do7EAyoCqd1ZlDFm6xaF+JxJw2laoBAbW6Gq8FiBeFG0BSL7C9jj6unuZE+0gkmSfEL+XpyjFNUgLDw8K3KxNuunfqT54U9pa0ZLMLAE0ahhZNijCTG9zdjucMErIwcarDwMfMrMLbxGDNp354W8ZM5HNeGB3TzJ8TbgFuh9TjcffJkkRdlMglPKZYqoDOiM5iS0rMdeeLPlxNVgQT4V6R7T79fwwm4CIylGBAFKmNWq8d0tiT7Ik/nzwameUElQGdolj7IiYA6xJ3xU6i7YCTkqKTm6bf7QrVFEh5BY7Qx1aummBPmLgRixZQ1DmmpVGlKVFRoHs6jHiP3jGx6bROPZraqmqftmeQJ9n42xB2dqM/EK1CSfDppltgVCsKYP9IIA5ADC+3YcnSoA7X58CvlaTSE72nqi7WbUbj3WHxxoPZrMoy1q0nQCt+cLTUn5nGY9vWQZuggBGioNRMgkhZO9xGwGHOf44cvw1VEBqzk7/AGUCKB72Ee44cptdnQxKboj4zx1qvE1U1PDTaAJ8K+GCoHUyZJ6eeKf9J9ZnzSFSHpqgChSDB+1MbEnr0wPRyb1CWa2oksx5km8fvpj7nM0KUpSAke0xnf8AMx+WFV77XLLZYrhuye2Hj7ZUVViwUSCTbrON67JZZqGTpUzdyNbAj2SxEzHPTAn++Mv4Q3fVdNRgPAxU2DKwEgqbXnF84s+bqA0ciNFNBFTOVTpDRYlD9q9tQB6Drhkk3RDJRS9rtEvF2r6nTIUdeYYnXWMBKU3Mu1i3+EWHMcsOOwXZyvlxVatV11a2nW28FRFma7HzgeWGPZvIMlCjQnUKaBWbbUeZveJ9+LhlcuqCwvhkI0IlLkBbIBEkEDqeuEzZgT/bFmzlGVOqwxT3pJJucNQBjVLLE4PoZBjywyy9ED7I9RY/OcH0qM7H4j9MeTLKz0lFAGVyqi5LKfePmMHrQRrkK3mYJ95NzglaBG5F9rjl8/8AXEWYEAqi66htCi4nqQLH5mbThfMjXSJ8xXp0Ket1gSAoXck+R2Hngyo+lmCgeEkT1jnhD2iZu5fvCodSogcvYJG/LUQTh5nD9bU/qP64CSo5LyD8QqkU2a5iOZBMsBEiCJ29+KhxDMkoSQFvAAMADflH7PPFm4zWHdMo9oxAvAgg3I2tioqwImdTA+5fMDafnh2JcGFQzn83fmPyxunAXc0Kcd3UXSInUhHv8Y+QxhnEJ75v6/zxs/Cqr/w9P6t4K3Ih1IP+HVO3LTg9b8Y0Ix+Rrm6xV1mmFbSxDs8oApWT1nxdBO0jAVEL37ajrchbkbbbD7II95tJOBmK94gAmAx06WBDTTizez8tt7YJoZbS7VTdmICopsABFydzuenkThMFUUEwbIvqbMwoJ72oAxsAtl39RsOnLfBD+EIqaWUS2txYsBbSOfMCLX3OOzx8AB0tJEAewssuw+0fP1iMQ5vMaqlNNWonUDaACdO8C0Dl5gHeS2+AT3lW0160lRBSWI5FBaTtMCTzgeUD8cqxkczI0d4nhtBMuLxuDB5/K2Gb5NQz1blmK73CxAkLtMTfeThb2pf/AHYgbuaYbVGozUTf0HIWHpjYPlHMUZLM1Hp0qZY92gAUaoAAAGw3J64e5GpJPkYwqydEzYSfy8+nphnw+oEfu2EswDDaL1FS4ubG49+0XbN73wGltXJFlUIpBn1wam0wZIJseQsb/AHBOV+pfvKahWVg/imGZeTMbm1tXKfUYP4zSGinEGak329h7xz32xCtBmmPIszeXXoPL4DBSmv8i1H/AEUrtHxavUrO9hUltJZfF3bzCk+SkAGNo5Ygyuc7/S7r/LXSqm4VgSSfiTHS+LjxTgyVK2onxkECfZIXSCCBcAzuDI38sVvjXCmoN3lFWembuk6ivmDAkfPC3kvjyepovTUk5dHg+fqcVJq2qWO7HV8TP4Yf5/OAUHcH7MD1Nvxws4ZwerXUmkFOiAZYDlhmGkm2b+ZnvcIR/sG4bkmrVqdJPackeggyfcL43SkkgLEqoFv6YA93ljKeyXDnp5sGoIKwFuLF2Cm4/wAOr5417J8lnfnh6qTs8aUJQirG/CUkTEDph4oA2wHl6R0wp0+cTg2kI3w1iSPODwHFOZL7DFtz+aAGK01W+wxyMMzp0IAM6Qdp5+nX3Y80+JrMCOUEwCSSRAHuwArMb+z82685Av8A1b8sCcOgEmNyoJJuTrUjqSPWwvGPK2ryenY6OYLsjMzAANZNwPDYQJv/AIY29+PuczbJR+r1UixK+E6SAwIN1Nj1g++cRtOumFBMsRCid0bYWG8b2wZm8uqpNUhoZfADIBJUeIxLN5AdLYxVwD5AMzlBUotpA1NpA5IAACYm17+ZI8pw/wA0dTGJl5IAty5n9MKeL1z3Vh3ag8x4uey3C26yfIYL4aFs0EEROreYEkySZMc+XLAyV8m26QBxGoDTGohRGrQpgwRuTv8ACOdzit5SodPIATECw9n9+7Do5dnpDu0GmPE/2QSBcn7TeQn1wv7laYhJdubHl8LJ6XPPDYPijSmcQH1zb+3+eNj7P5hjSpKjVLpcMABaDKtF/icY3xJpqtcHxctvXGwdl8owp0nlSAp2BB8QHUkcsdrfihGLyPM1q8BJJsd438PT93xBnSNNxNxIiZF8T5x7LY8zJsBtcnbCzKZpqmqwjUwDTFljYdCDvbyxJhT2oYz3VVWpCodioZKa7sAQQW8tj0FpJxO9O9IwojUoC7Dwqem9r+mFmTrRlDBW6hRMlmJYKNzeNgPLBb5sL3SwTYuADJAIi/8AY+84o8ALkY5h4psfuiSekQfjH44r3a/OBMiamlvbpzNmaQTvuAJkC0dMNqlb2mcSABMmFHgSwHXzPL1OKh9ImaZclTpssNUqaiDYjQp5b3kdI8tsHiXuSOfRbMpS+roskaGWZ2iwJYibbxckmNziDLUS/EUXWAuilOoQW1ZhiQo8gASfMnniTvQlDLi86EAAE3ITV78V3tPxWpTqzSbQ9YKgYHxU1lgb7BjNo2viiM10wHFvlF94tTV2pkmFViAFvrbQFgco38XXkdsAZ0w4FpCSoG12MHzIg+I7X2wDwFYogL9lwbmwCooF+V/jffHcSqvLOoZl0hDpiSZYkXjaesX54X27YdNcCjtpxCotTLLTMEl5i4IbSDPXr6jEOQ4pUptNmB5G0Y859XJQ1E0HSdILamALXkHafD8MDMkYXOme9+P08HiuXka5l8pmLVaYUn3T+uOy2TpZfUaJ9rcXM/3xTO0uaA7tPMsfgQPz+GFtPNOl1dh5Tb4G2Djp3KPZDqs+PFncaui98FcPmhM+2ke4n9R88alkcpJnYYx7sfmtbq0kt3i3/wAy42yjWk/pirAqVE35H4wkvKHOWYCxOCgMLqdMMBqFsHU2A2w5nlijjSYrjMJ3/HFq4iNQOKu2RMmx+OOOMkoMFkliSbSefkoA28lGJOD8OqBfrB3dwYYS5i8afs3HO+J8u6pdBBP22MuZ5TsPQYldyVf+k/gceW5HppfYUlf/AIYk82m3pqG/oo9YxBm2gby6lbkQq+JbASLx5kxucdSqGSS6gAbbADkTN5+AE7HfHpMm9RdRlV31H2jpM+BT6bn/AEEFs8ZlGqKKalqjlgYG+mN+QVfgPU4P4edKkMQWBgqswCIBBbdr8xA88SZXNALppKRJuyizREnUbsYIvy9cB5GAzgbBvxUHGPoJK2MM/UJpkbbAAWgSBA2i1uWKhmqhCaSBvAUD0sBzP788WnMgsjBdxB+BB5EHlipI92CiTtqtymwPS2wtgsRz7KpxOmVqmRBJB5HfrH4Y17gYp/w1NisNpF08BP8AmBHzOMj46Iq+4Y07s0ynLUpqMpA9k3HwYTp9DGD1nMExGLtj9W1Ee24sQKkQviYE29rYQSTfniDLVNVWoTYDUs8p6DqeZA98TiBqR1RqUggTpBGxe3tG9zMR8zjxnKhGkQNzAPs26xaOceQwiD4Qyj1RpKtJUBLCw1tEt4gToGxvfp5tFvGaYB6ULpJmebMCevPz/PHt3LsLgaY1PyW4JE8zMeHlHux7rZdVZCt5U3O5v8B7thbBMxLkKYANqJGom07LAUWA9ptgPfteaT9J9zQQXLF77ljFMfibACOm+LhmGIAbYCxY3gkrYDdm8hindsKY/wBoZNRJBQNfck1XufOANo5YZg+VgyRae8JCeqqLXAiCPKY9evTAmZrUUzdGpUZF8aiXEKoBXabT5+Zi18ejnFprqbrYASzHoo3JwNk+ArXqfxeaqaVp+MU5AWmoFi53JsJi09ebIO+WHNUqRcsrURzVIINPWSTTA0dPDp9prTawxU+1PbJabdxk072qLSBKUt94sWHwGBcz20GYrLl8vK5dZ1NcGpEwqgbKT7yJ2wz4VwxELOJJc6yeetrkjz6YPt8iulaYk4R2bzLN3uYzDGq32SCwA3hpiBPIQfTE/HfqRNVWRl8iQ39DRDX997gYtNCoBG8nrc49ceIbKVQd4Uj3MuGrGpdjcOtyYF7ejM6FJXDNVgF7tMDSBsLjaN4wFn8sgEKDA8/D7uZ9CcGVHZSQIg8jMYhqyYAUsSQAFE3OwA5mfxxbsSVI82WSU5OT8jLsS5WogIkCqv8A7cbfl621vXGfcG7L06KUS898viqQ3hZyS1+umdNiJCiZxaMvmDaDfE0VTZZnzepCMfpFspObXt0j8+WPdXMRthPQzLRiHNZsxcfDDCWgvNZ47TgP+O88J83mzy9/lgBuJqLT8sabRRaAj9zg2iJkdR+77DA4paJ1mCNx09T+9xiF8ye8W+lLSTyJm4B5xzI9x3x5NWelfAwGiiFZ/GVYAgDwgsCBCk+0Wi5v1gYKrVi4OsjaSgPKDGo89trD1icKOJNGWDSSS1Jj6615dcStWCo4VdlJJJsNhLGbtfryMkRGOq1YHTJuD5skSzAKNVzYASnXy5+WPqlgrFTp1CVPPYdRaw88KmyZWjeYkXb8hHlz9wO+HGQ0sptFhJJ5kESd+nP5Y6SS5NVhFDNh1QNbwgaFkzAjU7bkEja0zHixV3qTXqaQY1GBsABqEwLATzOHWSD92CTpAElmEcvPn8B68lDNAMSFO5jxMZ/dz57b4OK5ZngqnGHmq3kY+HPGm9kl1UaasZAQkXHMr0/PGYZg/XGBbXsfXGt8NVFVSEamdIBIG4/y6hHrGO1nwSQGHltjPOGCCegknyJwn4xX8FIqhIL3bYlD92esbkjfnhhXYOC0gqoPjjwgCfZGzN57COtsJc5WHcKADLVABzYwkz0kiJv77YnwppcjJOxtVzAVVIKiDChfZTa46kbaj0NhcYYFASpbkqqBtck3PQfO2EfDc/rq1Bp/kmBqEBWtLE7DSIHWTbrgnJZoCtVLkGGI1c5AHhHTfa55nBteGAiPNZoslK51FlAA2ErJjmTymPSMVLt9n+7z+XcQxp0Ut5h6hg/HFooNpgFrxc7kCBIUcrbnzA6Rn3bp5zK2j6tffdut56+YOHYEtwOThJl24DxYsgqmiyttIki/+L7I6+WF/FOF57Ooter9XlWfSiq24mzmfaUx7VzbbA/ZHi1TujQ7oMpBkyRpkRuB8vXFmoV2KU0YiEUKAogCOgP4mTg4Rak+DpyUkjzwbh9OgoSmnqwBlo6mDbyw61QOmF3f6JAYfn8/yx9XMH7RA9/7nDUhdhw8ZBBsdvTrgvilEfwtYD/hk/CD+WF2QOp7cuuHWZXVSdVUQabCfVSLRhsOxc+jJM4QWOCey9E1M7Q20q2tpA2QE7Hzj4jAmc9qTsR+/fht9H1X/eXtbu2vzF1xRJ8E8ey48UzJk4Ey/EYI3xDxJxePfhUK55E9P7euJykuFHjRIGltt5x1fix5kYqtGqdvn++WOq1B1vgrModNnL2a5639wxCaDf4cCUaMRsWm5B2/YwzFEfeP79+CTMKbnsx9cwaGedgIVQvhDQSb28zJ5DAmZzMVrkgCCeswI9/647HY8+P/AIV+A8Q1Ne8EINMjcsRsOgE/sY91vDTI9mxKqOcX8RG8Rtt62I7HYDyF4PtWm70wgJZ3cAAQsm0xyAA8+u+J8vS0LpaGYAKR9kFZ2m7GZuY9BjsdgZdBR7J68keeq03vBiffGEeaoyQqGwUMzN0PMxcnoB8sdjsdA6XZU+MU1St4ZIsbxPnsNvLGj8M4gXRSjEaQNrb9Qwg47HYZqFcVYvF3IIZg6sGDGdQNxYGoZjlv8SL2g4+UaSrGo3EgHntfTFkEQLXMRYb9jsJfHAS6F/CcxNesoAMvKLEchHkAIJ6/IYY92BULc2Ek/wBVzA5Dy6AY7HY2fZsATiuZ7rQD7dYhaS/e2BLH7KA2MHUZMAe0O49wJa+YohzK0aYWBaYPyHkOpvjsdh0fbJV9C3ynYbTpKg0qFVRyAx8fMAi23p+747HYehLAGYkzyE/sY9JUGoD88fMdgjR3wlwGiTizUaoKxz2x8x2CQEjHswTzHlg7sfmglYoRd0bSQLnZoJ6QpjH3HYqfRPHsc52rAMbfrhalIz+7enrjsdiceMaLyIUj0xLSpzy/DHzHYw0MyhgyImOnIb4K70df38MdjsGCf//Z"/>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s-CR"/>
          </a:p>
        </p:txBody>
      </p:sp>
      <p:pic>
        <p:nvPicPr>
          <p:cNvPr id="6" name="Picture 2" descr="http://4.bp.blogspot.com/-QNgsDkD6hUA/TWcmzf945gI/AAAAAAAAAAQ/eX5h8DIRbtE/s1600/inventario.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20072" y="4077072"/>
            <a:ext cx="3280989" cy="2031325"/>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n 6">
            <a:extLst>
              <a:ext uri="{FF2B5EF4-FFF2-40B4-BE49-F238E27FC236}">
                <a16:creationId xmlns:a16="http://schemas.microsoft.com/office/drawing/2014/main" id="{730E25F3-DADF-FEF8-08A5-756B46AA0805}"/>
              </a:ext>
            </a:extLst>
          </p:cNvPr>
          <p:cNvPicPr>
            <a:picLocks noChangeAspect="1"/>
          </p:cNvPicPr>
          <p:nvPr/>
        </p:nvPicPr>
        <p:blipFill>
          <a:blip r:embed="rId3"/>
          <a:stretch>
            <a:fillRect/>
          </a:stretch>
        </p:blipFill>
        <p:spPr>
          <a:xfrm>
            <a:off x="539552" y="1175630"/>
            <a:ext cx="882090" cy="764704"/>
          </a:xfrm>
          <a:prstGeom prst="rect">
            <a:avLst/>
          </a:prstGeom>
        </p:spPr>
      </p:pic>
    </p:spTree>
    <p:extLst>
      <p:ext uri="{BB962C8B-B14F-4D97-AF65-F5344CB8AC3E}">
        <p14:creationId xmlns:p14="http://schemas.microsoft.com/office/powerpoint/2010/main" val="898195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a:spLocks noChangeArrowheads="1"/>
          </p:cNvSpPr>
          <p:nvPr/>
        </p:nvSpPr>
        <p:spPr bwMode="auto">
          <a:xfrm>
            <a:off x="1419015" y="771547"/>
            <a:ext cx="68167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s-AR" altLang="es-CR" sz="2400" b="1" dirty="0">
                <a:solidFill>
                  <a:srgbClr val="002060"/>
                </a:solidFill>
                <a:latin typeface="Bookman Old Style" pitchFamily="18" charset="0"/>
              </a:rPr>
              <a:t>COSTOS ASOCIADOS A LO INVENTARIOS</a:t>
            </a:r>
          </a:p>
        </p:txBody>
      </p:sp>
      <p:sp>
        <p:nvSpPr>
          <p:cNvPr id="3" name="2 CuadroTexto"/>
          <p:cNvSpPr txBox="1">
            <a:spLocks noChangeArrowheads="1"/>
          </p:cNvSpPr>
          <p:nvPr/>
        </p:nvSpPr>
        <p:spPr bwMode="auto">
          <a:xfrm>
            <a:off x="428625" y="1700213"/>
            <a:ext cx="8319839"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marL="285750" indent="-285750" algn="just">
              <a:buFont typeface="Wingdings" pitchFamily="2" charset="2"/>
              <a:buChar char="ü"/>
              <a:defRPr/>
            </a:pPr>
            <a:r>
              <a:rPr lang="es-AR" sz="1600" b="1" dirty="0">
                <a:solidFill>
                  <a:srgbClr val="002060"/>
                </a:solidFill>
                <a:latin typeface="Bookman Old Style" pitchFamily="18" charset="0"/>
                <a:cs typeface="Arial" charset="0"/>
              </a:rPr>
              <a:t>COSTOS DEL PRODUCTO:  </a:t>
            </a:r>
            <a:r>
              <a:rPr lang="es-AR" sz="1600" dirty="0">
                <a:latin typeface="Bookman Old Style" pitchFamily="18" charset="0"/>
                <a:cs typeface="Arial" charset="0"/>
              </a:rPr>
              <a:t>Es el costo o el valor  del   producto que se paga para poder fabricarlo, o los  costos  directos  de  manufactura si este se  produce normalmente.</a:t>
            </a:r>
          </a:p>
          <a:p>
            <a:pPr algn="just">
              <a:defRPr/>
            </a:pPr>
            <a:endParaRPr lang="es-AR" sz="1600" dirty="0">
              <a:latin typeface="Bookman Old Style" pitchFamily="18" charset="0"/>
              <a:cs typeface="Arial" charset="0"/>
            </a:endParaRPr>
          </a:p>
          <a:p>
            <a:pPr marL="285750" indent="-285750" algn="just">
              <a:buFont typeface="Wingdings" pitchFamily="2" charset="2"/>
              <a:buChar char="ü"/>
              <a:defRPr/>
            </a:pPr>
            <a:r>
              <a:rPr lang="es-AR" sz="1600" b="1" dirty="0">
                <a:solidFill>
                  <a:srgbClr val="002060"/>
                </a:solidFill>
                <a:latin typeface="Bookman Old Style" pitchFamily="18" charset="0"/>
                <a:cs typeface="Arial" charset="0"/>
              </a:rPr>
              <a:t>COSTO DE ORDENAR</a:t>
            </a:r>
            <a:r>
              <a:rPr lang="es-AR" sz="1600" dirty="0">
                <a:solidFill>
                  <a:srgbClr val="002060"/>
                </a:solidFill>
                <a:latin typeface="Bookman Old Style" pitchFamily="18" charset="0"/>
                <a:cs typeface="Arial" charset="0"/>
              </a:rPr>
              <a:t>: </a:t>
            </a:r>
            <a:r>
              <a:rPr lang="es-AR" sz="1600" dirty="0">
                <a:latin typeface="Bookman Old Style" pitchFamily="18" charset="0"/>
                <a:cs typeface="Arial" charset="0"/>
              </a:rPr>
              <a:t>Son los costos  en los  que se  incurren al colocar la  orden de  compra,  o si se  trata  de  manufactura  se  considera  como  un costo de preparación.</a:t>
            </a:r>
          </a:p>
          <a:p>
            <a:pPr algn="just">
              <a:defRPr/>
            </a:pPr>
            <a:endParaRPr lang="es-AR" sz="1600" dirty="0">
              <a:latin typeface="Bookman Old Style" pitchFamily="18" charset="0"/>
              <a:cs typeface="Arial" charset="0"/>
            </a:endParaRPr>
          </a:p>
          <a:p>
            <a:pPr marL="285750" indent="-285750" algn="just">
              <a:buFont typeface="Wingdings" pitchFamily="2" charset="2"/>
              <a:buChar char="ü"/>
              <a:defRPr/>
            </a:pPr>
            <a:r>
              <a:rPr lang="es-AR" sz="1600" b="1" dirty="0">
                <a:solidFill>
                  <a:srgbClr val="002060"/>
                </a:solidFill>
                <a:latin typeface="Bookman Old Style" pitchFamily="18" charset="0"/>
                <a:cs typeface="Arial" charset="0"/>
              </a:rPr>
              <a:t>COSTO DE CONSERVACIÓN: </a:t>
            </a:r>
            <a:r>
              <a:rPr lang="es-AR" sz="1600" dirty="0">
                <a:latin typeface="Bookman Old Style" pitchFamily="18" charset="0"/>
                <a:cs typeface="Arial" charset="0"/>
              </a:rPr>
              <a:t>Son los  costos  reales  que  salen del bolsillo de la empresa y se relacionan con tener el inventario disponible, incluyen seguros, rentas, energía, impuestos, perdidas por robo, descomposición o rotura de  los productos.</a:t>
            </a:r>
          </a:p>
          <a:p>
            <a:pPr algn="just">
              <a:defRPr/>
            </a:pPr>
            <a:endParaRPr lang="es-AR" sz="1600" dirty="0">
              <a:latin typeface="Bookman Old Style" pitchFamily="18" charset="0"/>
              <a:cs typeface="Arial" charset="0"/>
            </a:endParaRPr>
          </a:p>
          <a:p>
            <a:pPr marL="285750" indent="-285750" algn="just">
              <a:buFont typeface="Wingdings" pitchFamily="2" charset="2"/>
              <a:buChar char="ü"/>
              <a:defRPr/>
            </a:pPr>
            <a:r>
              <a:rPr lang="es-AR" sz="1600" b="1" dirty="0">
                <a:solidFill>
                  <a:srgbClr val="002060"/>
                </a:solidFill>
                <a:latin typeface="Bookman Old Style" pitchFamily="18" charset="0"/>
                <a:cs typeface="Arial" charset="0"/>
              </a:rPr>
              <a:t>COSTO DE ESCASEZ:</a:t>
            </a:r>
            <a:r>
              <a:rPr lang="es-AR" sz="1600" dirty="0">
                <a:solidFill>
                  <a:srgbClr val="002060"/>
                </a:solidFill>
                <a:latin typeface="Bookman Old Style" pitchFamily="18" charset="0"/>
                <a:cs typeface="Arial" charset="0"/>
              </a:rPr>
              <a:t> </a:t>
            </a:r>
            <a:r>
              <a:rPr lang="es-AR" sz="1600" dirty="0">
                <a:latin typeface="Bookman Old Style" pitchFamily="18" charset="0"/>
                <a:cs typeface="Arial" charset="0"/>
              </a:rPr>
              <a:t>Son los  costos que ocasiona  la demanda cuando las  existencias se agotan, o sea, son los  costos de ventas perdidas o de pedidos no surtidos.</a:t>
            </a:r>
          </a:p>
        </p:txBody>
      </p:sp>
      <p:pic>
        <p:nvPicPr>
          <p:cNvPr id="4" name="Imagen 3">
            <a:extLst>
              <a:ext uri="{FF2B5EF4-FFF2-40B4-BE49-F238E27FC236}">
                <a16:creationId xmlns:a16="http://schemas.microsoft.com/office/drawing/2014/main" id="{58AB93E4-A190-B13F-671A-4858BE1DFDD4}"/>
              </a:ext>
            </a:extLst>
          </p:cNvPr>
          <p:cNvPicPr>
            <a:picLocks noChangeAspect="1"/>
          </p:cNvPicPr>
          <p:nvPr/>
        </p:nvPicPr>
        <p:blipFill>
          <a:blip r:embed="rId2"/>
          <a:stretch>
            <a:fillRect/>
          </a:stretch>
        </p:blipFill>
        <p:spPr>
          <a:xfrm>
            <a:off x="539552" y="567258"/>
            <a:ext cx="882090" cy="764704"/>
          </a:xfrm>
          <a:prstGeom prst="rect">
            <a:avLst/>
          </a:prstGeom>
        </p:spPr>
      </p:pic>
    </p:spTree>
    <p:extLst>
      <p:ext uri="{BB962C8B-B14F-4D97-AF65-F5344CB8AC3E}">
        <p14:creationId xmlns:p14="http://schemas.microsoft.com/office/powerpoint/2010/main" val="1764366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a:spLocks noChangeArrowheads="1"/>
          </p:cNvSpPr>
          <p:nvPr/>
        </p:nvSpPr>
        <p:spPr bwMode="auto">
          <a:xfrm>
            <a:off x="1691680" y="402903"/>
            <a:ext cx="418623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s-AR" altLang="es-CR" sz="2800" b="1" dirty="0">
                <a:solidFill>
                  <a:srgbClr val="002060"/>
                </a:solidFill>
                <a:latin typeface="Bookman Old Style" pitchFamily="18" charset="0"/>
              </a:rPr>
              <a:t>PUNTO DE REORDEN</a:t>
            </a:r>
          </a:p>
        </p:txBody>
      </p:sp>
      <p:sp>
        <p:nvSpPr>
          <p:cNvPr id="3" name="2 CuadroTexto"/>
          <p:cNvSpPr txBox="1">
            <a:spLocks noChangeArrowheads="1"/>
          </p:cNvSpPr>
          <p:nvPr/>
        </p:nvSpPr>
        <p:spPr bwMode="auto">
          <a:xfrm>
            <a:off x="611560" y="926778"/>
            <a:ext cx="7929563" cy="2862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1" hangingPunct="1">
              <a:lnSpc>
                <a:spcPct val="150000"/>
              </a:lnSpc>
            </a:pPr>
            <a:r>
              <a:rPr lang="es-AR" altLang="es-CR" dirty="0">
                <a:latin typeface="Bookman Old Style" pitchFamily="18" charset="0"/>
              </a:rPr>
              <a:t>     El punto de reorden es una practica bastante extendida en las empresas industriales y básicamente consiste en la existencia de una señal al departamento encargado de colocar pedidos, indicando que la existencia de determinado material ha llegado a cierto nivel y que debe hacerse un nuevo pedido. El punto debe ser aquel que le permita seguir produciendo mientras llega el otro pedido.</a:t>
            </a:r>
          </a:p>
          <a:p>
            <a:pPr eaLnBrk="1" hangingPunct="1"/>
            <a:endParaRPr lang="es-AR" altLang="es-CR" dirty="0">
              <a:latin typeface="Calibri" pitchFamily="34" charset="0"/>
            </a:endParaRPr>
          </a:p>
        </p:txBody>
      </p:sp>
      <p:pic>
        <p:nvPicPr>
          <p:cNvPr id="4" name="3 Imagen" descr="http://image.slidesharecdn.com/unidadiiisistdeadmdeinventariosclasei-120327010420-phpapp02/95/slide-17-728.jpg?cb=1333543743"/>
          <p:cNvPicPr/>
          <p:nvPr/>
        </p:nvPicPr>
        <p:blipFill>
          <a:blip r:embed="rId2">
            <a:extLst>
              <a:ext uri="{28A0092B-C50C-407E-A947-70E740481C1C}">
                <a14:useLocalDpi xmlns:a14="http://schemas.microsoft.com/office/drawing/2010/main" val="0"/>
              </a:ext>
            </a:extLst>
          </a:blip>
          <a:srcRect/>
          <a:stretch>
            <a:fillRect/>
          </a:stretch>
        </p:blipFill>
        <p:spPr bwMode="auto">
          <a:xfrm>
            <a:off x="2195736" y="3624619"/>
            <a:ext cx="5050904" cy="286226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Imagen 4">
            <a:extLst>
              <a:ext uri="{FF2B5EF4-FFF2-40B4-BE49-F238E27FC236}">
                <a16:creationId xmlns:a16="http://schemas.microsoft.com/office/drawing/2014/main" id="{5BAA1F45-9227-A35D-AA09-AF956C9EEFFB}"/>
              </a:ext>
            </a:extLst>
          </p:cNvPr>
          <p:cNvPicPr>
            <a:picLocks noChangeAspect="1"/>
          </p:cNvPicPr>
          <p:nvPr/>
        </p:nvPicPr>
        <p:blipFill>
          <a:blip r:embed="rId3"/>
          <a:stretch>
            <a:fillRect/>
          </a:stretch>
        </p:blipFill>
        <p:spPr>
          <a:xfrm>
            <a:off x="710575" y="260648"/>
            <a:ext cx="882090" cy="764704"/>
          </a:xfrm>
          <a:prstGeom prst="rect">
            <a:avLst/>
          </a:prstGeom>
        </p:spPr>
      </p:pic>
    </p:spTree>
    <p:extLst>
      <p:ext uri="{BB962C8B-B14F-4D97-AF65-F5344CB8AC3E}">
        <p14:creationId xmlns:p14="http://schemas.microsoft.com/office/powerpoint/2010/main" val="3408062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a:spLocks noChangeArrowheads="1"/>
          </p:cNvSpPr>
          <p:nvPr/>
        </p:nvSpPr>
        <p:spPr bwMode="auto">
          <a:xfrm>
            <a:off x="464344" y="823439"/>
            <a:ext cx="8215312" cy="49030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s-AR" altLang="es-CR" sz="2800" b="1" dirty="0">
                <a:solidFill>
                  <a:srgbClr val="002060"/>
                </a:solidFill>
                <a:latin typeface="Bookman Old Style" pitchFamily="18" charset="0"/>
                <a:cs typeface="Arial" charset="0"/>
              </a:rPr>
              <a:t>   INVENTARIO CONTINUO</a:t>
            </a:r>
          </a:p>
          <a:p>
            <a:pPr algn="just" eaLnBrk="1" hangingPunct="1"/>
            <a:endParaRPr lang="es-AR" altLang="es-CR" b="1" dirty="0">
              <a:solidFill>
                <a:srgbClr val="002060"/>
              </a:solidFill>
              <a:latin typeface="Bookman Old Style" pitchFamily="18" charset="0"/>
              <a:cs typeface="Arial" charset="0"/>
            </a:endParaRPr>
          </a:p>
          <a:p>
            <a:pPr algn="just">
              <a:lnSpc>
                <a:spcPct val="150000"/>
              </a:lnSpc>
            </a:pPr>
            <a:r>
              <a:rPr lang="es-AR" altLang="es-CR" sz="2000" dirty="0">
                <a:latin typeface="Bookman Old Style" pitchFamily="18" charset="0"/>
                <a:cs typeface="Arial" charset="0"/>
              </a:rPr>
              <a:t>     La mercancía que entra se registra a la cuenta de Inventario directamente. En este método de inventario se lleva un registro de tal forma que muestre a cada momento cual es la existencia y el  valor de los artículos en existencia, es decir, los cargos o créditos , o mas bien, las compras y las ventas las mismas se registran según vayan ocurriendo las transacciones o movimientos.</a:t>
            </a:r>
          </a:p>
          <a:p>
            <a:pPr algn="just">
              <a:lnSpc>
                <a:spcPct val="150000"/>
              </a:lnSpc>
            </a:pPr>
            <a:r>
              <a:rPr lang="es-AR" altLang="es-CR" sz="2000" dirty="0">
                <a:latin typeface="Bookman Old Style" pitchFamily="18" charset="0"/>
                <a:cs typeface="Arial" charset="0"/>
              </a:rPr>
              <a:t>     Se lleva un registro continuo, corriente y diario del inventario y de los costos de los artículos vendidos.</a:t>
            </a:r>
          </a:p>
        </p:txBody>
      </p:sp>
      <p:pic>
        <p:nvPicPr>
          <p:cNvPr id="3" name="Imagen 2">
            <a:extLst>
              <a:ext uri="{FF2B5EF4-FFF2-40B4-BE49-F238E27FC236}">
                <a16:creationId xmlns:a16="http://schemas.microsoft.com/office/drawing/2014/main" id="{39276AE9-C8F5-340B-21BC-FB106F9BA1D1}"/>
              </a:ext>
            </a:extLst>
          </p:cNvPr>
          <p:cNvPicPr>
            <a:picLocks noChangeAspect="1"/>
          </p:cNvPicPr>
          <p:nvPr/>
        </p:nvPicPr>
        <p:blipFill>
          <a:blip r:embed="rId2"/>
          <a:stretch>
            <a:fillRect/>
          </a:stretch>
        </p:blipFill>
        <p:spPr>
          <a:xfrm>
            <a:off x="1403648" y="749200"/>
            <a:ext cx="882090" cy="764704"/>
          </a:xfrm>
          <a:prstGeom prst="rect">
            <a:avLst/>
          </a:prstGeom>
        </p:spPr>
      </p:pic>
    </p:spTree>
    <p:extLst>
      <p:ext uri="{BB962C8B-B14F-4D97-AF65-F5344CB8AC3E}">
        <p14:creationId xmlns:p14="http://schemas.microsoft.com/office/powerpoint/2010/main" val="2748326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2 Rectángulo"/>
          <p:cNvSpPr>
            <a:spLocks noChangeArrowheads="1"/>
          </p:cNvSpPr>
          <p:nvPr/>
        </p:nvSpPr>
        <p:spPr bwMode="auto">
          <a:xfrm>
            <a:off x="464344" y="764704"/>
            <a:ext cx="8215312"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150000"/>
              </a:lnSpc>
            </a:pPr>
            <a:r>
              <a:rPr lang="es-AR" altLang="es-CR" sz="2400" b="1" dirty="0">
                <a:solidFill>
                  <a:schemeClr val="bg2">
                    <a:lumMod val="25000"/>
                  </a:schemeClr>
                </a:solidFill>
                <a:latin typeface="Bookman Old Style" pitchFamily="18" charset="0"/>
              </a:rPr>
              <a:t>MÉTODOS DE PRIMERAS ENTRADAS, PRIMERAS SALIDAS(PEPS)</a:t>
            </a:r>
            <a:endParaRPr lang="es-AR" altLang="es-CR" sz="2400" dirty="0">
              <a:solidFill>
                <a:schemeClr val="bg2">
                  <a:lumMod val="25000"/>
                </a:schemeClr>
              </a:solidFill>
              <a:latin typeface="Bookman Old Style" pitchFamily="18" charset="0"/>
            </a:endParaRPr>
          </a:p>
          <a:p>
            <a:pPr algn="just" eaLnBrk="1" hangingPunct="1">
              <a:lnSpc>
                <a:spcPct val="150000"/>
              </a:lnSpc>
            </a:pPr>
            <a:r>
              <a:rPr lang="es-VE" altLang="es-CR" sz="2000" dirty="0">
                <a:latin typeface="Bookman Old Style" pitchFamily="18" charset="0"/>
              </a:rPr>
              <a:t>     Siglas que significan primeras-entradas-primeras-salidas, nombre con el que se designa el método de inventarios que consiste en suponer que los primeros artículos que entran al almacén o a la producción son los primeros en salir.</a:t>
            </a:r>
          </a:p>
          <a:p>
            <a:pPr algn="just" eaLnBrk="1" hangingPunct="1">
              <a:lnSpc>
                <a:spcPct val="150000"/>
              </a:lnSpc>
            </a:pPr>
            <a:endParaRPr lang="es-VE" altLang="es-CR" sz="2000" dirty="0">
              <a:latin typeface="Bookman Old Style" pitchFamily="18" charset="0"/>
            </a:endParaRPr>
          </a:p>
          <a:p>
            <a:pPr algn="just" eaLnBrk="1" hangingPunct="1">
              <a:lnSpc>
                <a:spcPct val="150000"/>
              </a:lnSpc>
            </a:pPr>
            <a:r>
              <a:rPr lang="es-VE" altLang="es-CR" sz="2000" dirty="0">
                <a:latin typeface="Bookman Old Style" pitchFamily="18" charset="0"/>
              </a:rPr>
              <a:t>     Por lo tanto al finalizar el ejercicio, las existencias quedan prácticamente registradas a los últimos precios de adquisición.</a:t>
            </a:r>
          </a:p>
          <a:p>
            <a:pPr algn="just" eaLnBrk="1" hangingPunct="1">
              <a:lnSpc>
                <a:spcPct val="150000"/>
              </a:lnSpc>
            </a:pPr>
            <a:endParaRPr lang="es-AR" altLang="es-CR" sz="2000" dirty="0">
              <a:latin typeface="Bookman Old Style" pitchFamily="18" charset="0"/>
            </a:endParaRPr>
          </a:p>
          <a:p>
            <a:pPr algn="ctr" eaLnBrk="1" hangingPunct="1">
              <a:lnSpc>
                <a:spcPct val="150000"/>
              </a:lnSpc>
            </a:pPr>
            <a:r>
              <a:rPr lang="es-AR" altLang="es-CR" sz="2000" b="1" dirty="0">
                <a:solidFill>
                  <a:srgbClr val="FF0000"/>
                </a:solidFill>
                <a:latin typeface="Bookman Old Style" pitchFamily="18" charset="0"/>
              </a:rPr>
              <a:t>“En ingles se conoce como fifo” (</a:t>
            </a:r>
            <a:r>
              <a:rPr lang="es-CR" sz="2000" b="1" dirty="0">
                <a:solidFill>
                  <a:srgbClr val="FF0000"/>
                </a:solidFill>
                <a:latin typeface="Bookman Old Style" panose="02050604050505020204" pitchFamily="18" charset="0"/>
              </a:rPr>
              <a:t>fírst in, </a:t>
            </a:r>
            <a:r>
              <a:rPr lang="es-CR" sz="2000" b="1" dirty="0" err="1">
                <a:solidFill>
                  <a:srgbClr val="FF0000"/>
                </a:solidFill>
                <a:latin typeface="Bookman Old Style" panose="02050604050505020204" pitchFamily="18" charset="0"/>
              </a:rPr>
              <a:t>first</a:t>
            </a:r>
            <a:r>
              <a:rPr lang="es-CR" sz="2000" b="1" dirty="0">
                <a:solidFill>
                  <a:srgbClr val="FF0000"/>
                </a:solidFill>
                <a:latin typeface="Bookman Old Style" panose="02050604050505020204" pitchFamily="18" charset="0"/>
              </a:rPr>
              <a:t> </a:t>
            </a:r>
            <a:r>
              <a:rPr lang="es-CR" sz="2000" b="1" dirty="0" err="1">
                <a:solidFill>
                  <a:srgbClr val="FF0000"/>
                </a:solidFill>
                <a:latin typeface="Bookman Old Style" panose="02050604050505020204" pitchFamily="18" charset="0"/>
              </a:rPr>
              <a:t>out</a:t>
            </a:r>
            <a:r>
              <a:rPr lang="es-CR" sz="2000" b="1" dirty="0">
                <a:solidFill>
                  <a:srgbClr val="FF0000"/>
                </a:solidFill>
                <a:latin typeface="Bookman Old Style" panose="02050604050505020204" pitchFamily="18" charset="0"/>
              </a:rPr>
              <a:t>)</a:t>
            </a:r>
            <a:endParaRPr lang="es-AR" altLang="es-CR" sz="2000" b="1" dirty="0">
              <a:solidFill>
                <a:srgbClr val="FF0000"/>
              </a:solidFill>
              <a:latin typeface="Bookman Old Style" pitchFamily="18" charset="0"/>
            </a:endParaRPr>
          </a:p>
          <a:p>
            <a:pPr algn="just" eaLnBrk="1" hangingPunct="1"/>
            <a:endParaRPr lang="es-AR" altLang="es-CR" dirty="0">
              <a:latin typeface="Bookman Old Style" pitchFamily="18" charset="0"/>
              <a:cs typeface="Arial" charset="0"/>
            </a:endParaRPr>
          </a:p>
        </p:txBody>
      </p:sp>
      <p:pic>
        <p:nvPicPr>
          <p:cNvPr id="3" name="Imagen 2">
            <a:extLst>
              <a:ext uri="{FF2B5EF4-FFF2-40B4-BE49-F238E27FC236}">
                <a16:creationId xmlns:a16="http://schemas.microsoft.com/office/drawing/2014/main" id="{449A3ACD-5358-E31C-A5D0-547EE82C803F}"/>
              </a:ext>
            </a:extLst>
          </p:cNvPr>
          <p:cNvPicPr>
            <a:picLocks noChangeAspect="1"/>
          </p:cNvPicPr>
          <p:nvPr/>
        </p:nvPicPr>
        <p:blipFill>
          <a:blip r:embed="rId2"/>
          <a:stretch>
            <a:fillRect/>
          </a:stretch>
        </p:blipFill>
        <p:spPr>
          <a:xfrm>
            <a:off x="107175" y="188640"/>
            <a:ext cx="882090" cy="764704"/>
          </a:xfrm>
          <a:prstGeom prst="rect">
            <a:avLst/>
          </a:prstGeom>
        </p:spPr>
      </p:pic>
    </p:spTree>
    <p:extLst>
      <p:ext uri="{BB962C8B-B14F-4D97-AF65-F5344CB8AC3E}">
        <p14:creationId xmlns:p14="http://schemas.microsoft.com/office/powerpoint/2010/main" val="3715026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a:spLocks noChangeArrowheads="1"/>
          </p:cNvSpPr>
          <p:nvPr/>
        </p:nvSpPr>
        <p:spPr bwMode="auto">
          <a:xfrm>
            <a:off x="179512" y="928688"/>
            <a:ext cx="8569201" cy="51543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s-AR" altLang="es-CR" sz="2000" b="1" dirty="0">
                <a:solidFill>
                  <a:schemeClr val="bg2">
                    <a:lumMod val="25000"/>
                  </a:schemeClr>
                </a:solidFill>
                <a:latin typeface="Bookman Old Style" pitchFamily="18" charset="0"/>
              </a:rPr>
              <a:t>MÉTODOS DE ULTIMAS ENTRADAS, PRIMERA SALIDAS (UEPS</a:t>
            </a:r>
            <a:r>
              <a:rPr lang="es-AR" altLang="es-CR" b="1" dirty="0">
                <a:solidFill>
                  <a:schemeClr val="bg2">
                    <a:lumMod val="25000"/>
                  </a:schemeClr>
                </a:solidFill>
                <a:latin typeface="Bookman Old Style" pitchFamily="18" charset="0"/>
              </a:rPr>
              <a:t>)</a:t>
            </a:r>
          </a:p>
          <a:p>
            <a:pPr eaLnBrk="1" hangingPunct="1"/>
            <a:endParaRPr lang="es-AR" altLang="es-CR" b="1" dirty="0">
              <a:solidFill>
                <a:srgbClr val="FF0000"/>
              </a:solidFill>
              <a:latin typeface="Bookman Old Style" pitchFamily="18" charset="0"/>
            </a:endParaRPr>
          </a:p>
          <a:p>
            <a:pPr algn="just" eaLnBrk="1" hangingPunct="1">
              <a:lnSpc>
                <a:spcPct val="150000"/>
              </a:lnSpc>
            </a:pPr>
            <a:r>
              <a:rPr lang="es-VE" altLang="es-CR" sz="2000" dirty="0"/>
              <a:t>      </a:t>
            </a:r>
            <a:r>
              <a:rPr lang="es-VE" altLang="es-CR" sz="2000" dirty="0">
                <a:latin typeface="Bookman Old Style" pitchFamily="18" charset="0"/>
              </a:rPr>
              <a:t>Siglas que significan últimas-entradas-primeras-salidas, nombre con el que se designa el método de inventarios que consiste en suponer que los últimos artículos en entrar al almacén o a la producción, son los primeros en salir. </a:t>
            </a:r>
          </a:p>
          <a:p>
            <a:pPr algn="just" eaLnBrk="1" hangingPunct="1">
              <a:lnSpc>
                <a:spcPct val="150000"/>
              </a:lnSpc>
            </a:pPr>
            <a:endParaRPr lang="es-VE" altLang="es-CR" sz="2000" dirty="0">
              <a:latin typeface="Bookman Old Style" pitchFamily="18" charset="0"/>
            </a:endParaRPr>
          </a:p>
          <a:p>
            <a:pPr algn="just" eaLnBrk="1" hangingPunct="1">
              <a:lnSpc>
                <a:spcPct val="150000"/>
              </a:lnSpc>
            </a:pPr>
            <a:r>
              <a:rPr lang="es-VE" altLang="es-CR" sz="2000" dirty="0">
                <a:latin typeface="Bookman Old Style" pitchFamily="18" charset="0"/>
              </a:rPr>
              <a:t>     Por lo tanto en el método UEPS al finalizar el ejercicio, las existencias quedan registradas a los precios de adquisición o producción más antiguos</a:t>
            </a:r>
            <a:r>
              <a:rPr lang="es-VE" altLang="es-CR" dirty="0">
                <a:latin typeface="Bookman Old Style" pitchFamily="18" charset="0"/>
              </a:rPr>
              <a:t>.</a:t>
            </a:r>
          </a:p>
          <a:p>
            <a:pPr algn="just" eaLnBrk="1" hangingPunct="1">
              <a:lnSpc>
                <a:spcPct val="150000"/>
              </a:lnSpc>
            </a:pPr>
            <a:endParaRPr lang="es-AR" altLang="es-CR" dirty="0">
              <a:latin typeface="Bookman Old Style" pitchFamily="18" charset="0"/>
            </a:endParaRPr>
          </a:p>
          <a:p>
            <a:pPr algn="just" eaLnBrk="1" hangingPunct="1">
              <a:lnSpc>
                <a:spcPct val="150000"/>
              </a:lnSpc>
            </a:pPr>
            <a:endParaRPr lang="es-AR" altLang="es-CR" dirty="0">
              <a:latin typeface="Bookman Old Style" pitchFamily="18" charset="0"/>
            </a:endParaRPr>
          </a:p>
        </p:txBody>
      </p:sp>
      <p:sp>
        <p:nvSpPr>
          <p:cNvPr id="3" name="2 Rectángulo"/>
          <p:cNvSpPr/>
          <p:nvPr/>
        </p:nvSpPr>
        <p:spPr>
          <a:xfrm>
            <a:off x="1187624" y="5445224"/>
            <a:ext cx="6840760" cy="458523"/>
          </a:xfrm>
          <a:prstGeom prst="rect">
            <a:avLst/>
          </a:prstGeom>
        </p:spPr>
        <p:txBody>
          <a:bodyPr wrap="square">
            <a:spAutoFit/>
          </a:bodyPr>
          <a:lstStyle/>
          <a:p>
            <a:pPr algn="ctr">
              <a:lnSpc>
                <a:spcPct val="150000"/>
              </a:lnSpc>
            </a:pPr>
            <a:r>
              <a:rPr lang="es-AR" altLang="es-CR" b="1" dirty="0">
                <a:solidFill>
                  <a:srgbClr val="FF0000"/>
                </a:solidFill>
                <a:latin typeface="Bookman Old Style" pitchFamily="18" charset="0"/>
              </a:rPr>
              <a:t>“En ingles se conoce como lifo” (</a:t>
            </a:r>
            <a:r>
              <a:rPr lang="es-CR" altLang="es-CR" b="1" dirty="0" err="1">
                <a:solidFill>
                  <a:srgbClr val="FF0000"/>
                </a:solidFill>
                <a:latin typeface="Bookman Old Style" panose="02050604050505020204" pitchFamily="18" charset="0"/>
              </a:rPr>
              <a:t>last</a:t>
            </a:r>
            <a:r>
              <a:rPr lang="es-CR" b="1" dirty="0">
                <a:solidFill>
                  <a:srgbClr val="FF0000"/>
                </a:solidFill>
                <a:latin typeface="Bookman Old Style" panose="02050604050505020204" pitchFamily="18" charset="0"/>
              </a:rPr>
              <a:t> in, </a:t>
            </a:r>
            <a:r>
              <a:rPr lang="es-CR" b="1" dirty="0" err="1">
                <a:solidFill>
                  <a:srgbClr val="FF0000"/>
                </a:solidFill>
                <a:latin typeface="Bookman Old Style" panose="02050604050505020204" pitchFamily="18" charset="0"/>
              </a:rPr>
              <a:t>first</a:t>
            </a:r>
            <a:r>
              <a:rPr lang="es-CR" b="1" dirty="0">
                <a:solidFill>
                  <a:srgbClr val="FF0000"/>
                </a:solidFill>
                <a:latin typeface="Bookman Old Style" panose="02050604050505020204" pitchFamily="18" charset="0"/>
              </a:rPr>
              <a:t> </a:t>
            </a:r>
            <a:r>
              <a:rPr lang="es-CR" b="1" dirty="0" err="1">
                <a:solidFill>
                  <a:srgbClr val="FF0000"/>
                </a:solidFill>
                <a:latin typeface="Bookman Old Style" panose="02050604050505020204" pitchFamily="18" charset="0"/>
              </a:rPr>
              <a:t>out</a:t>
            </a:r>
            <a:r>
              <a:rPr lang="es-CR" b="1" dirty="0">
                <a:solidFill>
                  <a:srgbClr val="FF0000"/>
                </a:solidFill>
                <a:latin typeface="Bookman Old Style" panose="02050604050505020204" pitchFamily="18" charset="0"/>
              </a:rPr>
              <a:t>)</a:t>
            </a:r>
            <a:endParaRPr lang="es-AR" altLang="es-CR" b="1" dirty="0">
              <a:solidFill>
                <a:srgbClr val="FF0000"/>
              </a:solidFill>
              <a:latin typeface="Bookman Old Style" pitchFamily="18" charset="0"/>
            </a:endParaRPr>
          </a:p>
        </p:txBody>
      </p:sp>
      <p:pic>
        <p:nvPicPr>
          <p:cNvPr id="4" name="Imagen 3">
            <a:extLst>
              <a:ext uri="{FF2B5EF4-FFF2-40B4-BE49-F238E27FC236}">
                <a16:creationId xmlns:a16="http://schemas.microsoft.com/office/drawing/2014/main" id="{3EE2C279-59DE-5FD4-4139-70C2EB77646B}"/>
              </a:ext>
            </a:extLst>
          </p:cNvPr>
          <p:cNvPicPr>
            <a:picLocks noChangeAspect="1"/>
          </p:cNvPicPr>
          <p:nvPr/>
        </p:nvPicPr>
        <p:blipFill>
          <a:blip r:embed="rId2"/>
          <a:stretch>
            <a:fillRect/>
          </a:stretch>
        </p:blipFill>
        <p:spPr>
          <a:xfrm>
            <a:off x="330785" y="172902"/>
            <a:ext cx="882090" cy="764704"/>
          </a:xfrm>
          <a:prstGeom prst="rect">
            <a:avLst/>
          </a:prstGeom>
        </p:spPr>
      </p:pic>
    </p:spTree>
    <p:extLst>
      <p:ext uri="{BB962C8B-B14F-4D97-AF65-F5344CB8AC3E}">
        <p14:creationId xmlns:p14="http://schemas.microsoft.com/office/powerpoint/2010/main" val="1814752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98990404-D749-E04A-0A21-410643E8D152}"/>
              </a:ext>
            </a:extLst>
          </p:cNvPr>
          <p:cNvSpPr txBox="1"/>
          <p:nvPr/>
        </p:nvSpPr>
        <p:spPr>
          <a:xfrm>
            <a:off x="323528" y="1191352"/>
            <a:ext cx="8712968" cy="3247043"/>
          </a:xfrm>
          <a:prstGeom prst="rect">
            <a:avLst/>
          </a:prstGeom>
          <a:noFill/>
        </p:spPr>
        <p:txBody>
          <a:bodyPr wrap="square">
            <a:spAutoFit/>
          </a:bodyPr>
          <a:lstStyle/>
          <a:p>
            <a:pPr algn="just">
              <a:lnSpc>
                <a:spcPct val="150000"/>
              </a:lnSpc>
            </a:pPr>
            <a:r>
              <a:rPr lang="es-ES" sz="2200" b="0" i="0" dirty="0">
                <a:effectLst/>
                <a:latin typeface="Bookman Old Style" panose="02050604050505020204" pitchFamily="18" charset="0"/>
              </a:rPr>
              <a:t>La cantidad económica de pedido es una técnica de gestión de la cadena de suministro que se utiliza para determinar el tamaño óptimo del lote por pedido. Esto se hace para evitar desabastecimientos y el exceso de existencias, equilibrando así los costos de inventario y los costos de oportunidad.</a:t>
            </a:r>
          </a:p>
          <a:p>
            <a:br>
              <a:rPr lang="es-ES" sz="2000" dirty="0">
                <a:latin typeface="Bookman Old Style" panose="02050604050505020204" pitchFamily="18" charset="0"/>
              </a:rPr>
            </a:br>
            <a:endParaRPr lang="es-VE" sz="2000" dirty="0">
              <a:latin typeface="Bookman Old Style" panose="02050604050505020204" pitchFamily="18" charset="0"/>
            </a:endParaRPr>
          </a:p>
        </p:txBody>
      </p:sp>
      <p:sp>
        <p:nvSpPr>
          <p:cNvPr id="5" name="CuadroTexto 4">
            <a:extLst>
              <a:ext uri="{FF2B5EF4-FFF2-40B4-BE49-F238E27FC236}">
                <a16:creationId xmlns:a16="http://schemas.microsoft.com/office/drawing/2014/main" id="{887CA343-B5A9-3991-40AC-803D6D2BB96C}"/>
              </a:ext>
            </a:extLst>
          </p:cNvPr>
          <p:cNvSpPr txBox="1"/>
          <p:nvPr/>
        </p:nvSpPr>
        <p:spPr>
          <a:xfrm>
            <a:off x="23027" y="702799"/>
            <a:ext cx="8928992" cy="461665"/>
          </a:xfrm>
          <a:prstGeom prst="rect">
            <a:avLst/>
          </a:prstGeom>
          <a:noFill/>
        </p:spPr>
        <p:txBody>
          <a:bodyPr wrap="square">
            <a:spAutoFit/>
          </a:bodyPr>
          <a:lstStyle/>
          <a:p>
            <a:pPr algn="ctr"/>
            <a:r>
              <a:rPr lang="es-ES" sz="2400" b="1" i="0" dirty="0">
                <a:solidFill>
                  <a:srgbClr val="002060"/>
                </a:solidFill>
                <a:effectLst/>
                <a:latin typeface="Bookman Old Style" panose="02050604050505020204" pitchFamily="18" charset="0"/>
              </a:rPr>
              <a:t>QUÉ ES LA CANTIDAD ECONÓMICA DE PEDIDO</a:t>
            </a:r>
          </a:p>
        </p:txBody>
      </p:sp>
      <p:sp>
        <p:nvSpPr>
          <p:cNvPr id="9" name="CuadroTexto 8">
            <a:extLst>
              <a:ext uri="{FF2B5EF4-FFF2-40B4-BE49-F238E27FC236}">
                <a16:creationId xmlns:a16="http://schemas.microsoft.com/office/drawing/2014/main" id="{81B31ECA-6DA6-829F-C3AB-57E55F474E88}"/>
              </a:ext>
            </a:extLst>
          </p:cNvPr>
          <p:cNvSpPr txBox="1"/>
          <p:nvPr/>
        </p:nvSpPr>
        <p:spPr>
          <a:xfrm>
            <a:off x="323528" y="3861048"/>
            <a:ext cx="7236804" cy="2799677"/>
          </a:xfrm>
          <a:prstGeom prst="rect">
            <a:avLst/>
          </a:prstGeom>
          <a:noFill/>
        </p:spPr>
        <p:txBody>
          <a:bodyPr wrap="square">
            <a:spAutoFit/>
          </a:bodyPr>
          <a:lstStyle/>
          <a:p>
            <a:pPr algn="l">
              <a:lnSpc>
                <a:spcPct val="150000"/>
              </a:lnSpc>
            </a:pPr>
            <a:r>
              <a:rPr lang="es-ES" sz="2400" b="1" i="0" dirty="0">
                <a:solidFill>
                  <a:srgbClr val="002060"/>
                </a:solidFill>
                <a:effectLst/>
                <a:latin typeface="Bookman Old Style" panose="02050604050505020204" pitchFamily="18" charset="0"/>
              </a:rPr>
              <a:t>Los supuestos básicos de la EOQ son:</a:t>
            </a:r>
          </a:p>
          <a:p>
            <a:pPr algn="l">
              <a:lnSpc>
                <a:spcPct val="150000"/>
              </a:lnSpc>
              <a:buFont typeface="+mj-lt"/>
              <a:buAutoNum type="arabicPeriod"/>
            </a:pPr>
            <a:r>
              <a:rPr lang="es-ES" sz="2000" b="0" i="0" dirty="0">
                <a:effectLst/>
                <a:latin typeface="Bookman Old Style" panose="02050604050505020204" pitchFamily="18" charset="0"/>
              </a:rPr>
              <a:t> </a:t>
            </a:r>
            <a:r>
              <a:rPr lang="es-ES" sz="2400" i="0" dirty="0">
                <a:effectLst/>
                <a:latin typeface="Bookman Old Style" panose="02050604050505020204" pitchFamily="18" charset="0"/>
              </a:rPr>
              <a:t>La demanda es constante.</a:t>
            </a:r>
          </a:p>
          <a:p>
            <a:pPr algn="l">
              <a:lnSpc>
                <a:spcPct val="150000"/>
              </a:lnSpc>
              <a:buFont typeface="+mj-lt"/>
              <a:buAutoNum type="arabicPeriod"/>
            </a:pPr>
            <a:r>
              <a:rPr lang="es-ES" sz="2400" i="0" dirty="0">
                <a:effectLst/>
                <a:latin typeface="Bookman Old Style" panose="02050604050505020204" pitchFamily="18" charset="0"/>
              </a:rPr>
              <a:t> El tiempo de entrega es constante.</a:t>
            </a:r>
          </a:p>
          <a:p>
            <a:pPr algn="l">
              <a:lnSpc>
                <a:spcPct val="150000"/>
              </a:lnSpc>
              <a:buFont typeface="+mj-lt"/>
              <a:buAutoNum type="arabicPeriod"/>
            </a:pPr>
            <a:r>
              <a:rPr lang="es-ES" sz="2400" i="0" dirty="0">
                <a:effectLst/>
                <a:latin typeface="Bookman Old Style" panose="02050604050505020204" pitchFamily="18" charset="0"/>
              </a:rPr>
              <a:t> El costo del pedido es constante.</a:t>
            </a:r>
          </a:p>
          <a:p>
            <a:pPr algn="l">
              <a:lnSpc>
                <a:spcPct val="150000"/>
              </a:lnSpc>
              <a:buFont typeface="+mj-lt"/>
              <a:buAutoNum type="arabicPeriod"/>
            </a:pPr>
            <a:r>
              <a:rPr lang="es-ES" sz="2400" i="0" dirty="0">
                <a:effectLst/>
                <a:latin typeface="Bookman Old Style" panose="02050604050505020204" pitchFamily="18" charset="0"/>
              </a:rPr>
              <a:t> El costo de mantenimiento es constante</a:t>
            </a:r>
            <a:r>
              <a:rPr lang="es-ES" sz="2000" i="0" dirty="0">
                <a:effectLst/>
                <a:latin typeface="Bookman Old Style" panose="02050604050505020204" pitchFamily="18" charset="0"/>
              </a:rPr>
              <a:t>.</a:t>
            </a:r>
          </a:p>
        </p:txBody>
      </p:sp>
    </p:spTree>
    <p:extLst>
      <p:ext uri="{BB962C8B-B14F-4D97-AF65-F5344CB8AC3E}">
        <p14:creationId xmlns:p14="http://schemas.microsoft.com/office/powerpoint/2010/main" val="185582423"/>
      </p:ext>
    </p:extLst>
  </p:cSld>
  <p:clrMapOvr>
    <a:masterClrMapping/>
  </p:clrMapOvr>
</p:sld>
</file>

<file path=ppt/theme/theme1.xml><?xml version="1.0" encoding="utf-8"?>
<a:theme xmlns:a="http://schemas.openxmlformats.org/drawingml/2006/main" name="Transmisión de listas">
  <a:themeElements>
    <a:clrScheme name="Transmisión de listas">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Transmisión de listas">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nsmisión de listas">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1891</TotalTime>
  <Words>725</Words>
  <Application>Microsoft Office PowerPoint</Application>
  <PresentationFormat>Presentación en pantalla (4:3)</PresentationFormat>
  <Paragraphs>57</Paragraphs>
  <Slides>11</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11</vt:i4>
      </vt:variant>
    </vt:vector>
  </HeadingPairs>
  <TitlesOfParts>
    <vt:vector size="18" baseType="lpstr">
      <vt:lpstr>Bookman Old Style</vt:lpstr>
      <vt:lpstr>Calibri</vt:lpstr>
      <vt:lpstr>Cambria Math</vt:lpstr>
      <vt:lpstr>Georgia</vt:lpstr>
      <vt:lpstr>Trebuchet MS</vt:lpstr>
      <vt:lpstr>Wingdings</vt:lpstr>
      <vt:lpstr>Transmisión de listas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Webcide.net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Windows LastOne V2 Sp3</dc:creator>
  <cp:lastModifiedBy>INTT</cp:lastModifiedBy>
  <cp:revision>17</cp:revision>
  <dcterms:created xsi:type="dcterms:W3CDTF">2014-01-24T15:05:50Z</dcterms:created>
  <dcterms:modified xsi:type="dcterms:W3CDTF">2025-11-29T10:22:45Z</dcterms:modified>
</cp:coreProperties>
</file>