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2" autoAdjust="0"/>
    <p:restoredTop sz="94660"/>
  </p:normalViewPr>
  <p:slideViewPr>
    <p:cSldViewPr snapToGrid="0">
      <p:cViewPr varScale="1">
        <p:scale>
          <a:sx n="78" d="100"/>
          <a:sy n="78" d="100"/>
        </p:scale>
        <p:origin x="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463296" y="682752"/>
            <a:ext cx="115702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5400" dirty="0"/>
              <a:t>Planificación del Proyecto: La Hoja de Ruta Hacia el Éxito</a:t>
            </a:r>
            <a:endParaRPr lang="es-ES" sz="5400" dirty="0"/>
          </a:p>
        </p:txBody>
      </p:sp>
      <p:pic>
        <p:nvPicPr>
          <p:cNvPr id="1026" name="Picture 2" descr="Página 2 | Vectores e ilustraciones de Mapa Carretera Ahmednagar para  descargar gratis |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248" y="2571189"/>
            <a:ext cx="4096511" cy="409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750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02336" y="536448"/>
            <a:ext cx="11106912" cy="6069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s-ES" sz="2000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 del proyecto (documento principal</a:t>
            </a:r>
            <a:r>
              <a:rPr lang="es-ES" sz="2000" b="1" dirty="0" smtClean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E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7000"/>
              </a:lnSpc>
              <a:spcAft>
                <a:spcPts val="0"/>
              </a:spcAft>
              <a:buSzPts val="1000"/>
              <a:tabLst>
                <a:tab pos="914400" algn="l"/>
              </a:tabLst>
            </a:pPr>
            <a:r>
              <a:rPr lang="es-ES" sz="2000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Definición:</a:t>
            </a:r>
            <a:r>
              <a:rPr lang="es-ES" sz="2000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Es un documento formal y completo que define cómo se ejecutará, controlará y cerrará un proyecto. Sirve como guía para el equipo del proyecto y establece las bases para la gestión del proyecto</a:t>
            </a:r>
            <a:r>
              <a:rPr lang="es-ES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 algn="just">
              <a:lnSpc>
                <a:spcPct val="107000"/>
              </a:lnSpc>
              <a:spcAft>
                <a:spcPts val="0"/>
              </a:spcAft>
              <a:buSzPts val="1000"/>
              <a:tabLst>
                <a:tab pos="914400" algn="l"/>
              </a:tabLst>
            </a:pPr>
            <a:endParaRPr lang="es-E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2000" b="1" dirty="0" smtClean="0">
                <a:latin typeface="Segoe UI" panose="020B0502040204020203" pitchFamily="34" charset="0"/>
                <a:ea typeface="Times New Roman" panose="02020603050405020304" pitchFamily="18" charset="0"/>
              </a:rPr>
              <a:t>       Importancia</a:t>
            </a:r>
            <a:r>
              <a:rPr lang="es-ES" sz="2000" b="1" dirty="0">
                <a:latin typeface="Segoe UI" panose="020B0502040204020203" pitchFamily="34" charset="0"/>
                <a:ea typeface="Times New Roman" panose="02020603050405020304" pitchFamily="18" charset="0"/>
              </a:rPr>
              <a:t>:</a:t>
            </a:r>
            <a:r>
              <a:rPr lang="es-ES" sz="2000" dirty="0">
                <a:latin typeface="Segoe UI" panose="020B0502040204020203" pitchFamily="34" charset="0"/>
                <a:ea typeface="Times New Roman" panose="02020603050405020304" pitchFamily="18" charset="0"/>
              </a:rPr>
              <a:t> Proporciona una visión clara de los objetivos, alcance, cronograma, </a:t>
            </a:r>
            <a:r>
              <a:rPr lang="es-ES" sz="2000" dirty="0" smtClean="0">
                <a:latin typeface="Segoe UI" panose="020B0502040204020203" pitchFamily="34" charset="0"/>
                <a:ea typeface="Times New Roman" panose="02020603050405020304" pitchFamily="18" charset="0"/>
              </a:rPr>
              <a:t>       presupuesto </a:t>
            </a:r>
            <a:r>
              <a:rPr lang="es-ES" sz="2000" dirty="0">
                <a:latin typeface="Segoe UI" panose="020B0502040204020203" pitchFamily="34" charset="0"/>
                <a:ea typeface="Times New Roman" panose="02020603050405020304" pitchFamily="18" charset="0"/>
              </a:rPr>
              <a:t>y recursos del proyecto. Facilita la comunicación entre los interesados, ayuda a gestionar las expectativas y proporciona un punto de referencia para medir el </a:t>
            </a:r>
            <a:r>
              <a:rPr lang="es-ES" sz="2000" dirty="0" smtClean="0">
                <a:latin typeface="Segoe UI" panose="020B0502040204020203" pitchFamily="34" charset="0"/>
                <a:ea typeface="Times New Roman" panose="02020603050405020304" pitchFamily="18" charset="0"/>
              </a:rPr>
              <a:t>progreso</a:t>
            </a:r>
          </a:p>
          <a:p>
            <a:pPr algn="just"/>
            <a:endParaRPr lang="es-ES" sz="2000" dirty="0">
              <a:latin typeface="Segoe UI" panose="020B0502040204020203" pitchFamily="34" charset="0"/>
            </a:endParaRPr>
          </a:p>
          <a:p>
            <a:pPr lvl="0"/>
            <a:r>
              <a:rPr lang="es-ES" sz="2000" b="1" dirty="0"/>
              <a:t>Documentos de apoyo (planes de gestión de riesgos, comunicación, etc</a:t>
            </a:r>
            <a:r>
              <a:rPr lang="es-ES" sz="2000" b="1" dirty="0" smtClean="0"/>
              <a:t>.):</a:t>
            </a:r>
          </a:p>
          <a:p>
            <a:pPr lvl="0"/>
            <a:endParaRPr lang="es-ES" sz="2000" dirty="0"/>
          </a:p>
          <a:p>
            <a:pPr lvl="1" algn="just"/>
            <a:r>
              <a:rPr lang="es-ES" sz="2000" b="1" dirty="0"/>
              <a:t>Definición:</a:t>
            </a:r>
            <a:r>
              <a:rPr lang="es-ES" sz="2000" dirty="0"/>
              <a:t> Son documentos complementarios que detallan aspectos específicos del proyecto y proporcionan información adicional al plan principal del proyecto. Estos documentos ayudan a gestionar áreas clave del proyecto y aseguran que se aborden adecuadamente.</a:t>
            </a:r>
          </a:p>
          <a:p>
            <a:pPr lvl="1" algn="just"/>
            <a:r>
              <a:rPr lang="es-ES" sz="2000" b="1" dirty="0"/>
              <a:t>Importancia:</a:t>
            </a:r>
            <a:r>
              <a:rPr lang="es-ES" sz="2000" dirty="0"/>
              <a:t> Permiten una gestión más detallada y específica de diferentes aspectos del proyecto, lo que contribuye a una mayor probabilidad de éxito. Facilitan la comunicación y el entendimiento entre los miembros del equipo y los interesados.</a:t>
            </a:r>
          </a:p>
          <a:p>
            <a:pPr algn="just"/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777047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24256" y="670972"/>
            <a:ext cx="11399520" cy="5723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E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 del Proyecto</a:t>
            </a:r>
            <a:r>
              <a:rPr lang="es-ES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 las metas específicas y medibles que un proyecto se propone alcanzar durante su ciclo de </a:t>
            </a: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vida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Definen los principales resultados que se quieren lograr, proporcionando propósito y dirección al </a:t>
            </a: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proyecto</a:t>
            </a:r>
            <a:endParaRPr lang="es-ES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Deben 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 SMART (Específicos, Medibles, Alcanzables, Relevantes y con plazos </a:t>
            </a: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definidos)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Sirven como una hoja de ruta para el equipo del proyecto, guiando sus esfuerzos hacia logros </a:t>
            </a: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concretos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Existen dos tipos básicos: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Objetivos generales: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Metas amplias que se esperan alcanzar al finalizar el </a:t>
            </a: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proyecto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Objetivos específicos: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Metas concretas y medibles que contribuyen al logro de los objetivos </a:t>
            </a: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generales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E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Alcance del Proyecto: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Define los límites del proyecto, determinando lo que se incluirá y lo que </a:t>
            </a: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Ayuda a establecer un enfoque claro y a evitar desviaciones que puedan comprometer los </a:t>
            </a: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objetivos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necesario analizar y comunicarse con las partes interesadas clave para comprender sus necesidades, expectativas y </a:t>
            </a: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limitaciones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Debe describir claramente lo que el proyecto cubrirá y lo que no cubrirá, estableciendo límites y centrándose en los </a:t>
            </a: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objetivos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Permite gestionar las expectativas, guiar el proceso de toma de decisiones y proporcionar una base para supervisar y controlar el proyecto a lo largo de su ciclo de </a:t>
            </a: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vida</a:t>
            </a:r>
            <a:endParaRPr lang="es-E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043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14528" y="451104"/>
            <a:ext cx="1018032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Definición de Proyecto: </a:t>
            </a:r>
            <a:r>
              <a:rPr lang="es-419" sz="2400" dirty="0"/>
              <a:t>Un proyecto es un plan que se traza para llevar a cabo un conjunto de acciones con el objetivo de alcanzar un </a:t>
            </a:r>
            <a:r>
              <a:rPr lang="es-419" sz="2400" dirty="0" smtClean="0"/>
              <a:t>fin</a:t>
            </a:r>
          </a:p>
          <a:p>
            <a:endParaRPr lang="es-419" sz="2400" dirty="0"/>
          </a:p>
          <a:p>
            <a:r>
              <a:rPr lang="es-419" sz="2800" dirty="0"/>
              <a:t>Importancia de los </a:t>
            </a:r>
            <a:r>
              <a:rPr lang="es-419" sz="2800" dirty="0" smtClean="0"/>
              <a:t>proyectos</a:t>
            </a:r>
          </a:p>
          <a:p>
            <a:endParaRPr lang="es-419" sz="2400" dirty="0"/>
          </a:p>
          <a:p>
            <a:r>
              <a:rPr lang="es-419" sz="2400" dirty="0"/>
              <a:t>Los proyectos surgen como respuesta a una necesidad, acorde con la visión de la organización. El seguimiento de las métricas de un proyecto facilita su evaluación. </a:t>
            </a:r>
          </a:p>
          <a:p>
            <a:endParaRPr lang="es-419" sz="2400" dirty="0" smtClean="0"/>
          </a:p>
          <a:p>
            <a:r>
              <a:rPr lang="es-419" sz="2400" dirty="0" smtClean="0"/>
              <a:t>Características </a:t>
            </a:r>
            <a:r>
              <a:rPr lang="es-419" sz="2400" dirty="0"/>
              <a:t>de un </a:t>
            </a:r>
            <a:r>
              <a:rPr lang="es-419" sz="2400" dirty="0" smtClean="0"/>
              <a:t>proyecto</a:t>
            </a:r>
          </a:p>
          <a:p>
            <a:endParaRPr lang="es-419" sz="2400" dirty="0"/>
          </a:p>
          <a:p>
            <a:pPr marL="342900" indent="-342900" fontAlgn="ctr">
              <a:buFont typeface="Wingdings" panose="05000000000000000000" pitchFamily="2" charset="2"/>
              <a:buChar char="ü"/>
            </a:pPr>
            <a:r>
              <a:rPr lang="es-419" sz="2400" dirty="0"/>
              <a:t>Se basa en la planificación y ejecución de actividades </a:t>
            </a:r>
          </a:p>
          <a:p>
            <a:pPr marL="342900" indent="-342900" fontAlgn="ctr">
              <a:buFont typeface="Wingdings" panose="05000000000000000000" pitchFamily="2" charset="2"/>
              <a:buChar char="ü"/>
            </a:pPr>
            <a:r>
              <a:rPr lang="es-419" sz="2400" dirty="0"/>
              <a:t>Se utiliza un conjunto de recursos para alcanzar los objetivos </a:t>
            </a:r>
          </a:p>
          <a:p>
            <a:pPr marL="342900" indent="-342900" fontAlgn="ctr">
              <a:buFont typeface="Wingdings" panose="05000000000000000000" pitchFamily="2" charset="2"/>
              <a:buChar char="ü"/>
            </a:pPr>
            <a:r>
              <a:rPr lang="es-419" sz="2400" dirty="0"/>
              <a:t>Se detallan las tareas a realizar, cómo se harán, y los recursos necesarios 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419" sz="2400" dirty="0"/>
              <a:t>Se establece un tiempo y un presupuesto previamente determinado </a:t>
            </a:r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285081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463296" y="731520"/>
            <a:ext cx="950976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800" dirty="0"/>
              <a:t>Tipos de proyectos:</a:t>
            </a:r>
          </a:p>
          <a:p>
            <a:endParaRPr lang="es-419" dirty="0"/>
          </a:p>
          <a:p>
            <a:endParaRPr lang="es-419" dirty="0"/>
          </a:p>
          <a:p>
            <a:r>
              <a:rPr lang="es-419" sz="2400" dirty="0"/>
              <a:t>Desarrollo de </a:t>
            </a:r>
            <a:r>
              <a:rPr lang="es-419" sz="2400" dirty="0" smtClean="0"/>
              <a:t>productos: </a:t>
            </a:r>
            <a:r>
              <a:rPr lang="es-419" sz="2400" dirty="0"/>
              <a:t>Proyectos enfocados en desarrollar un producto con ciertos parámetros </a:t>
            </a:r>
            <a:r>
              <a:rPr lang="es-419" sz="2400" dirty="0" smtClean="0"/>
              <a:t>técnicos.</a:t>
            </a:r>
            <a:r>
              <a:rPr lang="es-419" sz="2400" dirty="0"/>
              <a:t> Pueden requerir una planificación rigurosa, un concepto original y un enfoque a medida considerando su carácter único</a:t>
            </a:r>
          </a:p>
          <a:p>
            <a:endParaRPr lang="es-419" sz="2400" dirty="0"/>
          </a:p>
          <a:p>
            <a:r>
              <a:rPr lang="es-419" sz="2400" dirty="0"/>
              <a:t>Investigación y cambio </a:t>
            </a:r>
            <a:r>
              <a:rPr lang="es-419" sz="2400" dirty="0" smtClean="0"/>
              <a:t>organizativo: </a:t>
            </a:r>
            <a:r>
              <a:rPr lang="es-419" sz="2400" dirty="0"/>
              <a:t> Implican planes, ideas y acciones coordinadas para alcanzar una meta vinculada a la ciencia</a:t>
            </a:r>
          </a:p>
          <a:p>
            <a:endParaRPr lang="es-419" sz="2400" dirty="0"/>
          </a:p>
          <a:p>
            <a:r>
              <a:rPr lang="es-419" sz="2400" dirty="0"/>
              <a:t>Desarrollo de software de </a:t>
            </a:r>
            <a:r>
              <a:rPr lang="es-419" sz="2400" dirty="0" smtClean="0"/>
              <a:t>aplicaciones: </a:t>
            </a:r>
            <a:r>
              <a:rPr lang="es-419" sz="2400" dirty="0"/>
              <a:t>Se trata de proyectos enfocados en cambiar procesos organizacionales, normalmente para mejorarlos y </a:t>
            </a:r>
            <a:r>
              <a:rPr lang="es-419" sz="2400" dirty="0" smtClean="0"/>
              <a:t>optimizarlos</a:t>
            </a:r>
          </a:p>
          <a:p>
            <a:endParaRPr lang="es-419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11535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/>
          <p:cNvSpPr txBox="1"/>
          <p:nvPr/>
        </p:nvSpPr>
        <p:spPr>
          <a:xfrm>
            <a:off x="304800" y="146304"/>
            <a:ext cx="11350752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 </a:t>
            </a:r>
            <a:r>
              <a:rPr lang="es-ES" sz="2400" b="1" dirty="0"/>
              <a:t>¿Qué es la Planificación del Proyecto</a:t>
            </a:r>
            <a:r>
              <a:rPr lang="es-ES" sz="2400" b="1" dirty="0" smtClean="0"/>
              <a:t>?</a:t>
            </a:r>
          </a:p>
          <a:p>
            <a:endParaRPr lang="es-ES" sz="2400" dirty="0"/>
          </a:p>
          <a:p>
            <a:pPr lvl="1"/>
            <a:r>
              <a:rPr lang="es-ES" dirty="0"/>
              <a:t>Es el proceso de definir cómo se ejecutará un proyecto dentro de un plazo determinado. Incluye la creación de un plan de gestión del proyecto</a:t>
            </a:r>
            <a:r>
              <a:rPr lang="es-ES" dirty="0" smtClean="0"/>
              <a:t>.</a:t>
            </a:r>
          </a:p>
          <a:p>
            <a:pPr lvl="1"/>
            <a:endParaRPr lang="es-ES" dirty="0"/>
          </a:p>
          <a:p>
            <a:r>
              <a:rPr lang="es-ES" b="1" dirty="0" smtClean="0"/>
              <a:t>  </a:t>
            </a:r>
            <a:r>
              <a:rPr lang="es-ES" sz="2400" b="1" dirty="0" smtClean="0"/>
              <a:t>Proceso </a:t>
            </a:r>
            <a:r>
              <a:rPr lang="es-ES" sz="2400" b="1" dirty="0"/>
              <a:t>de Planificación</a:t>
            </a:r>
            <a:r>
              <a:rPr lang="es-ES" sz="2400" b="1" dirty="0" smtClean="0"/>
              <a:t>:</a:t>
            </a:r>
          </a:p>
          <a:p>
            <a:endParaRPr lang="es-E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/>
              <a:t>Estatuto del proyecto:</a:t>
            </a:r>
            <a:r>
              <a:rPr lang="es-ES" dirty="0"/>
              <a:t> Documento que autoriza formalmente el proyecto</a:t>
            </a:r>
            <a:r>
              <a:rPr lang="es-ES" dirty="0" smtClean="0"/>
              <a:t>.</a:t>
            </a:r>
          </a:p>
          <a:p>
            <a:pPr lvl="1"/>
            <a:endParaRPr lang="es-E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/>
              <a:t>Alcance:</a:t>
            </a:r>
            <a:r>
              <a:rPr lang="es-ES" dirty="0"/>
              <a:t> Definición detallada de lo que se incluirá (y no) en el proyecto</a:t>
            </a:r>
            <a:r>
              <a:rPr lang="es-ES" dirty="0" smtClean="0"/>
              <a:t>.</a:t>
            </a:r>
          </a:p>
          <a:p>
            <a:pPr lvl="1"/>
            <a:endParaRPr lang="es-E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/>
              <a:t>Cronograma:</a:t>
            </a:r>
            <a:r>
              <a:rPr lang="es-ES" dirty="0"/>
              <a:t> Establecimiento de los plazos y las dependencias entre tareas</a:t>
            </a:r>
            <a:r>
              <a:rPr lang="es-ES" dirty="0" smtClean="0"/>
              <a:t>.</a:t>
            </a:r>
          </a:p>
          <a:p>
            <a:pPr lvl="1"/>
            <a:endParaRPr lang="es-E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/>
              <a:t>Comunicación:</a:t>
            </a:r>
            <a:r>
              <a:rPr lang="es-ES" dirty="0"/>
              <a:t> Plan para mantener informados a los interesados</a:t>
            </a:r>
            <a:r>
              <a:rPr lang="es-ES" dirty="0" smtClean="0"/>
              <a:t>.</a:t>
            </a:r>
          </a:p>
          <a:p>
            <a:pPr lvl="1"/>
            <a:endParaRPr lang="es-E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/>
              <a:t>Recursos:</a:t>
            </a:r>
            <a:r>
              <a:rPr lang="es-ES" dirty="0"/>
              <a:t> Asignación de personal, herramientas y presupuesto</a:t>
            </a:r>
            <a:r>
              <a:rPr lang="es-ES" dirty="0" smtClean="0"/>
              <a:t>.</a:t>
            </a:r>
          </a:p>
          <a:p>
            <a:pPr lvl="1"/>
            <a:endParaRPr lang="es-E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/>
              <a:t>Riesgos:</a:t>
            </a:r>
            <a:r>
              <a:rPr lang="es-ES" dirty="0"/>
              <a:t> Identificación y mitigación de posibles problemas</a:t>
            </a:r>
            <a:r>
              <a:rPr lang="es-ES" dirty="0" smtClean="0"/>
              <a:t>.</a:t>
            </a:r>
          </a:p>
          <a:p>
            <a:pPr lvl="1"/>
            <a:endParaRPr lang="es-E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/>
              <a:t>Presupuesto y Costo:</a:t>
            </a:r>
            <a:r>
              <a:rPr lang="es-ES" dirty="0"/>
              <a:t> Estimación y control de los gastos del proyecto</a:t>
            </a:r>
            <a:r>
              <a:rPr lang="es-ES" dirty="0" smtClean="0"/>
              <a:t>.</a:t>
            </a:r>
          </a:p>
          <a:p>
            <a:pPr lvl="1"/>
            <a:endParaRPr lang="es-E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/>
              <a:t>Calidad:</a:t>
            </a:r>
            <a:r>
              <a:rPr lang="es-ES" dirty="0"/>
              <a:t> Definición de los estándares y métricas para asegurar la calidad del resultado.</a:t>
            </a:r>
          </a:p>
          <a:p>
            <a:r>
              <a:rPr lang="es-E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625770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04672" y="670560"/>
            <a:ext cx="10594848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2800" b="1" dirty="0"/>
              <a:t>Dimensiones de la Planificación</a:t>
            </a:r>
            <a:r>
              <a:rPr lang="es-ES" sz="2800" b="1" dirty="0" smtClean="0"/>
              <a:t>:</a:t>
            </a:r>
          </a:p>
          <a:p>
            <a:pPr lvl="0" algn="ctr"/>
            <a:endParaRPr lang="es-ES" sz="2400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2000" i="1" dirty="0"/>
              <a:t>Entradas:</a:t>
            </a:r>
            <a:endParaRPr lang="es-ES" sz="2000" dirty="0"/>
          </a:p>
          <a:p>
            <a:pPr lvl="2"/>
            <a:r>
              <a:rPr lang="es-ES" sz="2000" dirty="0"/>
              <a:t>Información histórica de proyectos similares.</a:t>
            </a:r>
          </a:p>
          <a:p>
            <a:pPr lvl="2"/>
            <a:r>
              <a:rPr lang="es-ES" sz="2000" dirty="0"/>
              <a:t>Políticas y procedimientos de la organización.</a:t>
            </a:r>
          </a:p>
          <a:p>
            <a:pPr lvl="2"/>
            <a:r>
              <a:rPr lang="es-ES" sz="2000" dirty="0"/>
              <a:t>Restricciones (presupuesto, tiempo, recursos limitados).</a:t>
            </a:r>
          </a:p>
          <a:p>
            <a:pPr lvl="2"/>
            <a:r>
              <a:rPr lang="es-ES" sz="2000" dirty="0"/>
              <a:t>Supuestos (creencias sobre el futuro</a:t>
            </a:r>
            <a:r>
              <a:rPr lang="es-ES" sz="2000" dirty="0" smtClean="0"/>
              <a:t>).</a:t>
            </a:r>
          </a:p>
          <a:p>
            <a:pPr lvl="2"/>
            <a:endParaRPr lang="es-ES" sz="2000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2000" i="1" dirty="0"/>
              <a:t>Herramientas y técnicas:</a:t>
            </a:r>
            <a:endParaRPr lang="es-ES" sz="2000" dirty="0"/>
          </a:p>
          <a:p>
            <a:pPr lvl="2"/>
            <a:r>
              <a:rPr lang="es-ES" sz="2000" dirty="0"/>
              <a:t>Metodologías de planificación (ej., cascada, ágil).</a:t>
            </a:r>
          </a:p>
          <a:p>
            <a:pPr lvl="2"/>
            <a:r>
              <a:rPr lang="es-ES" sz="2000" dirty="0"/>
              <a:t>Habilidades y conocimientos del equipo de proyecto.</a:t>
            </a:r>
          </a:p>
          <a:p>
            <a:pPr lvl="2"/>
            <a:r>
              <a:rPr lang="es-ES" sz="2000" dirty="0"/>
              <a:t>Sistemas de información (software de gestión de proyectos</a:t>
            </a:r>
            <a:r>
              <a:rPr lang="es-ES" sz="2000" dirty="0" smtClean="0"/>
              <a:t>).</a:t>
            </a:r>
          </a:p>
          <a:p>
            <a:pPr lvl="2"/>
            <a:endParaRPr lang="es-ES" sz="2000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2000" i="1" dirty="0"/>
              <a:t>Salida:</a:t>
            </a:r>
            <a:endParaRPr lang="es-ES" sz="2000" dirty="0"/>
          </a:p>
          <a:p>
            <a:pPr lvl="2"/>
            <a:r>
              <a:rPr lang="es-ES" sz="2000" dirty="0"/>
              <a:t>Plan del proyecto (documento principal).</a:t>
            </a:r>
          </a:p>
          <a:p>
            <a:pPr lvl="2"/>
            <a:r>
              <a:rPr lang="es-ES" sz="2000" dirty="0"/>
              <a:t>Documentos de apoyo (planes de gestión de riesgos, comunicación, etc.).</a:t>
            </a:r>
          </a:p>
          <a:p>
            <a:r>
              <a:rPr lang="es-ES" sz="2000" dirty="0"/>
              <a:t> 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88892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70688" y="377952"/>
            <a:ext cx="11862816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000" b="1" dirty="0"/>
              <a:t>Información histórica de proyectos similares</a:t>
            </a:r>
            <a:r>
              <a:rPr lang="es-ES" sz="2000" b="1" dirty="0" smtClean="0"/>
              <a:t>:</a:t>
            </a:r>
          </a:p>
          <a:p>
            <a:pPr lvl="0"/>
            <a:endParaRPr lang="es-ES" sz="2000" dirty="0"/>
          </a:p>
          <a:p>
            <a:pPr lvl="1"/>
            <a:r>
              <a:rPr lang="es-ES" sz="2000" b="1" dirty="0"/>
              <a:t>Definición:</a:t>
            </a:r>
            <a:r>
              <a:rPr lang="es-ES" sz="2000" dirty="0"/>
              <a:t> Se refiere a los registros, lecciones aprendidas, documentación y datos de proyectos anteriores que son similares al proyecto actual en términos de alcance, industria, tecnología, o metodología.</a:t>
            </a:r>
          </a:p>
          <a:p>
            <a:pPr lvl="1"/>
            <a:r>
              <a:rPr lang="es-ES" sz="2000" b="1" dirty="0"/>
              <a:t>Importancia:</a:t>
            </a:r>
            <a:r>
              <a:rPr lang="es-ES" sz="2000" dirty="0"/>
              <a:t> Proporciona valiosos conocimientos sobre qué funcionó bien y qué no en el pasado, ayudando a evitar errores comunes, estimar tiempos y costos de manera más precisa, y adaptar las mejores prácticas.</a:t>
            </a:r>
          </a:p>
          <a:p>
            <a:pPr lvl="1"/>
            <a:r>
              <a:rPr lang="es-ES" sz="2000" b="1" dirty="0"/>
              <a:t>Ejemplos:</a:t>
            </a:r>
            <a:r>
              <a:rPr lang="es-ES" sz="2000" dirty="0"/>
              <a:t> Informes de cierre de proyectos anteriores, análisis de riesgos, métricas de rendimiento, plantillas y documentación de procesos</a:t>
            </a:r>
            <a:r>
              <a:rPr lang="es-ES" sz="2000" dirty="0" smtClean="0"/>
              <a:t>.</a:t>
            </a:r>
          </a:p>
          <a:p>
            <a:pPr lvl="1"/>
            <a:endParaRPr lang="es-ES" sz="2000" dirty="0"/>
          </a:p>
          <a:p>
            <a:pPr lvl="0"/>
            <a:r>
              <a:rPr lang="es-ES" sz="2000" b="1" dirty="0"/>
              <a:t>Políticas y procedimientos de la organización</a:t>
            </a:r>
            <a:r>
              <a:rPr lang="es-ES" sz="2000" b="1" dirty="0" smtClean="0"/>
              <a:t>:</a:t>
            </a:r>
          </a:p>
          <a:p>
            <a:pPr lvl="0"/>
            <a:endParaRPr lang="es-ES" sz="2000" dirty="0"/>
          </a:p>
          <a:p>
            <a:pPr lvl="1"/>
            <a:r>
              <a:rPr lang="es-ES" sz="2000" b="1" dirty="0"/>
              <a:t>Definición:</a:t>
            </a:r>
            <a:r>
              <a:rPr lang="es-ES" sz="2000" dirty="0"/>
              <a:t> Son las reglas, directrices y estándares establecidos por la organización que rigen cómo se deben realizar los proyectos. Esto puede incluir políticas de gestión de riesgos, políticas de calidad, procedimientos de aprobación de gastos, etc.</a:t>
            </a:r>
          </a:p>
          <a:p>
            <a:pPr lvl="1"/>
            <a:r>
              <a:rPr lang="es-ES" sz="2000" b="1" dirty="0"/>
              <a:t>Importancia:</a:t>
            </a:r>
            <a:r>
              <a:rPr lang="es-ES" sz="2000" dirty="0"/>
              <a:t> Aseguran la consistencia y el cumplimiento dentro de la organización, establecen los límites dentro de los cuales el proyecto debe operar, y garantizan que el proyecto se alinee con los objetivos estratégicos de la empresa.</a:t>
            </a:r>
          </a:p>
          <a:p>
            <a:pPr lvl="1"/>
            <a:r>
              <a:rPr lang="es-ES" sz="2000" b="1" dirty="0"/>
              <a:t>Ejemplos:</a:t>
            </a:r>
            <a:r>
              <a:rPr lang="es-ES" sz="2000" dirty="0"/>
              <a:t> Manuales de políticas, guías de procedimientos, estándares de calidad, políticas de seguridad, directrices de comunicación</a:t>
            </a:r>
            <a:r>
              <a:rPr lang="es-ES" sz="2000" dirty="0" smtClean="0"/>
              <a:t>.</a:t>
            </a:r>
          </a:p>
          <a:p>
            <a:pPr lvl="1"/>
            <a:endParaRPr lang="es-ES" sz="2000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21034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68224" y="826942"/>
            <a:ext cx="1102156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b="1" dirty="0"/>
              <a:t>Restricciones (presupuesto, tiempo, recursos limitados</a:t>
            </a:r>
            <a:r>
              <a:rPr lang="es-ES" b="1" dirty="0" smtClean="0"/>
              <a:t>):</a:t>
            </a:r>
          </a:p>
          <a:p>
            <a:pPr lvl="0"/>
            <a:endParaRPr lang="es-ES" dirty="0"/>
          </a:p>
          <a:p>
            <a:pPr lvl="1" algn="just"/>
            <a:r>
              <a:rPr lang="es-ES" b="1" dirty="0"/>
              <a:t>Definición:</a:t>
            </a:r>
            <a:r>
              <a:rPr lang="es-ES" dirty="0"/>
              <a:t> Son las limitaciones impuestas al proyecto que pueden afectar su alcance, cronograma y calidad. Las restricciones más comunes son el presupuesto (cantidad máxima de dinero disponible), el tiempo (plazo límite para completar el proyecto) y los recursos limitados (personal, equipo, materiales).</a:t>
            </a:r>
          </a:p>
          <a:p>
            <a:pPr lvl="1" algn="just"/>
            <a:r>
              <a:rPr lang="es-ES" b="1" dirty="0"/>
              <a:t>Importancia:</a:t>
            </a:r>
            <a:r>
              <a:rPr lang="es-ES" dirty="0"/>
              <a:t> Influyen en las decisiones de planificación y obligan al equipo del proyecto a encontrar soluciones creativas y eficientes para lograr los objetivos dentro de las limitaciones impuestas.</a:t>
            </a:r>
          </a:p>
          <a:p>
            <a:pPr lvl="1" algn="just"/>
            <a:r>
              <a:rPr lang="es-ES" b="1" dirty="0"/>
              <a:t>Ejemplos:</a:t>
            </a:r>
            <a:r>
              <a:rPr lang="es-ES" dirty="0"/>
              <a:t> Presupuesto máximo de $100,000, plazo de entrega de 6 meses, disponibilidad limitada de un experto clave</a:t>
            </a:r>
            <a:r>
              <a:rPr lang="es-ES" dirty="0" smtClean="0"/>
              <a:t>.</a:t>
            </a:r>
          </a:p>
          <a:p>
            <a:pPr lvl="1"/>
            <a:endParaRPr lang="es-ES" dirty="0"/>
          </a:p>
          <a:p>
            <a:pPr lvl="0"/>
            <a:r>
              <a:rPr lang="es-ES" b="1" dirty="0"/>
              <a:t>Supuestos (creencias sobre el futuro</a:t>
            </a:r>
            <a:r>
              <a:rPr lang="es-ES" b="1" dirty="0" smtClean="0"/>
              <a:t>):</a:t>
            </a:r>
          </a:p>
          <a:p>
            <a:pPr lvl="0"/>
            <a:endParaRPr lang="es-ES" dirty="0"/>
          </a:p>
          <a:p>
            <a:pPr lvl="1" algn="just"/>
            <a:r>
              <a:rPr lang="es-ES" b="1" dirty="0"/>
              <a:t>Definición:</a:t>
            </a:r>
            <a:r>
              <a:rPr lang="es-ES" dirty="0"/>
              <a:t> Son las creencias o expectativas que el equipo del proyecto tiene sobre el futuro y que se consideran verdaderas a efectos de la planificación. Estos supuestos pueden estar relacionados con factores externos (como las condiciones del mercado) o internos (como la disponibilidad de recursos).</a:t>
            </a:r>
          </a:p>
          <a:p>
            <a:pPr lvl="1" algn="just"/>
            <a:r>
              <a:rPr lang="es-ES" b="1" dirty="0"/>
              <a:t>Importancia:</a:t>
            </a:r>
            <a:r>
              <a:rPr lang="es-ES" dirty="0"/>
              <a:t> Permiten al equipo avanzar con la planificación a pesar de la incertidumbre, pero también representan un </a:t>
            </a:r>
          </a:p>
        </p:txBody>
      </p:sp>
    </p:spTree>
    <p:extLst>
      <p:ext uri="{BB962C8B-B14F-4D97-AF65-F5344CB8AC3E}">
        <p14:creationId xmlns:p14="http://schemas.microsoft.com/office/powerpoint/2010/main" val="1832776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77952" y="433839"/>
            <a:ext cx="11362944" cy="49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s-ES" sz="1200" b="1" dirty="0" smtClean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s-ES" sz="2400" b="1" dirty="0" smtClean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Metodologías </a:t>
            </a:r>
            <a:r>
              <a:rPr lang="es-ES" sz="2400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planificación </a:t>
            </a:r>
            <a:r>
              <a:rPr lang="es-ES" sz="2400" b="1" dirty="0" smtClean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 cascada</a:t>
            </a:r>
            <a:r>
              <a:rPr lang="es-ES" sz="2400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ágil</a:t>
            </a:r>
            <a:r>
              <a:rPr lang="es-ES" sz="2400" b="1" dirty="0" smtClean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ES" sz="2400" b="1" dirty="0">
              <a:latin typeface="Segoe UI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E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7000"/>
              </a:lnSpc>
              <a:spcAft>
                <a:spcPts val="0"/>
              </a:spcAft>
              <a:buSzPts val="1000"/>
              <a:tabLst>
                <a:tab pos="914400" algn="l"/>
              </a:tabLst>
            </a:pPr>
            <a:r>
              <a:rPr lang="es-ES" b="1" dirty="0" smtClean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Definición</a:t>
            </a:r>
            <a:r>
              <a:rPr lang="es-ES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s-ES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Las metodologías de planificación son enfoques estructurados que guían la gestión de proyectos, proporcionando un marco para organizar tareas, asignar recursos y controlar el progreso.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7000"/>
              </a:lnSpc>
              <a:spcAft>
                <a:spcPts val="0"/>
              </a:spcAft>
              <a:buSzPts val="1000"/>
              <a:tabLst>
                <a:tab pos="914400" algn="l"/>
              </a:tabLst>
            </a:pPr>
            <a:r>
              <a:rPr lang="es-ES" b="1" dirty="0" smtClean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Ejemplos</a:t>
            </a:r>
            <a:r>
              <a:rPr lang="es-ES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1371600" algn="l"/>
              </a:tabLst>
            </a:pPr>
            <a:r>
              <a:rPr lang="es-ES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Cascada (</a:t>
            </a:r>
            <a:r>
              <a:rPr lang="es-ES" b="1" dirty="0" err="1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Waterfall</a:t>
            </a:r>
            <a:r>
              <a:rPr lang="es-ES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es-ES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Es un enfoque secuencial donde cada fase del proyecto debe completarse antes de pasar a la siguiente. Es ideal para proyectos con requisitos bien definidos y poco cambio esperado.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1371600" algn="l"/>
              </a:tabLst>
            </a:pPr>
            <a:r>
              <a:rPr lang="es-ES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Ágil:</a:t>
            </a:r>
            <a:r>
              <a:rPr lang="es-ES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Se centra en la flexibilidad y la adaptabilidad, dividiendo el proyecto en iteraciones cortas (</a:t>
            </a:r>
            <a:r>
              <a:rPr lang="es-ES" dirty="0" err="1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sprints</a:t>
            </a:r>
            <a:r>
              <a:rPr lang="es-ES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que permiten ajustes rápidos basados en el </a:t>
            </a:r>
            <a:r>
              <a:rPr lang="es-ES" dirty="0" err="1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feedback</a:t>
            </a:r>
            <a:r>
              <a:rPr lang="es-ES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continuo del cliente. Es útil para proyectos complejos y cambiantes, como el desarrollo de software.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1371600" algn="l"/>
              </a:tabLst>
            </a:pPr>
            <a:r>
              <a:rPr lang="es-ES" b="1" dirty="0" err="1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Scrum</a:t>
            </a:r>
            <a:r>
              <a:rPr lang="es-ES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s-ES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Una variante del enfoque ágil que organiza el trabajo en </a:t>
            </a:r>
            <a:r>
              <a:rPr lang="es-ES" dirty="0" err="1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sprints</a:t>
            </a:r>
            <a:r>
              <a:rPr lang="es-ES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cortos, con reuniones diarias para revisar el progreso y ajustar las tareas según sea necesario.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1371600" algn="l"/>
              </a:tabLst>
            </a:pPr>
            <a:r>
              <a:rPr lang="es-ES" b="1" dirty="0" err="1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Kanban</a:t>
            </a:r>
            <a:r>
              <a:rPr lang="es-ES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s-ES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Utiliza un sistema visual para gestionar el flujo de trabajo, permitiendo a los equipos ver el estado de las tareas en tiempo real y optimizar la eficiencia.</a:t>
            </a:r>
            <a:endParaRPr lang="es-E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795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68224" y="594208"/>
            <a:ext cx="11472672" cy="6019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s-ES" b="1" dirty="0" smtClean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Habilidades </a:t>
            </a:r>
            <a:r>
              <a:rPr lang="es-ES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conocimientos del equipo de proyecto</a:t>
            </a:r>
            <a:r>
              <a:rPr lang="es-ES" b="1" dirty="0" smtClean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s-ES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Definición:</a:t>
            </a:r>
            <a:r>
              <a:rPr lang="es-ES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Se refiere a las competencias, experiencias y capacidades que los miembros del equipo aportan al proyecto. Esto incluye habilidades técnicas específicas, habilidades interpersonales y conocimientos sobre la industria o el dominio del proyecto.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s-ES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Importancia:</a:t>
            </a:r>
            <a:r>
              <a:rPr lang="es-ES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Un equipo con habilidades adecuadas puede abordar desafíos complejos, innovar soluciones y colaborar de manera efectiva. La diversidad de habilidades también puede mejorar la creatividad y la resolución de problemas dentro del equipo.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s-ES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Ejemplos:</a:t>
            </a:r>
            <a:r>
              <a:rPr lang="es-ES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Habilidades en programación, gestión de riesgos, comunicación efectiva, liderazgo, análisis de datos, etc.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s-ES" b="1" dirty="0" smtClean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Sistemas </a:t>
            </a:r>
            <a:r>
              <a:rPr lang="es-ES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información (software de gestión de proyectos</a:t>
            </a:r>
            <a:r>
              <a:rPr lang="es-ES" b="1" dirty="0" smtClean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lvl="0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s-ES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Definición:</a:t>
            </a:r>
            <a:r>
              <a:rPr lang="es-ES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Son herramientas tecnológicas diseñadas para ayudar a planificar, ejecutar y supervisar proyectos. Estos sistemas permiten la colaboración entre equipos, el seguimiento del progreso, la gestión de recursos y la generación de informes.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s-ES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Importancia:</a:t>
            </a:r>
            <a:r>
              <a:rPr lang="es-ES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Facilitan la organización y visibilidad del trabajo, mejoran la comunicación entre los miembros del equipo y permiten un seguimiento más efectivo del cronograma y presupuesto.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s-ES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Ejemplos:</a:t>
            </a:r>
            <a:r>
              <a:rPr lang="es-ES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Software como Microsoft Project, </a:t>
            </a:r>
            <a:r>
              <a:rPr lang="es-ES" dirty="0" err="1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Trello</a:t>
            </a:r>
            <a:r>
              <a:rPr lang="es-ES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dirty="0" err="1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Asana</a:t>
            </a:r>
            <a:r>
              <a:rPr lang="es-ES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Jira o Monday.com son utilizados comúnmente para gestionar tareas, asignar responsabilidades y monitorear el avance del proyecto.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4491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113</TotalTime>
  <Words>302</Words>
  <Application>Microsoft Office PowerPoint</Application>
  <PresentationFormat>Panorámica</PresentationFormat>
  <Paragraphs>126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Segoe UI</vt:lpstr>
      <vt:lpstr>Symbol</vt:lpstr>
      <vt:lpstr>Times New Roman</vt:lpstr>
      <vt:lpstr>Wingdings</vt:lpstr>
      <vt:lpstr>Celestial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14</cp:revision>
  <dcterms:created xsi:type="dcterms:W3CDTF">2025-02-15T00:53:25Z</dcterms:created>
  <dcterms:modified xsi:type="dcterms:W3CDTF">2025-03-31T00:47:54Z</dcterms:modified>
</cp:coreProperties>
</file>