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ganttpro.com/es/por-que-es-importante-definir-los-tipos-de-proyectos-para-lograr-sus-objetivos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63296" y="682752"/>
            <a:ext cx="115702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5400" dirty="0"/>
              <a:t>Planificación del Proyecto: La Hoja de Ruta Hacia el Éxito</a:t>
            </a:r>
            <a:endParaRPr lang="es-ES" sz="5400" dirty="0"/>
          </a:p>
        </p:txBody>
      </p:sp>
      <p:pic>
        <p:nvPicPr>
          <p:cNvPr id="1026" name="Picture 2" descr="Página 2 | Vectores e ilustraciones de Mapa Carretera Ahmednagar para  descargar gratis |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248" y="2571189"/>
            <a:ext cx="4096511" cy="409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75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14528" y="451104"/>
            <a:ext cx="1018032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Definición de Proyecto: </a:t>
            </a:r>
            <a:r>
              <a:rPr lang="es-419" sz="2400" dirty="0"/>
              <a:t>Un proyecto </a:t>
            </a:r>
            <a:r>
              <a:rPr lang="es-419" sz="2400" dirty="0"/>
              <a:t>es un plan que se traza para llevar a cabo un conjunto de acciones con el objetivo de alcanzar un </a:t>
            </a:r>
            <a:r>
              <a:rPr lang="es-419" sz="2400" dirty="0" smtClean="0"/>
              <a:t>fin</a:t>
            </a:r>
          </a:p>
          <a:p>
            <a:endParaRPr lang="es-419" sz="2400" dirty="0"/>
          </a:p>
          <a:p>
            <a:r>
              <a:rPr lang="es-419" sz="2800" dirty="0"/>
              <a:t>Importancia de los </a:t>
            </a:r>
            <a:r>
              <a:rPr lang="es-419" sz="2800" dirty="0" smtClean="0"/>
              <a:t>proyectos</a:t>
            </a:r>
          </a:p>
          <a:p>
            <a:endParaRPr lang="es-419" sz="2400" dirty="0"/>
          </a:p>
          <a:p>
            <a:r>
              <a:rPr lang="es-419" sz="2400" dirty="0"/>
              <a:t>Los proyectos surgen como respuesta a una necesidad, acorde con la visión de la organización. El seguimiento de las métricas de un proyecto facilita su evaluación. </a:t>
            </a:r>
          </a:p>
          <a:p>
            <a:endParaRPr lang="es-419" sz="2400" dirty="0" smtClean="0"/>
          </a:p>
          <a:p>
            <a:r>
              <a:rPr lang="es-419" sz="2400" dirty="0" smtClean="0"/>
              <a:t>Características </a:t>
            </a:r>
            <a:r>
              <a:rPr lang="es-419" sz="2400" dirty="0"/>
              <a:t>de un </a:t>
            </a:r>
            <a:r>
              <a:rPr lang="es-419" sz="2400" dirty="0" smtClean="0"/>
              <a:t>proyecto</a:t>
            </a:r>
          </a:p>
          <a:p>
            <a:endParaRPr lang="es-419" sz="2400" dirty="0"/>
          </a:p>
          <a:p>
            <a:pPr marL="342900" indent="-342900" fontAlgn="ctr">
              <a:buFont typeface="Wingdings" panose="05000000000000000000" pitchFamily="2" charset="2"/>
              <a:buChar char="ü"/>
            </a:pPr>
            <a:r>
              <a:rPr lang="es-419" sz="2400" dirty="0"/>
              <a:t>Se basa en la planificación y ejecución de actividades </a:t>
            </a:r>
          </a:p>
          <a:p>
            <a:pPr marL="342900" indent="-342900" fontAlgn="ctr">
              <a:buFont typeface="Wingdings" panose="05000000000000000000" pitchFamily="2" charset="2"/>
              <a:buChar char="ü"/>
            </a:pPr>
            <a:r>
              <a:rPr lang="es-419" sz="2400" dirty="0"/>
              <a:t>Se utiliza un conjunto de recursos para alcanzar los objetivos </a:t>
            </a:r>
          </a:p>
          <a:p>
            <a:pPr marL="342900" indent="-342900" fontAlgn="ctr">
              <a:buFont typeface="Wingdings" panose="05000000000000000000" pitchFamily="2" charset="2"/>
              <a:buChar char="ü"/>
            </a:pPr>
            <a:r>
              <a:rPr lang="es-419" sz="2400" dirty="0"/>
              <a:t>Se detallan las tareas a realizar, cómo se harán, y los recursos necesarios 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419" sz="2400" dirty="0"/>
              <a:t>Se establece un tiempo y un presupuesto previamente determinado 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8508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63296" y="731520"/>
            <a:ext cx="95097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dirty="0"/>
              <a:t>Tipos de proyectos:</a:t>
            </a:r>
          </a:p>
          <a:p>
            <a:endParaRPr lang="es-419" dirty="0"/>
          </a:p>
          <a:p>
            <a:endParaRPr lang="es-419" dirty="0"/>
          </a:p>
          <a:p>
            <a:r>
              <a:rPr lang="es-419" dirty="0"/>
              <a:t>Desarrollo de </a:t>
            </a:r>
            <a:r>
              <a:rPr lang="es-419" dirty="0" smtClean="0"/>
              <a:t>productos: </a:t>
            </a:r>
            <a:r>
              <a:rPr lang="es-419" dirty="0"/>
              <a:t>Proyectos enfocados en desarrollar un producto con ciertos parámetros técnicos</a:t>
            </a:r>
            <a:r>
              <a:rPr lang="es-419" dirty="0">
                <a:hlinkClick r:id="rId2"/>
              </a:rPr>
              <a:t>1</a:t>
            </a:r>
            <a:r>
              <a:rPr lang="es-419" dirty="0"/>
              <a:t>. Pueden requerir una planificación rigurosa, un concepto original y un enfoque a medida considerando su carácter único</a:t>
            </a:r>
            <a:endParaRPr lang="es-419" dirty="0"/>
          </a:p>
          <a:p>
            <a:endParaRPr lang="es-419" dirty="0"/>
          </a:p>
          <a:p>
            <a:r>
              <a:rPr lang="es-419" dirty="0"/>
              <a:t>Investigación y cambio </a:t>
            </a:r>
            <a:r>
              <a:rPr lang="es-419" dirty="0" smtClean="0"/>
              <a:t>organizativo: </a:t>
            </a:r>
            <a:r>
              <a:rPr lang="es-419" dirty="0"/>
              <a:t> Implican planes, ideas y acciones coordinadas para alcanzar una meta vinculada a la ciencia</a:t>
            </a:r>
            <a:endParaRPr lang="es-419" dirty="0"/>
          </a:p>
          <a:p>
            <a:endParaRPr lang="es-419" dirty="0"/>
          </a:p>
          <a:p>
            <a:r>
              <a:rPr lang="es-419" dirty="0"/>
              <a:t>Desarrollo de software de </a:t>
            </a:r>
            <a:r>
              <a:rPr lang="es-419" dirty="0" smtClean="0"/>
              <a:t>aplicaciones: </a:t>
            </a:r>
            <a:r>
              <a:rPr lang="es-419" dirty="0"/>
              <a:t>Se trata de proyectos enfocados en cambiar procesos organizacionales, normalmente para mejorarlos y </a:t>
            </a:r>
            <a:r>
              <a:rPr lang="es-419" dirty="0" smtClean="0"/>
              <a:t>optimizarlos</a:t>
            </a:r>
          </a:p>
          <a:p>
            <a:endParaRPr lang="es-419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153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304800" y="146304"/>
            <a:ext cx="11350752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 </a:t>
            </a:r>
            <a:r>
              <a:rPr lang="es-ES" sz="2400" b="1" dirty="0"/>
              <a:t>¿Qué es la Planificación del Proyecto</a:t>
            </a:r>
            <a:r>
              <a:rPr lang="es-ES" sz="2400" b="1" dirty="0" smtClean="0"/>
              <a:t>?</a:t>
            </a:r>
          </a:p>
          <a:p>
            <a:endParaRPr lang="es-ES" sz="2400" dirty="0"/>
          </a:p>
          <a:p>
            <a:pPr lvl="1"/>
            <a:r>
              <a:rPr lang="es-ES" dirty="0"/>
              <a:t>Es el proceso de definir cómo se ejecutará un proyecto dentro de un plazo determinado. Incluye la creación de un plan de gestión del proyecto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r>
              <a:rPr lang="es-ES" b="1" dirty="0" smtClean="0"/>
              <a:t>  </a:t>
            </a:r>
            <a:r>
              <a:rPr lang="es-ES" sz="2400" b="1" dirty="0" smtClean="0"/>
              <a:t>Proceso </a:t>
            </a:r>
            <a:r>
              <a:rPr lang="es-ES" sz="2400" b="1" dirty="0"/>
              <a:t>de Planificación</a:t>
            </a:r>
            <a:r>
              <a:rPr lang="es-ES" sz="2400" b="1" dirty="0" smtClean="0"/>
              <a:t>:</a:t>
            </a:r>
          </a:p>
          <a:p>
            <a:endParaRPr lang="es-E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Estatuto del proyecto:</a:t>
            </a:r>
            <a:r>
              <a:rPr lang="es-ES" dirty="0"/>
              <a:t> Documento que autoriza formalmente el proyecto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Alcance:</a:t>
            </a:r>
            <a:r>
              <a:rPr lang="es-ES" dirty="0"/>
              <a:t> Definición detallada de lo que se incluirá (y no) en el proyecto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Cronograma:</a:t>
            </a:r>
            <a:r>
              <a:rPr lang="es-ES" dirty="0"/>
              <a:t> Establecimiento de los plazos y las dependencias entre tareas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Comunicación:</a:t>
            </a:r>
            <a:r>
              <a:rPr lang="es-ES" dirty="0"/>
              <a:t> Plan para mantener informados a los interesados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Recursos:</a:t>
            </a:r>
            <a:r>
              <a:rPr lang="es-ES" dirty="0"/>
              <a:t> Asignación de personal, herramientas y presupuesto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Riesgos:</a:t>
            </a:r>
            <a:r>
              <a:rPr lang="es-ES" dirty="0"/>
              <a:t> Identificación y mitigación de posibles problemas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Presupuesto y Costo:</a:t>
            </a:r>
            <a:r>
              <a:rPr lang="es-ES" dirty="0"/>
              <a:t> Estimación y control de los gastos del proyecto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b="1" dirty="0"/>
              <a:t>Calidad:</a:t>
            </a:r>
            <a:r>
              <a:rPr lang="es-ES" dirty="0"/>
              <a:t> Definición de los estándares y métricas para asegurar la calidad del resultado.</a:t>
            </a:r>
          </a:p>
          <a:p>
            <a:r>
              <a:rPr lang="es-ES" dirty="0"/>
              <a:t>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7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4672" y="670560"/>
            <a:ext cx="105948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400" b="1" dirty="0"/>
              <a:t>Dimensiones de la Planificación</a:t>
            </a:r>
            <a:r>
              <a:rPr lang="es-ES" sz="2400" b="1" dirty="0" smtClean="0"/>
              <a:t>:</a:t>
            </a:r>
          </a:p>
          <a:p>
            <a:pPr lvl="0" algn="ctr"/>
            <a:endParaRPr lang="es-ES" sz="2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i="1" dirty="0"/>
              <a:t>Entradas:</a:t>
            </a:r>
            <a:endParaRPr lang="es-ES" dirty="0"/>
          </a:p>
          <a:p>
            <a:pPr lvl="2"/>
            <a:r>
              <a:rPr lang="es-ES" dirty="0"/>
              <a:t>Información histórica de proyectos similares.</a:t>
            </a:r>
          </a:p>
          <a:p>
            <a:pPr lvl="2"/>
            <a:r>
              <a:rPr lang="es-ES" dirty="0"/>
              <a:t>Políticas y procedimientos de la organización.</a:t>
            </a:r>
          </a:p>
          <a:p>
            <a:pPr lvl="2"/>
            <a:r>
              <a:rPr lang="es-ES" dirty="0"/>
              <a:t>Restricciones (presupuesto, tiempo, recursos limitados).</a:t>
            </a:r>
          </a:p>
          <a:p>
            <a:pPr lvl="2"/>
            <a:r>
              <a:rPr lang="es-ES" dirty="0"/>
              <a:t>Supuestos (creencias sobre el futuro</a:t>
            </a:r>
            <a:r>
              <a:rPr lang="es-ES" dirty="0" smtClean="0"/>
              <a:t>).</a:t>
            </a:r>
          </a:p>
          <a:p>
            <a:pPr lvl="2"/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i="1" dirty="0"/>
              <a:t>Herramientas y técnicas:</a:t>
            </a:r>
            <a:endParaRPr lang="es-ES" dirty="0"/>
          </a:p>
          <a:p>
            <a:pPr lvl="2"/>
            <a:r>
              <a:rPr lang="es-ES" dirty="0"/>
              <a:t>Metodologías de planificación (ej., cascada, ágil).</a:t>
            </a:r>
          </a:p>
          <a:p>
            <a:pPr lvl="2"/>
            <a:r>
              <a:rPr lang="es-ES" dirty="0"/>
              <a:t>Habilidades y conocimientos del equipo de proyecto.</a:t>
            </a:r>
          </a:p>
          <a:p>
            <a:pPr lvl="2"/>
            <a:r>
              <a:rPr lang="es-ES" dirty="0"/>
              <a:t>Sistemas de información (software de gestión de proyectos</a:t>
            </a:r>
            <a:r>
              <a:rPr lang="es-ES" dirty="0" smtClean="0"/>
              <a:t>).</a:t>
            </a:r>
          </a:p>
          <a:p>
            <a:pPr lvl="2"/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i="1" dirty="0"/>
              <a:t>Salida:</a:t>
            </a:r>
            <a:endParaRPr lang="es-ES" dirty="0"/>
          </a:p>
          <a:p>
            <a:pPr lvl="2"/>
            <a:r>
              <a:rPr lang="es-ES" dirty="0"/>
              <a:t>Plan del proyecto (documento principal).</a:t>
            </a:r>
          </a:p>
          <a:p>
            <a:pPr lvl="2"/>
            <a:r>
              <a:rPr lang="es-ES" dirty="0"/>
              <a:t>Documentos de apoyo (planes de gestión de riesgos, comunicación, etc.).</a:t>
            </a:r>
          </a:p>
          <a:p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889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82880" y="646176"/>
            <a:ext cx="11862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/>
              <a:t>Información histórica de proyectos similares:</a:t>
            </a:r>
            <a:endParaRPr lang="es-ES" dirty="0"/>
          </a:p>
          <a:p>
            <a:pPr lvl="1"/>
            <a:r>
              <a:rPr lang="es-ES" b="1" dirty="0"/>
              <a:t>Definición:</a:t>
            </a:r>
            <a:r>
              <a:rPr lang="es-ES" dirty="0"/>
              <a:t> Se refiere a los registros, lecciones aprendidas, documentación y datos de proyectos anteriores que son similares al proyecto actual en términos de alcance, industria, tecnología, o metodología.</a:t>
            </a:r>
          </a:p>
          <a:p>
            <a:pPr lvl="1"/>
            <a:r>
              <a:rPr lang="es-ES" b="1" dirty="0"/>
              <a:t>Importancia:</a:t>
            </a:r>
            <a:r>
              <a:rPr lang="es-ES" dirty="0"/>
              <a:t> Proporciona valiosos conocimientos sobre qué funcionó bien y qué no en el pasado, ayudando a evitar errores comunes, estimar tiempos y costos de manera más precisa, y adaptar las mejores prácticas.</a:t>
            </a:r>
          </a:p>
          <a:p>
            <a:pPr lvl="1"/>
            <a:r>
              <a:rPr lang="es-ES" b="1" dirty="0"/>
              <a:t>Ejemplos:</a:t>
            </a:r>
            <a:r>
              <a:rPr lang="es-ES" dirty="0"/>
              <a:t> Informes de cierre de proyectos anteriores, análisis de riesgos, métricas de rendimiento, plantillas y documentación de procesos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lvl="0"/>
            <a:r>
              <a:rPr lang="es-ES" b="1" dirty="0"/>
              <a:t>Políticas y procedimientos de la organización:</a:t>
            </a:r>
            <a:endParaRPr lang="es-ES" dirty="0"/>
          </a:p>
          <a:p>
            <a:pPr lvl="1"/>
            <a:r>
              <a:rPr lang="es-ES" b="1" dirty="0"/>
              <a:t>Definición:</a:t>
            </a:r>
            <a:r>
              <a:rPr lang="es-ES" dirty="0"/>
              <a:t> Son las reglas, directrices y estándares establecidos por la organización que rigen cómo se deben realizar los proyectos. Esto puede incluir políticas de gestión de riesgos, políticas de calidad, procedimientos de aprobación de gastos, etc.</a:t>
            </a:r>
          </a:p>
          <a:p>
            <a:pPr lvl="1"/>
            <a:r>
              <a:rPr lang="es-ES" b="1" dirty="0"/>
              <a:t>Importancia:</a:t>
            </a:r>
            <a:r>
              <a:rPr lang="es-ES" dirty="0"/>
              <a:t> Aseguran la consistencia y el cumplimiento dentro de la organización, establecen los límites dentro de los cuales el proyecto debe operar, y garantizan que el proyecto se alinee con los objetivos estratégicos de la empresa.</a:t>
            </a:r>
          </a:p>
          <a:p>
            <a:pPr lvl="1"/>
            <a:r>
              <a:rPr lang="es-ES" b="1" dirty="0"/>
              <a:t>Ejemplos:</a:t>
            </a:r>
            <a:r>
              <a:rPr lang="es-ES" dirty="0"/>
              <a:t> Manuales de políticas, guías de procedimientos, estándares de calidad, políticas de seguridad, directrices de comunicación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103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8224" y="826942"/>
            <a:ext cx="110215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b="1" dirty="0"/>
              <a:t>Restricciones (presupuesto, tiempo, recursos limitados</a:t>
            </a:r>
            <a:r>
              <a:rPr lang="es-ES" b="1" dirty="0" smtClean="0"/>
              <a:t>):</a:t>
            </a:r>
          </a:p>
          <a:p>
            <a:pPr lvl="0"/>
            <a:endParaRPr lang="es-ES" dirty="0"/>
          </a:p>
          <a:p>
            <a:pPr lvl="1" algn="just"/>
            <a:r>
              <a:rPr lang="es-ES" b="1" dirty="0"/>
              <a:t>Definición:</a:t>
            </a:r>
            <a:r>
              <a:rPr lang="es-ES" dirty="0"/>
              <a:t> Son las limitaciones impuestas al proyecto que pueden afectar su alcance, cronograma y calidad. Las restricciones más comunes son el presupuesto (cantidad máxima de dinero disponible), el tiempo (plazo límite para completar el proyecto) y los recursos limitados (personal, equipo, materiales).</a:t>
            </a:r>
          </a:p>
          <a:p>
            <a:pPr lvl="1" algn="just"/>
            <a:r>
              <a:rPr lang="es-ES" b="1" dirty="0"/>
              <a:t>Importancia:</a:t>
            </a:r>
            <a:r>
              <a:rPr lang="es-ES" dirty="0"/>
              <a:t> Influyen en las decisiones de planificación y obligan al equipo del proyecto a encontrar soluciones creativas y eficientes para lograr los objetivos dentro de las limitaciones impuestas.</a:t>
            </a:r>
          </a:p>
          <a:p>
            <a:pPr lvl="1" algn="just"/>
            <a:r>
              <a:rPr lang="es-ES" b="1" dirty="0"/>
              <a:t>Ejemplos:</a:t>
            </a:r>
            <a:r>
              <a:rPr lang="es-ES" dirty="0"/>
              <a:t> Presupuesto máximo de $100,000, plazo de entrega de 6 meses, disponibilidad limitada de un experto clave</a:t>
            </a:r>
            <a:r>
              <a:rPr lang="es-ES" dirty="0" smtClean="0"/>
              <a:t>.</a:t>
            </a:r>
          </a:p>
          <a:p>
            <a:pPr lvl="1"/>
            <a:endParaRPr lang="es-ES" dirty="0"/>
          </a:p>
          <a:p>
            <a:pPr lvl="0"/>
            <a:r>
              <a:rPr lang="es-ES" b="1" dirty="0"/>
              <a:t>Supuestos (creencias sobre el futuro</a:t>
            </a:r>
            <a:r>
              <a:rPr lang="es-ES" b="1" dirty="0" smtClean="0"/>
              <a:t>):</a:t>
            </a:r>
          </a:p>
          <a:p>
            <a:pPr lvl="0"/>
            <a:endParaRPr lang="es-ES" dirty="0"/>
          </a:p>
          <a:p>
            <a:pPr lvl="1" algn="just"/>
            <a:r>
              <a:rPr lang="es-ES" b="1" dirty="0"/>
              <a:t>Definición:</a:t>
            </a:r>
            <a:r>
              <a:rPr lang="es-ES" dirty="0"/>
              <a:t> Son las creencias o expectativas que el equipo del proyecto tiene sobre el futuro y que se consideran verdaderas a efectos de la planificación. Estos supuestos pueden estar relacionados con factores externos (como las condiciones del mercado) o internos (como la disponibilidad de recursos).</a:t>
            </a:r>
          </a:p>
          <a:p>
            <a:pPr lvl="1" algn="just"/>
            <a:r>
              <a:rPr lang="es-ES" b="1" dirty="0"/>
              <a:t>Importancia:</a:t>
            </a:r>
            <a:r>
              <a:rPr lang="es-ES" dirty="0"/>
              <a:t> Permiten al equipo avanzar con la planificación a pesar de la incertidumbre, pero también representan un </a:t>
            </a:r>
          </a:p>
        </p:txBody>
      </p:sp>
    </p:spTree>
    <p:extLst>
      <p:ext uri="{BB962C8B-B14F-4D97-AF65-F5344CB8AC3E}">
        <p14:creationId xmlns:p14="http://schemas.microsoft.com/office/powerpoint/2010/main" val="1832776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51</TotalTime>
  <Words>191</Words>
  <Application>Microsoft Office PowerPoint</Application>
  <PresentationFormat>Panorámica</PresentationFormat>
  <Paragraphs>79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Celestial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2025-02-15T00:53:25Z</dcterms:created>
  <dcterms:modified xsi:type="dcterms:W3CDTF">2025-02-15T01:44:28Z</dcterms:modified>
</cp:coreProperties>
</file>