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61" r:id="rId2"/>
    <p:sldId id="256" r:id="rId3"/>
    <p:sldId id="259" r:id="rId4"/>
    <p:sldId id="262" r:id="rId5"/>
    <p:sldId id="263" r:id="rId6"/>
    <p:sldId id="257" r:id="rId7"/>
    <p:sldId id="258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63" d="100"/>
          <a:sy n="63" d="100"/>
        </p:scale>
        <p:origin x="-77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CA8B3-C2F8-46C8-AAB3-FCDBF63DB5B8}" type="datetimeFigureOut">
              <a:rPr lang="es-VE" smtClean="0"/>
              <a:pPr/>
              <a:t>30/11/2022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C892A-4F27-4010-8A91-29696C767D7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54135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F066-1CBE-4AF1-BDD1-0B4F3618B893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986D5-0632-47C1-ACBF-6E4358CEB1E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11/30/2022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92" y="139945"/>
            <a:ext cx="3735248" cy="69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8" y="2207205"/>
            <a:ext cx="7029402" cy="436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5315" y="2714172"/>
            <a:ext cx="3004458" cy="1045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3947886" y="1050221"/>
            <a:ext cx="6497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</a:t>
            </a:r>
            <a:r>
              <a:rPr lang="es-ES" sz="20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el dispositivo que retiene, memoriza o almacena datos informáticos durante algún periodo de tiempo.​La memoria proporciona una de las principales funciones de la computación moderna: el almacenamiento de información y conocimiento.</a:t>
            </a:r>
            <a:endParaRPr lang="en-US" sz="2000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1293830" y="405731"/>
            <a:ext cx="3026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Que es una Memorias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84" y="2929821"/>
            <a:ext cx="3745462" cy="1865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8 Conector recto de flecha"/>
          <p:cNvCxnSpPr/>
          <p:nvPr/>
        </p:nvCxnSpPr>
        <p:spPr>
          <a:xfrm>
            <a:off x="1638543" y="1815067"/>
            <a:ext cx="1513115" cy="7124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4"/>
          <p:cNvSpPr/>
          <p:nvPr/>
        </p:nvSpPr>
        <p:spPr>
          <a:xfrm>
            <a:off x="397572" y="1445735"/>
            <a:ext cx="3026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Memoria RAM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319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7687" y="733363"/>
            <a:ext cx="3105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Sistema </a:t>
            </a:r>
            <a:r>
              <a:rPr lang="es-VE" sz="2000" b="1" dirty="0" err="1">
                <a:latin typeface="Times New Roman" pitchFamily="18" charset="0"/>
                <a:cs typeface="Times New Roman" pitchFamily="18" charset="0"/>
              </a:rPr>
              <a:t>Monoprogramado</a:t>
            </a:r>
            <a:endParaRPr lang="es-VE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7029" y="2322286"/>
            <a:ext cx="3889828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4426857" y="2316843"/>
            <a:ext cx="6212114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537029" y="4310743"/>
            <a:ext cx="3889828" cy="94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Sistema Operativo </a:t>
            </a:r>
            <a:endParaRPr lang="es-VE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4145231" y="3570515"/>
            <a:ext cx="0" cy="725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1045029" y="3570515"/>
            <a:ext cx="0" cy="740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811486" y="4296229"/>
            <a:ext cx="3889828" cy="94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</a:t>
            </a:r>
            <a:endParaRPr lang="es-VE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8419688" y="3556001"/>
            <a:ext cx="0" cy="725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5319486" y="3556001"/>
            <a:ext cx="0" cy="740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1248228" y="1393149"/>
            <a:ext cx="808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En los sistemas de </a:t>
            </a:r>
            <a:r>
              <a:rPr lang="es-VE" dirty="0" err="1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monoprogramación</a:t>
            </a:r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sólo existe un proceso de usuario, que disfruta de todos los recursos del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ordenador.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39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65516" y="1133473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Particiones estáticas de tamaño fijo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1886" y="2569029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2931886" y="2570843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5428343" y="2570843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7968343" y="2572657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1155704" y="1742606"/>
            <a:ext cx="863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La forma mas básica de repartir la menor es distribuirla de manera fija en la memoria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57200" y="4054925"/>
            <a:ext cx="22642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1</a:t>
            </a:r>
            <a:endParaRPr lang="es-VE" dirty="0"/>
          </a:p>
        </p:txBody>
      </p:sp>
      <p:sp>
        <p:nvSpPr>
          <p:cNvPr id="12" name="11 Rectángulo"/>
          <p:cNvSpPr/>
          <p:nvPr/>
        </p:nvSpPr>
        <p:spPr>
          <a:xfrm>
            <a:off x="2997200" y="4054924"/>
            <a:ext cx="1132114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2</a:t>
            </a:r>
            <a:endParaRPr lang="es-VE" dirty="0"/>
          </a:p>
        </p:txBody>
      </p:sp>
      <p:sp>
        <p:nvSpPr>
          <p:cNvPr id="13" name="12 Rectángulo"/>
          <p:cNvSpPr/>
          <p:nvPr/>
        </p:nvSpPr>
        <p:spPr>
          <a:xfrm>
            <a:off x="5537200" y="4054925"/>
            <a:ext cx="1712685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3</a:t>
            </a:r>
            <a:endParaRPr lang="es-VE" dirty="0"/>
          </a:p>
        </p:txBody>
      </p:sp>
      <p:sp>
        <p:nvSpPr>
          <p:cNvPr id="14" name="13 Rectángulo"/>
          <p:cNvSpPr/>
          <p:nvPr/>
        </p:nvSpPr>
        <p:spPr>
          <a:xfrm>
            <a:off x="7953829" y="4054925"/>
            <a:ext cx="30770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4</a:t>
            </a:r>
            <a:endParaRPr lang="es-VE" dirty="0"/>
          </a:p>
        </p:txBody>
      </p:sp>
      <p:sp>
        <p:nvSpPr>
          <p:cNvPr id="15" name="14 Señal de prohibido"/>
          <p:cNvSpPr/>
          <p:nvPr/>
        </p:nvSpPr>
        <p:spPr>
          <a:xfrm>
            <a:off x="9964054" y="4630055"/>
            <a:ext cx="986974" cy="1015998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723083" y="5780701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No se puede ejecutar</a:t>
            </a:r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173813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26293" y="963805"/>
            <a:ext cx="4091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Particiones estáticas de tamaño fijo</a:t>
            </a:r>
            <a:r>
              <a:rPr lang="es-VE" dirty="0" smtClean="0"/>
              <a:t> 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91886" y="2569029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2931886" y="2570843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5428343" y="2570843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7968343" y="2572657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1144383" y="1501447"/>
            <a:ext cx="863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La forma mas básica de repartir la menor es distribuirla de manera fija en la memoria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1886" y="2618013"/>
            <a:ext cx="22642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1</a:t>
            </a:r>
            <a:endParaRPr lang="es-VE" dirty="0"/>
          </a:p>
        </p:txBody>
      </p:sp>
      <p:sp>
        <p:nvSpPr>
          <p:cNvPr id="12" name="11 Rectángulo"/>
          <p:cNvSpPr/>
          <p:nvPr/>
        </p:nvSpPr>
        <p:spPr>
          <a:xfrm>
            <a:off x="2931886" y="2618012"/>
            <a:ext cx="1132114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2</a:t>
            </a:r>
            <a:endParaRPr lang="es-VE" dirty="0"/>
          </a:p>
        </p:txBody>
      </p:sp>
      <p:sp>
        <p:nvSpPr>
          <p:cNvPr id="13" name="12 Rectángulo"/>
          <p:cNvSpPr/>
          <p:nvPr/>
        </p:nvSpPr>
        <p:spPr>
          <a:xfrm>
            <a:off x="5471886" y="2701471"/>
            <a:ext cx="1712685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3</a:t>
            </a:r>
            <a:endParaRPr lang="es-VE" dirty="0"/>
          </a:p>
        </p:txBody>
      </p:sp>
      <p:sp>
        <p:nvSpPr>
          <p:cNvPr id="14" name="13 Rectángulo"/>
          <p:cNvSpPr/>
          <p:nvPr/>
        </p:nvSpPr>
        <p:spPr>
          <a:xfrm>
            <a:off x="7968343" y="4397826"/>
            <a:ext cx="30770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4</a:t>
            </a:r>
            <a:endParaRPr lang="es-VE" dirty="0"/>
          </a:p>
        </p:txBody>
      </p:sp>
      <p:sp>
        <p:nvSpPr>
          <p:cNvPr id="15" name="14 Señal de prohibido"/>
          <p:cNvSpPr/>
          <p:nvPr/>
        </p:nvSpPr>
        <p:spPr>
          <a:xfrm>
            <a:off x="9811657" y="4949369"/>
            <a:ext cx="986974" cy="1015998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672285" y="5965367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No se puede ejecutar</a:t>
            </a:r>
            <a:endParaRPr lang="es-VE" dirty="0"/>
          </a:p>
        </p:txBody>
      </p:sp>
      <p:sp>
        <p:nvSpPr>
          <p:cNvPr id="17" name="16 Rectángulo"/>
          <p:cNvSpPr/>
          <p:nvPr/>
        </p:nvSpPr>
        <p:spPr>
          <a:xfrm>
            <a:off x="2656114" y="2569029"/>
            <a:ext cx="275772" cy="11067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17 Rectángulo"/>
          <p:cNvSpPr/>
          <p:nvPr/>
        </p:nvSpPr>
        <p:spPr>
          <a:xfrm>
            <a:off x="4063999" y="2569028"/>
            <a:ext cx="1364343" cy="11067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18 Rectángulo"/>
          <p:cNvSpPr/>
          <p:nvPr/>
        </p:nvSpPr>
        <p:spPr>
          <a:xfrm>
            <a:off x="7184571" y="2569028"/>
            <a:ext cx="783772" cy="11067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19 Rectángulo"/>
          <p:cNvSpPr/>
          <p:nvPr/>
        </p:nvSpPr>
        <p:spPr>
          <a:xfrm>
            <a:off x="2090057" y="4644571"/>
            <a:ext cx="2111829" cy="812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Fragmentación interna	</a:t>
            </a:r>
            <a:endParaRPr lang="es-VE" dirty="0"/>
          </a:p>
        </p:txBody>
      </p:sp>
      <p:cxnSp>
        <p:nvCxnSpPr>
          <p:cNvPr id="22" name="21 Conector recto de flecha"/>
          <p:cNvCxnSpPr>
            <a:stCxn id="20" idx="0"/>
          </p:cNvCxnSpPr>
          <p:nvPr/>
        </p:nvCxnSpPr>
        <p:spPr>
          <a:xfrm flipH="1" flipV="1">
            <a:off x="2794000" y="3831771"/>
            <a:ext cx="351972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20" idx="0"/>
          </p:cNvCxnSpPr>
          <p:nvPr/>
        </p:nvCxnSpPr>
        <p:spPr>
          <a:xfrm flipV="1">
            <a:off x="3145972" y="3831771"/>
            <a:ext cx="1338942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20" idx="0"/>
          </p:cNvCxnSpPr>
          <p:nvPr/>
        </p:nvCxnSpPr>
        <p:spPr>
          <a:xfrm flipV="1">
            <a:off x="3145972" y="3679371"/>
            <a:ext cx="4241799" cy="96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385916" y="5596035"/>
            <a:ext cx="29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Fragmentación entre proceso deja memoria sin utilizar </a:t>
            </a:r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2597657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87006" y="1133473"/>
            <a:ext cx="4629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Particiones estáticas de tamaño variable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96455" y="1701800"/>
            <a:ext cx="435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dividir la memoria en diferentes partes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1886" y="2569029"/>
            <a:ext cx="254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2931886" y="2570843"/>
            <a:ext cx="12700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4201886" y="2572657"/>
            <a:ext cx="120587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5428343" y="2572657"/>
            <a:ext cx="928914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6357257" y="2572657"/>
            <a:ext cx="493486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Rectángulo"/>
          <p:cNvSpPr/>
          <p:nvPr/>
        </p:nvSpPr>
        <p:spPr>
          <a:xfrm>
            <a:off x="6850743" y="2572657"/>
            <a:ext cx="362857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Rectángulo"/>
          <p:cNvSpPr/>
          <p:nvPr/>
        </p:nvSpPr>
        <p:spPr>
          <a:xfrm>
            <a:off x="7213600" y="2572657"/>
            <a:ext cx="2032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Rectángulo"/>
          <p:cNvSpPr/>
          <p:nvPr/>
        </p:nvSpPr>
        <p:spPr>
          <a:xfrm>
            <a:off x="7416800" y="2572657"/>
            <a:ext cx="217714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13 Rectángulo"/>
          <p:cNvSpPr/>
          <p:nvPr/>
        </p:nvSpPr>
        <p:spPr>
          <a:xfrm>
            <a:off x="7634514" y="2572657"/>
            <a:ext cx="203200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14 Rectángulo"/>
          <p:cNvSpPr/>
          <p:nvPr/>
        </p:nvSpPr>
        <p:spPr>
          <a:xfrm>
            <a:off x="7837714" y="2572657"/>
            <a:ext cx="217714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15 Rectángulo"/>
          <p:cNvSpPr/>
          <p:nvPr/>
        </p:nvSpPr>
        <p:spPr>
          <a:xfrm>
            <a:off x="457200" y="4054925"/>
            <a:ext cx="22642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1</a:t>
            </a:r>
            <a:endParaRPr lang="es-VE" dirty="0"/>
          </a:p>
        </p:txBody>
      </p:sp>
      <p:sp>
        <p:nvSpPr>
          <p:cNvPr id="17" name="16 Rectángulo"/>
          <p:cNvSpPr/>
          <p:nvPr/>
        </p:nvSpPr>
        <p:spPr>
          <a:xfrm>
            <a:off x="4275642" y="4054925"/>
            <a:ext cx="1132114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2</a:t>
            </a:r>
            <a:endParaRPr lang="es-VE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1886" y="5181599"/>
            <a:ext cx="635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Se ajusta el tamaño de memoria correspondiente al proceso </a:t>
            </a:r>
            <a:endParaRPr lang="es-VE" dirty="0"/>
          </a:p>
        </p:txBody>
      </p:sp>
      <p:sp>
        <p:nvSpPr>
          <p:cNvPr id="19" name="18 Rectángulo"/>
          <p:cNvSpPr/>
          <p:nvPr/>
        </p:nvSpPr>
        <p:spPr>
          <a:xfrm>
            <a:off x="2997692" y="4054924"/>
            <a:ext cx="1029407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/>
              <a:t>Proceso 3</a:t>
            </a:r>
            <a:endParaRPr lang="es-VE" sz="1600" dirty="0"/>
          </a:p>
        </p:txBody>
      </p:sp>
      <p:sp>
        <p:nvSpPr>
          <p:cNvPr id="20" name="19 Rectángulo"/>
          <p:cNvSpPr/>
          <p:nvPr/>
        </p:nvSpPr>
        <p:spPr>
          <a:xfrm>
            <a:off x="7032171" y="4423222"/>
            <a:ext cx="30770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4</a:t>
            </a:r>
            <a:endParaRPr lang="es-VE" dirty="0"/>
          </a:p>
        </p:txBody>
      </p:sp>
      <p:sp>
        <p:nvSpPr>
          <p:cNvPr id="21" name="20 Señal de prohibido"/>
          <p:cNvSpPr/>
          <p:nvPr/>
        </p:nvSpPr>
        <p:spPr>
          <a:xfrm>
            <a:off x="9042396" y="4998352"/>
            <a:ext cx="986974" cy="1015998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801425" y="61489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No se puede ejecutar</a:t>
            </a:r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2255410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09287" y="1474766"/>
            <a:ext cx="696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Cada proceso va tomando la memoria según la cantidad que necesita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2856" y="1957613"/>
            <a:ext cx="10537371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428171" y="2090055"/>
            <a:ext cx="22642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1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2692399" y="2090054"/>
            <a:ext cx="1132114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2</a:t>
            </a:r>
            <a:endParaRPr lang="es-VE" dirty="0"/>
          </a:p>
        </p:txBody>
      </p:sp>
      <p:sp>
        <p:nvSpPr>
          <p:cNvPr id="9" name="8 Rectángulo"/>
          <p:cNvSpPr/>
          <p:nvPr/>
        </p:nvSpPr>
        <p:spPr>
          <a:xfrm>
            <a:off x="3824513" y="2090055"/>
            <a:ext cx="1712685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3</a:t>
            </a:r>
            <a:endParaRPr lang="es-VE" dirty="0"/>
          </a:p>
        </p:txBody>
      </p:sp>
      <p:sp>
        <p:nvSpPr>
          <p:cNvPr id="12" name="11 Rectángulo"/>
          <p:cNvSpPr/>
          <p:nvPr/>
        </p:nvSpPr>
        <p:spPr>
          <a:xfrm>
            <a:off x="457200" y="3595916"/>
            <a:ext cx="10537371" cy="110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Rectángulo"/>
          <p:cNvSpPr/>
          <p:nvPr/>
        </p:nvSpPr>
        <p:spPr>
          <a:xfrm>
            <a:off x="522515" y="3728358"/>
            <a:ext cx="22642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1</a:t>
            </a:r>
            <a:endParaRPr lang="es-VE" dirty="0"/>
          </a:p>
        </p:txBody>
      </p:sp>
      <p:sp>
        <p:nvSpPr>
          <p:cNvPr id="14" name="13 Rectángulo"/>
          <p:cNvSpPr/>
          <p:nvPr/>
        </p:nvSpPr>
        <p:spPr>
          <a:xfrm>
            <a:off x="3918857" y="3728358"/>
            <a:ext cx="1712685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3</a:t>
            </a:r>
            <a:endParaRPr lang="es-VE" dirty="0"/>
          </a:p>
        </p:txBody>
      </p:sp>
      <p:sp>
        <p:nvSpPr>
          <p:cNvPr id="15" name="14 Rectángulo"/>
          <p:cNvSpPr/>
          <p:nvPr/>
        </p:nvSpPr>
        <p:spPr>
          <a:xfrm>
            <a:off x="5631542" y="3721089"/>
            <a:ext cx="3077028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Proceso 4</a:t>
            </a:r>
            <a:endParaRPr lang="es-VE" dirty="0"/>
          </a:p>
        </p:txBody>
      </p:sp>
      <p:sp>
        <p:nvSpPr>
          <p:cNvPr id="16" name="15 Rectángulo"/>
          <p:cNvSpPr/>
          <p:nvPr/>
        </p:nvSpPr>
        <p:spPr>
          <a:xfrm>
            <a:off x="457201" y="5469578"/>
            <a:ext cx="4659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/>
              <a:t>La desventaja de esta partición es que cuando termina un proceso aun sigue dejando una fragmentación, pero en esta caso es externa </a:t>
            </a:r>
            <a:endParaRPr lang="es-VE" dirty="0"/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3258458" y="4715083"/>
            <a:ext cx="65314" cy="63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786744" y="3595915"/>
            <a:ext cx="1132113" cy="11067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18 Rectángulo"/>
          <p:cNvSpPr/>
          <p:nvPr/>
        </p:nvSpPr>
        <p:spPr>
          <a:xfrm>
            <a:off x="4049023" y="736735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VE" sz="2000" b="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Particiones Dinámica</a:t>
            </a:r>
          </a:p>
        </p:txBody>
      </p:sp>
    </p:spTree>
    <p:extLst>
      <p:ext uri="{BB962C8B-B14F-4D97-AF65-F5344CB8AC3E}">
        <p14:creationId xmlns="" xmlns:p14="http://schemas.microsoft.com/office/powerpoint/2010/main" val="339186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988258" y="781241"/>
            <a:ext cx="5490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Arquitectura </a:t>
            </a:r>
          </a:p>
          <a:p>
            <a:r>
              <a:rPr lang="es-VE" sz="2000" b="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	Necesidad de instrucciones secuenciales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560087" y="1800163"/>
            <a:ext cx="849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Tiene la necesidad que todo el programa se cargue completo y de manera secuencial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70"/>
          <a:stretch/>
        </p:blipFill>
        <p:spPr bwMode="auto">
          <a:xfrm>
            <a:off x="345453" y="3044372"/>
            <a:ext cx="555541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31"/>
          <a:stretch/>
        </p:blipFill>
        <p:spPr bwMode="auto">
          <a:xfrm>
            <a:off x="6249206" y="2714171"/>
            <a:ext cx="5405766" cy="3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249206" y="2481943"/>
            <a:ext cx="906337" cy="49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73" t="5032" r="23225" b="79053"/>
          <a:stretch/>
        </p:blipFill>
        <p:spPr bwMode="auto">
          <a:xfrm>
            <a:off x="1560087" y="2432956"/>
            <a:ext cx="2394857" cy="5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391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8258" y="781241"/>
            <a:ext cx="3642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Memoria Virtual o Paginación </a:t>
            </a:r>
            <a:endParaRPr lang="es-VE" sz="2000" b="1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6608" y="1615497"/>
            <a:ext cx="991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</a:t>
            </a:r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básicamente un bloque de espacio en su disco duro o unidad de estado sólido asignado por el SO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64" y="2421900"/>
            <a:ext cx="5908235" cy="433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080162" y="2052568"/>
            <a:ext cx="181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Tabla de paginas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4559" y="6085334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Memoria </a:t>
            </a:r>
            <a:r>
              <a:rPr lang="es-VE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Virtula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2184400" y="6270000"/>
            <a:ext cx="5207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3525313" y="6422400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Mapa de memoria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635500" y="5778500"/>
            <a:ext cx="152400" cy="67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8897904" y="2237234"/>
            <a:ext cx="2997458" cy="21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938713" y="6387068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Memoria Física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6096000" y="6270000"/>
            <a:ext cx="842713" cy="30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8897904" y="5117068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Ejemplo de secuencia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9575800" y="4361760"/>
            <a:ext cx="388261" cy="642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3358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8258" y="781241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TLB</a:t>
            </a:r>
            <a:endParaRPr lang="es-VE" sz="2000" b="1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14483" y="1372569"/>
            <a:ext cx="817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Un búfer de traducción anticipada​​ o búfer de traducción adelantada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29636" y="21055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una memoria caché administrada por la unidad de gestión de memoria (MMU), que contiene partes de la tabla de paginación, la cual relaciona las direcciones lógicas con las físicas</a:t>
            </a:r>
            <a:r>
              <a:rPr lang="es-VE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5953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58" y="3954438"/>
            <a:ext cx="3357352" cy="21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350993" y="5179325"/>
            <a:ext cx="641444" cy="1050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5877636" y="4479248"/>
            <a:ext cx="641444" cy="1050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78704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65224" y="1053444"/>
            <a:ext cx="8503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</a:t>
            </a:r>
            <a:r>
              <a:rPr lang="es-ES" sz="20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la memoria de la computadora donde se almacenan temporalmente tanto los datos como los programas que la unidad central de procesamiento (CPU) está procesando o va a procesar en un determinado momento</a:t>
            </a:r>
            <a:r>
              <a:rPr lang="es-ES" dirty="0"/>
              <a:t>. 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63" y="2090723"/>
            <a:ext cx="3911584" cy="213955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63073" y="345253"/>
            <a:ext cx="268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Memoria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Principal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1447" y="3160502"/>
            <a:ext cx="6415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La</a:t>
            </a:r>
            <a:r>
              <a:rPr lang="es-ES" dirty="0" smtClean="0"/>
              <a:t> </a:t>
            </a:r>
            <a:r>
              <a:rPr lang="es-ES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gestión de memoria o administración de memoria es el acto de gestionar la memoria de un dispositivo informático. El proceso de asignación de memoria a los programas que la solicitan. </a:t>
            </a:r>
            <a:endParaRPr lang="en-US" sz="2000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30581" y="2397237"/>
            <a:ext cx="514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Administración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principal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30581" y="4377959"/>
            <a:ext cx="6312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dirty="0"/>
          </a:p>
          <a:p>
            <a:r>
              <a:rPr lang="es-VE" sz="2400" b="1" dirty="0">
                <a:latin typeface="Times New Roman" pitchFamily="18" charset="0"/>
                <a:cs typeface="Times New Roman" pitchFamily="18" charset="0"/>
              </a:rPr>
              <a:t>Objetivos de la Gestión de Memoria</a:t>
            </a:r>
          </a:p>
          <a:p>
            <a:pPr marL="285750" indent="-285750">
              <a:buFont typeface="Arial" pitchFamily="34" charset="0"/>
              <a:buChar char="•"/>
            </a:pPr>
            <a:endParaRPr lang="es-VE" dirty="0"/>
          </a:p>
          <a:p>
            <a:pPr marL="342900" indent="-342900">
              <a:buFont typeface="Arial" pitchFamily="34" charset="0"/>
              <a:buChar char="•"/>
            </a:pPr>
            <a:r>
              <a:rPr lang="es-VE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Ofrecer </a:t>
            </a:r>
            <a:r>
              <a:rPr lang="es-VE" sz="20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 cada proceso un espacio lógico propio.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Proporcionar </a:t>
            </a:r>
            <a:r>
              <a:rPr lang="es-VE" sz="20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protección entre los procesos.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Permitir </a:t>
            </a:r>
            <a:r>
              <a:rPr lang="es-VE" sz="20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que los procesos compartan memoria.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Maximizar </a:t>
            </a:r>
            <a:r>
              <a:rPr lang="es-VE" sz="20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el rendimiento del sistema.</a:t>
            </a:r>
          </a:p>
        </p:txBody>
      </p:sp>
    </p:spTree>
    <p:extLst>
      <p:ext uri="{BB962C8B-B14F-4D97-AF65-F5344CB8AC3E}">
        <p14:creationId xmlns="" xmlns:p14="http://schemas.microsoft.com/office/powerpoint/2010/main" val="190809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14" y="2286086"/>
            <a:ext cx="5785152" cy="433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8" y="424132"/>
            <a:ext cx="5620656" cy="421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4128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4484128" y="279682"/>
            <a:ext cx="3026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Tipos de Memorias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5286" y="834692"/>
            <a:ext cx="835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Se utilizan dos tipos principales de memoria en los sistemas de computadoras: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5286" y="1674052"/>
            <a:ext cx="3868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memorias de sólo lectura ROM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4800" y="2231011"/>
            <a:ext cx="5123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una unidad de memoria que sólo ejecuta la operación de lectura; no tiene la posibilidad de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escritura.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9142" y="3459426"/>
            <a:ext cx="5007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Se emplea en un sistema de computadora como una unidad de memoria, la ROM se utiliza para almacenar programas fijos que no van a alterarse y para tablas de constantes que no están sujetas a cambio.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4800" y="1304720"/>
            <a:ext cx="4020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memoria de acceso aleatorio RAM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238704" y="1304720"/>
            <a:ext cx="968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PROM</a:t>
            </a:r>
          </a:p>
        </p:txBody>
      </p:sp>
      <p:cxnSp>
        <p:nvCxnSpPr>
          <p:cNvPr id="15" name="14 Conector angular"/>
          <p:cNvCxnSpPr>
            <a:stCxn id="6" idx="3"/>
            <a:endCxn id="13" idx="1"/>
          </p:cNvCxnSpPr>
          <p:nvPr/>
        </p:nvCxnSpPr>
        <p:spPr>
          <a:xfrm flipV="1">
            <a:off x="4484128" y="1504775"/>
            <a:ext cx="2754576" cy="3693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141505" y="1709739"/>
            <a:ext cx="4818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Una PROM es una ROM cuyo contenido puede ser definido a posteriori de construida, mediante una actividad de programación que se realiza utilizando un circuito electrónico especial (un programador de </a:t>
            </a:r>
            <a:r>
              <a:rPr lang="es-VE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proms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38704" y="3487281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EPROM</a:t>
            </a:r>
          </a:p>
        </p:txBody>
      </p:sp>
      <p:cxnSp>
        <p:nvCxnSpPr>
          <p:cNvPr id="20" name="19 Conector angular"/>
          <p:cNvCxnSpPr>
            <a:stCxn id="6" idx="3"/>
            <a:endCxn id="18" idx="1"/>
          </p:cNvCxnSpPr>
          <p:nvPr/>
        </p:nvCxnSpPr>
        <p:spPr>
          <a:xfrm>
            <a:off x="4484128" y="1874107"/>
            <a:ext cx="2754576" cy="181322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6096000" y="4198090"/>
            <a:ext cx="4848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Chip de memoria ROM programable y no volátil, esto es que guarda los datos en el caso de que la fuente de energía se apague, y puede ser borrada.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28" y="4791611"/>
            <a:ext cx="1352740" cy="173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31" y="4791611"/>
            <a:ext cx="28384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6141505" y="5309582"/>
            <a:ext cx="4757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Se considera que la memoria EPROM puede llegar a almacenar datos programados en ella por un tiempo entre los 10 y 20 años, leyéndola de manera ilimitada.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41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2910" y="272703"/>
            <a:ext cx="65151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2000" b="1" dirty="0" smtClean="0">
                <a:latin typeface="Times New Roman" pitchFamily="18" charset="0"/>
                <a:cs typeface="Times New Roman" pitchFamily="18" charset="0"/>
              </a:rPr>
              <a:t>EEPROM </a:t>
            </a:r>
          </a:p>
          <a:p>
            <a:pPr algn="just"/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Memoria de solo lectura programable y borrable eléctricamente 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7001" y="10852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/>
              <a:t> </a:t>
            </a:r>
            <a:r>
              <a:rPr lang="es-VE" dirty="0" smtClean="0"/>
              <a:t>-</a:t>
            </a:r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En lugar de leer y escribir la información de manera magnética, la EEPROM almacena bits mediante la tecnología de semiconductores.</a:t>
            </a:r>
          </a:p>
          <a:p>
            <a:pPr algn="just"/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- La EEPROM puede soportar muchos ciclos de escritura antes de fallar, algunos en el rango de 10 000 y otros hasta 1 000 000 o más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208049" y="1301498"/>
            <a:ext cx="4020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 smtClean="0">
                <a:latin typeface="Times New Roman" pitchFamily="18" charset="0"/>
                <a:cs typeface="Times New Roman" pitchFamily="18" charset="0"/>
              </a:rPr>
              <a:t>Memoria de acceso aleatorio RAM </a:t>
            </a:r>
            <a:endParaRPr lang="es-VE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45192" y="1871022"/>
            <a:ext cx="4188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/>
              <a:t>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una memoria de almacenamiento a corto plazo. El sistema operativo de ordenadores u otros dispositivos utiliza la memoria RAM para almacenar de forma temporal todos los programas y sus procesos de ejecución​.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21702" y="3949266"/>
            <a:ext cx="2533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Módulos de Memoria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62910" y="4495462"/>
            <a:ext cx="487397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Memoria principal en base a módulos de memoria. Estos módulos son pequeñas tarjetas de circuito impreso que disponen de los chips de memoria en cantidad y organización. Estas tarjetas de circuito se insertan en zócalos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9321"/>
            <a:ext cx="2377924" cy="12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9885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275770" y="1126148"/>
            <a:ext cx="8244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El sistema operativo que consiste en gestionar la jerarquía de memoria, en cargar y descargar procesos en memoria principal para que sean ejecutados. Para ello el sistema operativo gestiona lo que se conoce como MMU o Unidad de Administración de Memoria, el cual es un dispositivo hardware que transforma las direcciones lógicas en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físicas.</a:t>
            </a:r>
            <a:endParaRPr lang="en-US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tángulo 10"/>
          <p:cNvSpPr/>
          <p:nvPr/>
        </p:nvSpPr>
        <p:spPr>
          <a:xfrm>
            <a:off x="1424064" y="537590"/>
            <a:ext cx="2274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Operativo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36822" y="2906486"/>
            <a:ext cx="3546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Jerarquía de Almacenamiento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5770" y="3440837"/>
            <a:ext cx="4760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itchFamily="34" charset="0"/>
              <a:buChar char="•"/>
            </a:pPr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Los programas y datos tienen que estar en la memoria principal para poder ejecutarse o ser referenciados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Los programas y datos que no son necesarios de inmediato pueden mantenerse en el almacenamiento secundario. 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El almacenamiento principal es más costoso y menor que el secundario pero de acceso más rápido.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730510"/>
            <a:ext cx="51149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135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11200" y="441849"/>
            <a:ext cx="5196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Los sistemas con varios niveles de almacenamiento requieren destinar recursos para administrar el movimiento de programas y datos entre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niveles.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4" y="1544322"/>
            <a:ext cx="5532102" cy="370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47" y="4281714"/>
            <a:ext cx="5660962" cy="238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907509" y="1089691"/>
            <a:ext cx="50798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La memoria caché o memoria de alta velocidad es mucho más rápida que el almacenamiento principal. La memoria caché es extremadamente cara, por lo que sólo se utilizan memorias caché relativamente pequeñas.</a:t>
            </a:r>
          </a:p>
          <a:p>
            <a:pPr algn="just"/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La memoria caché introduce un nivel adicional de transferencia de información en el sistema, los programas son traspasados de la memoria principal al caché antes de su ejecución.</a:t>
            </a:r>
          </a:p>
          <a:p>
            <a:r>
              <a:rPr lang="es-VE" dirty="0" smtClean="0"/>
              <a:t>.</a:t>
            </a:r>
            <a:endParaRPr lang="es-VE" dirty="0"/>
          </a:p>
        </p:txBody>
      </p:sp>
      <p:sp>
        <p:nvSpPr>
          <p:cNvPr id="9" name="8 Rectángulo"/>
          <p:cNvSpPr/>
          <p:nvPr/>
        </p:nvSpPr>
        <p:spPr>
          <a:xfrm>
            <a:off x="246547" y="5473149"/>
            <a:ext cx="584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Los programas en la memoria caché se ejecutan mucho más rápido que en la memoria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principal.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701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02940" y="1026707"/>
            <a:ext cx="3386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Estrategia de Administración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109" y="2025693"/>
            <a:ext cx="323056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Estrategias del mejor ajuste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12708" y="2025693"/>
            <a:ext cx="334437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Estrategias del primer ajuste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545501" y="2025692"/>
            <a:ext cx="307507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Estrategias del peor ajuste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138826" y="4581320"/>
            <a:ext cx="286007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Estrategias de obtención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715777" y="4581322"/>
            <a:ext cx="29306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Estrategias de colocación</a:t>
            </a:r>
          </a:p>
        </p:txBody>
      </p:sp>
      <p:cxnSp>
        <p:nvCxnSpPr>
          <p:cNvPr id="14" name="13 Conector angular"/>
          <p:cNvCxnSpPr>
            <a:stCxn id="5" idx="2"/>
            <a:endCxn id="6" idx="0"/>
          </p:cNvCxnSpPr>
          <p:nvPr/>
        </p:nvCxnSpPr>
        <p:spPr>
          <a:xfrm rot="5400000">
            <a:off x="3580758" y="-489549"/>
            <a:ext cx="598876" cy="44316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5" idx="2"/>
            <a:endCxn id="8" idx="0"/>
          </p:cNvCxnSpPr>
          <p:nvPr/>
        </p:nvCxnSpPr>
        <p:spPr>
          <a:xfrm rot="16200000" flipH="1">
            <a:off x="7790082" y="-267265"/>
            <a:ext cx="598875" cy="39870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5" idx="2"/>
            <a:endCxn id="7" idx="0"/>
          </p:cNvCxnSpPr>
          <p:nvPr/>
        </p:nvCxnSpPr>
        <p:spPr>
          <a:xfrm flipH="1">
            <a:off x="6084897" y="1426817"/>
            <a:ext cx="11103" cy="598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5" idx="2"/>
            <a:endCxn id="10" idx="0"/>
          </p:cNvCxnSpPr>
          <p:nvPr/>
        </p:nvCxnSpPr>
        <p:spPr>
          <a:xfrm rot="16200000" flipH="1">
            <a:off x="5561289" y="1961528"/>
            <a:ext cx="3154505" cy="2085082"/>
          </a:xfrm>
          <a:prstGeom prst="bentConnector3">
            <a:avLst>
              <a:gd name="adj1" fmla="val 95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5" idx="2"/>
            <a:endCxn id="9" idx="0"/>
          </p:cNvCxnSpPr>
          <p:nvPr/>
        </p:nvCxnSpPr>
        <p:spPr>
          <a:xfrm rot="5400000">
            <a:off x="3255182" y="1740501"/>
            <a:ext cx="3154503" cy="2527135"/>
          </a:xfrm>
          <a:prstGeom prst="bentConnector3">
            <a:avLst>
              <a:gd name="adj1" fmla="val 99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160451" y="2903583"/>
            <a:ext cx="3007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Deja la menor cantidad posible de espacio sin utilizar.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3" name="32 Conector angular"/>
          <p:cNvCxnSpPr>
            <a:stCxn id="6" idx="2"/>
            <a:endCxn id="31" idx="0"/>
          </p:cNvCxnSpPr>
          <p:nvPr/>
        </p:nvCxnSpPr>
        <p:spPr>
          <a:xfrm rot="5400000">
            <a:off x="1425501" y="2664693"/>
            <a:ext cx="477780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4155663" y="2946871"/>
            <a:ext cx="3701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Se colocara en el almacenamiento principal en el primer en espera de un espacio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disponibles. 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8374743" y="2903583"/>
            <a:ext cx="2892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Coloca un programa en el almacenamiento primario en el espacio vació donde peor se ajusta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10225" y="5413608"/>
            <a:ext cx="414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Determina cuando se debe transferir una página o un segmento de almacenamiento secundario al </a:t>
            </a:r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primario.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53" name="52 Conector angular"/>
          <p:cNvCxnSpPr>
            <a:stCxn id="9" idx="2"/>
            <a:endCxn id="51" idx="0"/>
          </p:cNvCxnSpPr>
          <p:nvPr/>
        </p:nvCxnSpPr>
        <p:spPr>
          <a:xfrm rot="5400000">
            <a:off x="2860116" y="4704859"/>
            <a:ext cx="432178" cy="98532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5654445" y="5182131"/>
            <a:ext cx="3678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Determinan en qué lugar del almacenamiento primario se debe colocar una página o un segmento entrante. 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8607120" y="6270397"/>
            <a:ext cx="265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Estrategias de reemplazo</a:t>
            </a:r>
          </a:p>
        </p:txBody>
      </p:sp>
      <p:cxnSp>
        <p:nvCxnSpPr>
          <p:cNvPr id="57" name="56 Conector angular"/>
          <p:cNvCxnSpPr>
            <a:stCxn id="10" idx="3"/>
            <a:endCxn id="55" idx="0"/>
          </p:cNvCxnSpPr>
          <p:nvPr/>
        </p:nvCxnSpPr>
        <p:spPr>
          <a:xfrm>
            <a:off x="9646387" y="4781377"/>
            <a:ext cx="290681" cy="14890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angular"/>
          <p:cNvCxnSpPr>
            <a:stCxn id="10" idx="3"/>
            <a:endCxn id="54" idx="3"/>
          </p:cNvCxnSpPr>
          <p:nvPr/>
        </p:nvCxnSpPr>
        <p:spPr>
          <a:xfrm flipH="1">
            <a:off x="9332771" y="4781377"/>
            <a:ext cx="313616" cy="1000919"/>
          </a:xfrm>
          <a:prstGeom prst="bentConnector3">
            <a:avLst>
              <a:gd name="adj1" fmla="val -914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angular"/>
          <p:cNvCxnSpPr>
            <a:stCxn id="7" idx="2"/>
            <a:endCxn id="34" idx="0"/>
          </p:cNvCxnSpPr>
          <p:nvPr/>
        </p:nvCxnSpPr>
        <p:spPr>
          <a:xfrm rot="5400000">
            <a:off x="5785032" y="2647006"/>
            <a:ext cx="521068" cy="786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angular"/>
          <p:cNvCxnSpPr>
            <a:stCxn id="8" idx="2"/>
            <a:endCxn id="39" idx="0"/>
          </p:cNvCxnSpPr>
          <p:nvPr/>
        </p:nvCxnSpPr>
        <p:spPr>
          <a:xfrm rot="5400000">
            <a:off x="9713069" y="2533613"/>
            <a:ext cx="477781" cy="26215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558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33715" y="2572827"/>
            <a:ext cx="9027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Es un fenómeno ocurrido en administración de memoria principal, es memoria que queda sin utilizar (Desperdicio de memoria</a:t>
            </a:r>
            <a:r>
              <a:rPr lang="es-VE" dirty="0"/>
              <a:t>).</a:t>
            </a:r>
          </a:p>
        </p:txBody>
      </p:sp>
      <p:pic>
        <p:nvPicPr>
          <p:cNvPr id="5" name="4 Imagen" descr="GESTION DE MEMORIA PRINCIPAL: FRAGMENTACIÓ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3323771"/>
            <a:ext cx="8621486" cy="3200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3949165" y="162895"/>
            <a:ext cx="2206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>
                <a:latin typeface="Times New Roman" pitchFamily="18" charset="0"/>
                <a:cs typeface="Times New Roman" pitchFamily="18" charset="0"/>
              </a:rPr>
              <a:t>La fragmentación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7727" y="816544"/>
            <a:ext cx="5459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No asigna suficiente espacio contiguo para almacenar un archivo completo como una unidad.</a:t>
            </a:r>
            <a:endParaRPr lang="es-VE" dirty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7727" y="1853809"/>
            <a:ext cx="4396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Partes</a:t>
            </a:r>
            <a:r>
              <a:rPr lang="es-VE" dirty="0" smtClean="0"/>
              <a:t> </a:t>
            </a:r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de él en huecos entre otros archivos</a:t>
            </a:r>
            <a:r>
              <a:rPr lang="es-VE" dirty="0" smtClean="0"/>
              <a:t>.</a:t>
            </a:r>
            <a:endParaRPr lang="es-VE" dirty="0"/>
          </a:p>
        </p:txBody>
      </p:sp>
      <p:sp>
        <p:nvSpPr>
          <p:cNvPr id="9" name="8 Rectángulo"/>
          <p:cNvSpPr/>
          <p:nvPr/>
        </p:nvSpPr>
        <p:spPr>
          <a:xfrm>
            <a:off x="6356744" y="1853809"/>
            <a:ext cx="299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Posteriormente fue borrado</a:t>
            </a:r>
            <a:r>
              <a:rPr lang="es-VE" dirty="0" smtClean="0"/>
              <a:t>.</a:t>
            </a:r>
            <a:endParaRPr lang="es-VE" dirty="0"/>
          </a:p>
        </p:txBody>
      </p:sp>
      <p:cxnSp>
        <p:nvCxnSpPr>
          <p:cNvPr id="11" name="10 Conector recto de flecha"/>
          <p:cNvCxnSpPr>
            <a:stCxn id="8" idx="3"/>
            <a:endCxn id="9" idx="1"/>
          </p:cNvCxnSpPr>
          <p:nvPr/>
        </p:nvCxnSpPr>
        <p:spPr>
          <a:xfrm>
            <a:off x="4683995" y="2038475"/>
            <a:ext cx="16727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6" idx="1"/>
            <a:endCxn id="7" idx="0"/>
          </p:cNvCxnSpPr>
          <p:nvPr/>
        </p:nvCxnSpPr>
        <p:spPr>
          <a:xfrm rot="10800000" flipV="1">
            <a:off x="3017693" y="362950"/>
            <a:ext cx="931472" cy="4535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6" idx="3"/>
            <a:endCxn id="8" idx="0"/>
          </p:cNvCxnSpPr>
          <p:nvPr/>
        </p:nvCxnSpPr>
        <p:spPr>
          <a:xfrm flipH="1">
            <a:off x="2485861" y="362950"/>
            <a:ext cx="3669357" cy="1490859"/>
          </a:xfrm>
          <a:prstGeom prst="bentConnector4">
            <a:avLst>
              <a:gd name="adj1" fmla="val -6230"/>
              <a:gd name="adj2" fmla="val 8299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5181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2388</TotalTime>
  <Words>1124</Words>
  <Application>Microsoft Office PowerPoint</Application>
  <PresentationFormat>Personalizado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Adyacencia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Clinica Santa Maria</dc:creator>
  <cp:lastModifiedBy>Maria</cp:lastModifiedBy>
  <cp:revision>114</cp:revision>
  <dcterms:created xsi:type="dcterms:W3CDTF">2022-06-24T22:09:06Z</dcterms:created>
  <dcterms:modified xsi:type="dcterms:W3CDTF">2022-12-01T01:58:56Z</dcterms:modified>
</cp:coreProperties>
</file>