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348" r:id="rId2"/>
    <p:sldId id="347" r:id="rId3"/>
    <p:sldId id="349" r:id="rId4"/>
    <p:sldId id="350" r:id="rId5"/>
    <p:sldId id="351" r:id="rId6"/>
    <p:sldId id="336" r:id="rId7"/>
    <p:sldId id="333" r:id="rId8"/>
    <p:sldId id="334" r:id="rId9"/>
    <p:sldId id="335" r:id="rId10"/>
    <p:sldId id="352" r:id="rId11"/>
    <p:sldId id="339" r:id="rId12"/>
    <p:sldId id="340" r:id="rId13"/>
    <p:sldId id="331" r:id="rId14"/>
    <p:sldId id="341" r:id="rId15"/>
    <p:sldId id="342" r:id="rId16"/>
    <p:sldId id="344" r:id="rId17"/>
    <p:sldId id="343" r:id="rId18"/>
    <p:sldId id="346" r:id="rId19"/>
    <p:sldId id="345" r:id="rId20"/>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varScale="1">
        <p:scale>
          <a:sx n="69" d="100"/>
          <a:sy n="69" d="100"/>
        </p:scale>
        <p:origin x="11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CF59D-AADC-42A5-957E-7FA0C59B1A82}" type="datetimeFigureOut">
              <a:rPr lang="es-VE" smtClean="0"/>
              <a:t>16/2/2025</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CDF37-F753-4881-A69B-C6F4E1819D75}" type="slidenum">
              <a:rPr lang="es-VE" smtClean="0"/>
              <a:t>‹Nº›</a:t>
            </a:fld>
            <a:endParaRPr lang="es-VE"/>
          </a:p>
        </p:txBody>
      </p:sp>
    </p:spTree>
    <p:extLst>
      <p:ext uri="{BB962C8B-B14F-4D97-AF65-F5344CB8AC3E}">
        <p14:creationId xmlns:p14="http://schemas.microsoft.com/office/powerpoint/2010/main" val="377178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DD45A0B-25D0-427F-9A01-9621DA995F68}" type="datetimeFigureOut">
              <a:rPr lang="es-VE" smtClean="0"/>
              <a:t>16/2/2025</a:t>
            </a:fld>
            <a:endParaRPr lang="es-V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51242E9-4119-4531-B79B-1C8CBE83302A}" type="slidenum">
              <a:rPr lang="es-VE" smtClean="0"/>
              <a:t>‹Nº›</a:t>
            </a:fld>
            <a:endParaRPr lang="es-V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VE"/>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DD45A0B-25D0-427F-9A01-9621DA995F68}" type="datetimeFigureOut">
              <a:rPr lang="es-VE" smtClean="0"/>
              <a:t>16/2/2025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51242E9-4119-4531-B79B-1C8CBE83302A}"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DD45A0B-25D0-427F-9A01-9621DA995F68}" type="datetimeFigureOut">
              <a:rPr lang="es-VE" smtClean="0"/>
              <a:t>16/2/2025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51242E9-4119-4531-B79B-1C8CBE83302A}"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DD45A0B-25D0-427F-9A01-9621DA995F68}" type="datetimeFigureOut">
              <a:rPr lang="es-VE" smtClean="0"/>
              <a:t>16/2/2025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351242E9-4119-4531-B79B-1C8CBE83302A}" type="slidenum">
              <a:rPr lang="es-VE" smtClean="0"/>
              <a:t>‹Nº›</a:t>
            </a:fld>
            <a:endParaRPr lang="es-VE"/>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8DD45A0B-25D0-427F-9A01-9621DA995F68}" type="datetimeFigureOut">
              <a:rPr lang="es-VE" smtClean="0"/>
              <a:t>16/2/2025</a:t>
            </a:fld>
            <a:endParaRPr lang="es-V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51242E9-4119-4531-B79B-1C8CBE83302A}" type="slidenum">
              <a:rPr lang="es-VE" smtClean="0"/>
              <a:t>‹Nº›</a:t>
            </a:fld>
            <a:endParaRPr lang="es-V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V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DD45A0B-25D0-427F-9A01-9621DA995F68}" type="datetimeFigureOut">
              <a:rPr lang="es-VE" smtClean="0"/>
              <a:t>16/2/2025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51242E9-4119-4531-B79B-1C8CBE83302A}" type="slidenum">
              <a:rPr lang="es-VE" smtClean="0"/>
              <a:t>‹Nº›</a:t>
            </a:fld>
            <a:endParaRPr lang="es-VE"/>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DD45A0B-25D0-427F-9A01-9621DA995F68}" type="datetimeFigureOut">
              <a:rPr lang="es-VE" smtClean="0"/>
              <a:t>16/2/2025</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351242E9-4119-4531-B79B-1C8CBE83302A}" type="slidenum">
              <a:rPr lang="es-VE" smtClean="0"/>
              <a:t>‹Nº›</a:t>
            </a:fld>
            <a:endParaRPr lang="es-VE"/>
          </a:p>
        </p:txBody>
      </p:sp>
      <p:sp>
        <p:nvSpPr>
          <p:cNvPr id="10" name="Title 9"/>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D45A0B-25D0-427F-9A01-9621DA995F68}" type="datetimeFigureOut">
              <a:rPr lang="es-VE" smtClean="0"/>
              <a:t>16/2/2025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351242E9-4119-4531-B79B-1C8CBE83302A}" type="slidenum">
              <a:rPr lang="es-VE" smtClean="0"/>
              <a:t>‹Nº›</a:t>
            </a:fld>
            <a:endParaRPr lang="es-VE"/>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D45A0B-25D0-427F-9A01-9621DA995F68}" type="datetimeFigureOut">
              <a:rPr lang="es-VE" smtClean="0"/>
              <a:t>16/2/2025</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351242E9-4119-4531-B79B-1C8CBE83302A}"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DD45A0B-25D0-427F-9A01-9621DA995F68}" type="datetimeFigureOut">
              <a:rPr lang="es-VE" smtClean="0"/>
              <a:t>16/2/2025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51242E9-4119-4531-B79B-1C8CBE83302A}" type="slidenum">
              <a:rPr lang="es-VE" smtClean="0"/>
              <a:t>‹Nº›</a:t>
            </a:fld>
            <a:endParaRPr lang="es-V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DD45A0B-25D0-427F-9A01-9621DA995F68}" type="datetimeFigureOut">
              <a:rPr lang="es-VE" smtClean="0"/>
              <a:t>16/2/2025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351242E9-4119-4531-B79B-1C8CBE83302A}" type="slidenum">
              <a:rPr lang="es-VE" smtClean="0"/>
              <a:t>‹Nº›</a:t>
            </a:fld>
            <a:endParaRPr lang="es-V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DD45A0B-25D0-427F-9A01-9621DA995F68}" type="datetimeFigureOut">
              <a:rPr lang="es-VE" smtClean="0"/>
              <a:t>16/2/2025</a:t>
            </a:fld>
            <a:endParaRPr lang="es-V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V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51242E9-4119-4531-B79B-1C8CBE83302A}"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a:t>Proyecto informático</a:t>
            </a:r>
          </a:p>
        </p:txBody>
      </p:sp>
    </p:spTree>
    <p:extLst>
      <p:ext uri="{BB962C8B-B14F-4D97-AF65-F5344CB8AC3E}">
        <p14:creationId xmlns:p14="http://schemas.microsoft.com/office/powerpoint/2010/main" val="84968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A473CE-9D77-4FBB-BAB6-7925DE05463E}"/>
              </a:ext>
            </a:extLst>
          </p:cNvPr>
          <p:cNvSpPr>
            <a:spLocks noGrp="1"/>
          </p:cNvSpPr>
          <p:nvPr>
            <p:ph type="title"/>
          </p:nvPr>
        </p:nvSpPr>
        <p:spPr/>
        <p:txBody>
          <a:bodyPr/>
          <a:lstStyle/>
          <a:p>
            <a:r>
              <a:rPr lang="es-MX" dirty="0"/>
              <a:t>Análisis de los procesos actuales</a:t>
            </a:r>
            <a:endParaRPr lang="es-VE" dirty="0"/>
          </a:p>
        </p:txBody>
      </p:sp>
      <p:sp>
        <p:nvSpPr>
          <p:cNvPr id="4" name="Rectángulo 3">
            <a:extLst>
              <a:ext uri="{FF2B5EF4-FFF2-40B4-BE49-F238E27FC236}">
                <a16:creationId xmlns:a16="http://schemas.microsoft.com/office/drawing/2014/main" id="{BE4F8E0F-A157-497E-AA12-AC63CF19EB04}"/>
              </a:ext>
            </a:extLst>
          </p:cNvPr>
          <p:cNvSpPr/>
          <p:nvPr/>
        </p:nvSpPr>
        <p:spPr>
          <a:xfrm>
            <a:off x="179142" y="1628800"/>
            <a:ext cx="8784976" cy="2950038"/>
          </a:xfrm>
          <a:prstGeom prst="rect">
            <a:avLst/>
          </a:prstGeom>
        </p:spPr>
        <p:txBody>
          <a:bodyPr wrap="square">
            <a:spAutoFit/>
          </a:bodyPr>
          <a:lstStyle/>
          <a:p>
            <a:pPr algn="just">
              <a:lnSpc>
                <a:spcPct val="150000"/>
              </a:lnSpc>
            </a:pPr>
            <a:r>
              <a:rPr lang="es-MX" dirty="0"/>
              <a:t>El análisis de procesos es el acto de llevar a cabo una revisión exhaustiva y llegar a una comprensión completa de un proceso de negocio (o parte de éste) con el objetivo de mantener o lograr la excelencia del proceso o lograr mejoras incrementales o transformacionales en un proceso empresarial. </a:t>
            </a:r>
          </a:p>
          <a:p>
            <a:pPr algn="just">
              <a:lnSpc>
                <a:spcPct val="150000"/>
              </a:lnSpc>
            </a:pPr>
            <a:r>
              <a:rPr lang="es-MX" dirty="0"/>
              <a:t>El análisis de procesos implica mirar todos los componentes de un proceso – entradas, salidas, mecanismos y controles – inspeccionar cada componente individualmente y como interactúan para producir resultados.</a:t>
            </a:r>
            <a:endParaRPr lang="es-VE" dirty="0"/>
          </a:p>
        </p:txBody>
      </p:sp>
    </p:spTree>
    <p:extLst>
      <p:ext uri="{BB962C8B-B14F-4D97-AF65-F5344CB8AC3E}">
        <p14:creationId xmlns:p14="http://schemas.microsoft.com/office/powerpoint/2010/main" val="8260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VE" dirty="0"/>
              <a:t>Estudio de factibilidad</a:t>
            </a:r>
          </a:p>
        </p:txBody>
      </p:sp>
    </p:spTree>
    <p:extLst>
      <p:ext uri="{BB962C8B-B14F-4D97-AF65-F5344CB8AC3E}">
        <p14:creationId xmlns:p14="http://schemas.microsoft.com/office/powerpoint/2010/main" val="176475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412776"/>
            <a:ext cx="8676456" cy="4612032"/>
          </a:xfrm>
          <a:prstGeom prst="rect">
            <a:avLst/>
          </a:prstGeom>
        </p:spPr>
        <p:txBody>
          <a:bodyPr wrap="square">
            <a:spAutoFit/>
          </a:bodyPr>
          <a:lstStyle/>
          <a:p>
            <a:pPr algn="just">
              <a:lnSpc>
                <a:spcPct val="150000"/>
              </a:lnSpc>
            </a:pPr>
            <a:r>
              <a:rPr lang="es-VE" dirty="0"/>
              <a:t>Se refiere a la disponibilidad de los recursos necesarios para llevar a cabo los objetivos o metas señaladas. Generalmente la factibilidad se determina sobre un proyecto. El estudio de factibilidad, es una de las primeras etapas del desarrollo de un sistema informático. El estudio incluye los objetivos, alcances y restricciones sobre el sistema, además de un modelo lógico de alto nivel del sistema actual</a:t>
            </a:r>
          </a:p>
          <a:p>
            <a:pPr algn="just">
              <a:lnSpc>
                <a:spcPct val="150000"/>
              </a:lnSpc>
            </a:pPr>
            <a:r>
              <a:rPr lang="es-VE" dirty="0"/>
              <a:t> Los tipos de factibilidades básicamente son:</a:t>
            </a:r>
          </a:p>
          <a:p>
            <a:pPr marL="285750" indent="-285750" algn="just">
              <a:lnSpc>
                <a:spcPct val="150000"/>
              </a:lnSpc>
              <a:buFont typeface="Arial" pitchFamily="34" charset="0"/>
              <a:buChar char="•"/>
            </a:pPr>
            <a:r>
              <a:rPr lang="es-VE" dirty="0"/>
              <a:t>Factibilidad técnica: si existe o está al alcance la tecnología necesaria para el sistema.</a:t>
            </a:r>
          </a:p>
          <a:p>
            <a:pPr marL="285750" indent="-285750" algn="just">
              <a:lnSpc>
                <a:spcPct val="150000"/>
              </a:lnSpc>
              <a:buFont typeface="Arial" pitchFamily="34" charset="0"/>
              <a:buChar char="•"/>
            </a:pPr>
            <a:r>
              <a:rPr lang="es-VE" dirty="0"/>
              <a:t>Factibilidad económica: relación beneficio costo.</a:t>
            </a:r>
          </a:p>
          <a:p>
            <a:pPr marL="285750" indent="-285750" algn="just">
              <a:lnSpc>
                <a:spcPct val="150000"/>
              </a:lnSpc>
              <a:buFont typeface="Arial" pitchFamily="34" charset="0"/>
              <a:buChar char="•"/>
            </a:pPr>
            <a:r>
              <a:rPr lang="es-VE" dirty="0"/>
              <a:t>factibilidad operacional u organizacional: si el sistema puede funcionar en la organización.</a:t>
            </a:r>
          </a:p>
        </p:txBody>
      </p:sp>
      <p:sp>
        <p:nvSpPr>
          <p:cNvPr id="5" name="4 Rectángulo"/>
          <p:cNvSpPr/>
          <p:nvPr/>
        </p:nvSpPr>
        <p:spPr>
          <a:xfrm>
            <a:off x="1547664" y="476672"/>
            <a:ext cx="5400600" cy="646331"/>
          </a:xfrm>
          <a:prstGeom prst="rect">
            <a:avLst/>
          </a:prstGeom>
        </p:spPr>
        <p:txBody>
          <a:bodyPr wrap="square">
            <a:spAutoFit/>
          </a:bodyPr>
          <a:lstStyle/>
          <a:p>
            <a:pPr algn="ctr"/>
            <a:r>
              <a:rPr lang="es-VE"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Factibilidad</a:t>
            </a:r>
          </a:p>
        </p:txBody>
      </p:sp>
    </p:spTree>
    <p:extLst>
      <p:ext uri="{BB962C8B-B14F-4D97-AF65-F5344CB8AC3E}">
        <p14:creationId xmlns:p14="http://schemas.microsoft.com/office/powerpoint/2010/main" val="102174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CDB323-21D3-4E3D-83B8-9C51780C9639}"/>
              </a:ext>
            </a:extLst>
          </p:cNvPr>
          <p:cNvSpPr/>
          <p:nvPr/>
        </p:nvSpPr>
        <p:spPr>
          <a:xfrm>
            <a:off x="179512" y="291987"/>
            <a:ext cx="8568952" cy="6274025"/>
          </a:xfrm>
          <a:prstGeom prst="rect">
            <a:avLst/>
          </a:prstGeom>
        </p:spPr>
        <p:txBody>
          <a:bodyPr wrap="square">
            <a:spAutoFit/>
          </a:bodyPr>
          <a:lstStyle/>
          <a:p>
            <a:pPr algn="ctr">
              <a:lnSpc>
                <a:spcPct val="150000"/>
              </a:lnSpc>
            </a:pPr>
            <a:r>
              <a:rPr lang="es-MX"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Estudio de Factibilidad Técnica</a:t>
            </a:r>
          </a:p>
          <a:p>
            <a:pPr algn="just">
              <a:lnSpc>
                <a:spcPct val="150000"/>
              </a:lnSpc>
            </a:pPr>
            <a:r>
              <a:rPr lang="es-MX" dirty="0"/>
              <a:t>1) Tecnología demandada o requerida por el Sistema Propuesto:  Son todos los elementos tecnológicos que serán necesarios tanto para el desarrollo como para la futura operación del sistema propuesto. Incluye elementos de hardware, productos de software, perfil técnico del recurso humano especializado y cualquier otro conjunto de tecnología involucrado.</a:t>
            </a:r>
          </a:p>
          <a:p>
            <a:pPr algn="just">
              <a:lnSpc>
                <a:spcPct val="150000"/>
              </a:lnSpc>
            </a:pPr>
            <a:r>
              <a:rPr lang="es-MX" dirty="0"/>
              <a:t>2) Tecnología existente en la organización:  Son todos los elementos tecnológicos existentes en la organización y que pueden ser usados tanto para el desarrollo como para la futura operación del sistema propuesto. Incluye elementos de hardware, productos de software, perfil técnico del recurso humano especializado y cualquier otro conjunto de tecnología involucrado.</a:t>
            </a:r>
          </a:p>
          <a:p>
            <a:pPr algn="just">
              <a:lnSpc>
                <a:spcPct val="150000"/>
              </a:lnSpc>
            </a:pPr>
            <a:r>
              <a:rPr lang="es-MX" dirty="0"/>
              <a:t>3) Tecnología por adquirir: Son todos los elementos tecnológicos requeridos por el sistema propuesto y que no existen en la organización, es decir, son aquellos que deben ser adquiridos. </a:t>
            </a:r>
          </a:p>
        </p:txBody>
      </p:sp>
    </p:spTree>
    <p:extLst>
      <p:ext uri="{BB962C8B-B14F-4D97-AF65-F5344CB8AC3E}">
        <p14:creationId xmlns:p14="http://schemas.microsoft.com/office/powerpoint/2010/main" val="243113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3935B74-355C-4136-A8BF-B572C57273D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l="26375" t="42799" r="24801" b="19934"/>
          <a:stretch/>
        </p:blipFill>
        <p:spPr>
          <a:xfrm>
            <a:off x="539552" y="620688"/>
            <a:ext cx="8136904" cy="5616624"/>
          </a:xfrm>
          <a:prstGeom prst="rect">
            <a:avLst/>
          </a:prstGeom>
        </p:spPr>
      </p:pic>
    </p:spTree>
    <p:extLst>
      <p:ext uri="{BB962C8B-B14F-4D97-AF65-F5344CB8AC3E}">
        <p14:creationId xmlns:p14="http://schemas.microsoft.com/office/powerpoint/2010/main" val="25294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AC071EF-8DA8-4D41-AEF4-6CB75A10D042}"/>
              </a:ext>
            </a:extLst>
          </p:cNvPr>
          <p:cNvSpPr/>
          <p:nvPr/>
        </p:nvSpPr>
        <p:spPr>
          <a:xfrm>
            <a:off x="260648" y="0"/>
            <a:ext cx="8703840" cy="6325834"/>
          </a:xfrm>
          <a:prstGeom prst="rect">
            <a:avLst/>
          </a:prstGeom>
        </p:spPr>
        <p:txBody>
          <a:bodyPr wrap="square">
            <a:spAutoFit/>
          </a:bodyPr>
          <a:lstStyle/>
          <a:p>
            <a:pPr algn="ctr">
              <a:lnSpc>
                <a:spcPct val="150000"/>
              </a:lnSpc>
            </a:pPr>
            <a:r>
              <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Estudio de Factibilidad Económica </a:t>
            </a:r>
          </a:p>
          <a:p>
            <a:pPr indent="-285750" algn="just">
              <a:lnSpc>
                <a:spcPct val="150000"/>
              </a:lnSpc>
              <a:buFont typeface="Arial" panose="020B0604020202020204" pitchFamily="34" charset="0"/>
              <a:buChar char="•"/>
            </a:pPr>
            <a:r>
              <a:rPr lang="es-MX" sz="1600" dirty="0"/>
              <a:t>Inversión Inicial (Sistema Propuesto): Son todos los desembolsos (gastos) que deben hacerse desde el momento en que se inicia el proyecto hasta que el Sistema Propuesto es implementado. Esta cifra incluye la compra de hardware, licencias de software para el desarrollo, salarios u honorarios profesionales, insumos en general, y cualquier otro gasto que sea necesario realizar. </a:t>
            </a:r>
          </a:p>
          <a:p>
            <a:pPr indent="-285750" algn="just">
              <a:lnSpc>
                <a:spcPct val="150000"/>
              </a:lnSpc>
              <a:buFont typeface="Arial" panose="020B0604020202020204" pitchFamily="34" charset="0"/>
              <a:buChar char="•"/>
            </a:pPr>
            <a:r>
              <a:rPr lang="es-MX" sz="1600" dirty="0"/>
              <a:t>Costos Operativos del Sistema Propuesto: Son todos los costos que acarreará el Sistema Propuesto cuando ya esté siendo usado. Esta estimación se hace para el período de un año, incluye el valor de los contratos de mantenimiento de hardware, actualización de licencias de software, salarios u honorarios profesionales, insumos en general y cualquier otro costo involucrado.</a:t>
            </a:r>
          </a:p>
          <a:p>
            <a:pPr indent="-285750" algn="just">
              <a:lnSpc>
                <a:spcPct val="150000"/>
              </a:lnSpc>
              <a:buFont typeface="Arial" panose="020B0604020202020204" pitchFamily="34" charset="0"/>
              <a:buChar char="•"/>
            </a:pPr>
            <a:r>
              <a:rPr lang="es-MX" sz="1600" dirty="0"/>
              <a:t>Costos Operativos del Sistema Actual: Son todos los costos que acarrea el Sistema que en la actualidad se está usando. Este cálculo se hace para el período de un año, incluye el valor de los contratos de mantenimiento de hardware, actualización de licencias de software, salarios u honorarios profesionales, insumos en general y cualquier otro costo involucrado. Es importante destacar que esta cifra permite tener un punto de comparación para el análisis que se pretende hacer</a:t>
            </a:r>
            <a:endParaRPr lang="es-VE" sz="1600" dirty="0"/>
          </a:p>
        </p:txBody>
      </p:sp>
    </p:spTree>
    <p:extLst>
      <p:ext uri="{BB962C8B-B14F-4D97-AF65-F5344CB8AC3E}">
        <p14:creationId xmlns:p14="http://schemas.microsoft.com/office/powerpoint/2010/main" val="63256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CD68EF3-09E9-4E32-BBD0-7B94A6B8182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l="25588" t="25324" r="8263" b="14721"/>
          <a:stretch/>
        </p:blipFill>
        <p:spPr>
          <a:xfrm>
            <a:off x="323527" y="764704"/>
            <a:ext cx="8446173" cy="5040560"/>
          </a:xfrm>
          <a:prstGeom prst="rect">
            <a:avLst/>
          </a:prstGeom>
        </p:spPr>
      </p:pic>
    </p:spTree>
    <p:extLst>
      <p:ext uri="{BB962C8B-B14F-4D97-AF65-F5344CB8AC3E}">
        <p14:creationId xmlns:p14="http://schemas.microsoft.com/office/powerpoint/2010/main" val="7184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2644452-6B30-4F6D-A4F8-1A95CC04C816}"/>
              </a:ext>
            </a:extLst>
          </p:cNvPr>
          <p:cNvSpPr/>
          <p:nvPr/>
        </p:nvSpPr>
        <p:spPr>
          <a:xfrm>
            <a:off x="359532" y="332656"/>
            <a:ext cx="8424936" cy="5350696"/>
          </a:xfrm>
          <a:prstGeom prst="rect">
            <a:avLst/>
          </a:prstGeom>
        </p:spPr>
        <p:txBody>
          <a:bodyPr wrap="square">
            <a:spAutoFit/>
          </a:bodyPr>
          <a:lstStyle/>
          <a:p>
            <a:pPr algn="ctr">
              <a:lnSpc>
                <a:spcPct val="150000"/>
              </a:lnSpc>
            </a:pPr>
            <a:r>
              <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Beneficios del Sistema Propuesto</a:t>
            </a:r>
          </a:p>
          <a:p>
            <a:pPr algn="just">
              <a:lnSpc>
                <a:spcPct val="150000"/>
              </a:lnSpc>
            </a:pPr>
            <a:r>
              <a:rPr lang="es-MX" sz="1600" dirty="0"/>
              <a:t> </a:t>
            </a:r>
            <a:r>
              <a:rPr lang="es-MX" dirty="0"/>
              <a:t>Son todos los beneficios tangibles e intangibles que proveerá el Sistema Propuesto.</a:t>
            </a:r>
          </a:p>
          <a:p>
            <a:pPr algn="just">
              <a:lnSpc>
                <a:spcPct val="150000"/>
              </a:lnSpc>
            </a:pPr>
            <a:r>
              <a:rPr lang="es-MX" dirty="0"/>
              <a:t> </a:t>
            </a:r>
          </a:p>
          <a:p>
            <a:pPr marL="285750" indent="-285750" algn="just">
              <a:lnSpc>
                <a:spcPct val="150000"/>
              </a:lnSpc>
              <a:buFont typeface="Arial" panose="020B0604020202020204" pitchFamily="34" charset="0"/>
              <a:buChar char="•"/>
            </a:pPr>
            <a:r>
              <a:rPr lang="es-MX" dirty="0"/>
              <a:t> Beneficios Tangibles: Son entendidos como los ingresos que puede percibir la empresa por la utilización del Sistema Propuesto una vez que el mismo se haya puesto a disposición de los usuarios para su empleo. Por lo general los beneficios tangibles son las reducciones en los costos operativos del antiguo sistema. Este cálculo se hace para el período de un año. </a:t>
            </a:r>
          </a:p>
          <a:p>
            <a:pPr algn="just">
              <a:lnSpc>
                <a:spcPct val="150000"/>
              </a:lnSpc>
            </a:pPr>
            <a:endParaRPr lang="es-MX" dirty="0"/>
          </a:p>
          <a:p>
            <a:pPr marL="285750" indent="-285750" algn="just">
              <a:lnSpc>
                <a:spcPct val="150000"/>
              </a:lnSpc>
              <a:buFont typeface="Arial" panose="020B0604020202020204" pitchFamily="34" charset="0"/>
              <a:buChar char="•"/>
            </a:pPr>
            <a:r>
              <a:rPr lang="es-MX" dirty="0"/>
              <a:t> Beneficios Intangibles: Son todas las ventajas no cuantificables que el Sistema Propuesto proporcionará a la organización y que deben ser mencionadas para ser tomadas en cuenta dentro del estudio de factibilidad.</a:t>
            </a:r>
            <a:endParaRPr lang="es-VE" dirty="0"/>
          </a:p>
        </p:txBody>
      </p:sp>
    </p:spTree>
    <p:extLst>
      <p:ext uri="{BB962C8B-B14F-4D97-AF65-F5344CB8AC3E}">
        <p14:creationId xmlns:p14="http://schemas.microsoft.com/office/powerpoint/2010/main" val="50293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FCAE13-7F0B-4C96-9F21-A6AFC686A66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l="37400" t="18500" r="13776" b="38660"/>
          <a:stretch/>
        </p:blipFill>
        <p:spPr>
          <a:xfrm>
            <a:off x="251520" y="404664"/>
            <a:ext cx="8712968" cy="3960440"/>
          </a:xfrm>
          <a:prstGeom prst="rect">
            <a:avLst/>
          </a:prstGeom>
        </p:spPr>
      </p:pic>
      <p:pic>
        <p:nvPicPr>
          <p:cNvPr id="5" name="Imagen 4">
            <a:extLst>
              <a:ext uri="{FF2B5EF4-FFF2-40B4-BE49-F238E27FC236}">
                <a16:creationId xmlns:a16="http://schemas.microsoft.com/office/drawing/2014/main" id="{9044AFF3-E3D3-46FB-92F4-4DFB354E1A3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8974" t="42440" r="12201" b="36140"/>
          <a:stretch/>
        </p:blipFill>
        <p:spPr>
          <a:xfrm>
            <a:off x="251520" y="4365104"/>
            <a:ext cx="8712968" cy="2376264"/>
          </a:xfrm>
          <a:prstGeom prst="rect">
            <a:avLst/>
          </a:prstGeom>
        </p:spPr>
      </p:pic>
    </p:spTree>
    <p:extLst>
      <p:ext uri="{BB962C8B-B14F-4D97-AF65-F5344CB8AC3E}">
        <p14:creationId xmlns:p14="http://schemas.microsoft.com/office/powerpoint/2010/main" val="210317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8CCCF9-C1A9-4B0A-8C1F-A209B4CECF72}"/>
              </a:ext>
            </a:extLst>
          </p:cNvPr>
          <p:cNvSpPr/>
          <p:nvPr/>
        </p:nvSpPr>
        <p:spPr>
          <a:xfrm>
            <a:off x="359532" y="764704"/>
            <a:ext cx="8424936" cy="4088812"/>
          </a:xfrm>
          <a:prstGeom prst="rect">
            <a:avLst/>
          </a:prstGeom>
        </p:spPr>
        <p:txBody>
          <a:bodyPr wrap="square">
            <a:spAutoFit/>
          </a:bodyPr>
          <a:lstStyle/>
          <a:p>
            <a:pPr algn="ctr"/>
            <a:r>
              <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Desarrollo del Estudio de Factibilidad Operativa</a:t>
            </a:r>
          </a:p>
          <a:p>
            <a:pPr algn="ctr"/>
            <a:endPar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MX"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just">
              <a:lnSpc>
                <a:spcPct val="150000"/>
              </a:lnSpc>
            </a:pPr>
            <a:r>
              <a:rPr lang="es-MX" dirty="0"/>
              <a:t>En este componente del estudio de factibilidad se debe fijar por escrito las estrategias que se tomarán para garantizar que el rechazo de los usuarios hacia el Sistema Propuesto será mínimo, además, que los mismos contarán con todos los elementos de adiestramiento y soporte que aseguren una utilización correcta y productiva del sistema en cuestión</a:t>
            </a:r>
            <a:endParaRPr lang="es-VE" dirty="0"/>
          </a:p>
        </p:txBody>
      </p:sp>
    </p:spTree>
    <p:extLst>
      <p:ext uri="{BB962C8B-B14F-4D97-AF65-F5344CB8AC3E}">
        <p14:creationId xmlns:p14="http://schemas.microsoft.com/office/powerpoint/2010/main" val="243958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BE79D68-783F-49D7-980D-DB966453F758}"/>
              </a:ext>
            </a:extLst>
          </p:cNvPr>
          <p:cNvSpPr>
            <a:spLocks noGrp="1"/>
          </p:cNvSpPr>
          <p:nvPr>
            <p:ph type="title"/>
          </p:nvPr>
        </p:nvSpPr>
        <p:spPr/>
        <p:txBody>
          <a:bodyPr/>
          <a:lstStyle/>
          <a:p>
            <a:r>
              <a:rPr lang="es-MX" dirty="0"/>
              <a:t>Proyecto Informático</a:t>
            </a:r>
            <a:endParaRPr lang="es-VE" dirty="0"/>
          </a:p>
        </p:txBody>
      </p:sp>
      <p:sp>
        <p:nvSpPr>
          <p:cNvPr id="5" name="Rectángulo 4">
            <a:extLst>
              <a:ext uri="{FF2B5EF4-FFF2-40B4-BE49-F238E27FC236}">
                <a16:creationId xmlns:a16="http://schemas.microsoft.com/office/drawing/2014/main" id="{B3E00A65-B73B-45EF-BBD1-C89C9820086E}"/>
              </a:ext>
            </a:extLst>
          </p:cNvPr>
          <p:cNvSpPr/>
          <p:nvPr/>
        </p:nvSpPr>
        <p:spPr>
          <a:xfrm>
            <a:off x="611190" y="1772816"/>
            <a:ext cx="7920880" cy="2119042"/>
          </a:xfrm>
          <a:prstGeom prst="rect">
            <a:avLst/>
          </a:prstGeom>
        </p:spPr>
        <p:txBody>
          <a:bodyPr wrap="square">
            <a:spAutoFit/>
          </a:bodyPr>
          <a:lstStyle/>
          <a:p>
            <a:pPr algn="just">
              <a:lnSpc>
                <a:spcPct val="150000"/>
              </a:lnSpc>
            </a:pPr>
            <a:r>
              <a:rPr lang="es-MX" dirty="0"/>
              <a:t>Un Proyecto Informático es un sistema de cursos de acciones simultáneas y/o</a:t>
            </a:r>
          </a:p>
          <a:p>
            <a:pPr algn="just">
              <a:lnSpc>
                <a:spcPct val="150000"/>
              </a:lnSpc>
            </a:pPr>
            <a:r>
              <a:rPr lang="es-MX" dirty="0"/>
              <a:t>secuenciales que incluye personas, equipamientos de hardware, software y comunicaciones, enfocadas en obtener uno o más resultados deseables sobre</a:t>
            </a:r>
          </a:p>
          <a:p>
            <a:pPr algn="just">
              <a:lnSpc>
                <a:spcPct val="150000"/>
              </a:lnSpc>
            </a:pPr>
            <a:r>
              <a:rPr lang="es-MX" dirty="0"/>
              <a:t>un sistema de información.</a:t>
            </a:r>
          </a:p>
          <a:p>
            <a:pPr algn="just">
              <a:lnSpc>
                <a:spcPct val="150000"/>
              </a:lnSpc>
            </a:pPr>
            <a:endParaRPr lang="es-MX" dirty="0"/>
          </a:p>
        </p:txBody>
      </p:sp>
    </p:spTree>
    <p:extLst>
      <p:ext uri="{BB962C8B-B14F-4D97-AF65-F5344CB8AC3E}">
        <p14:creationId xmlns:p14="http://schemas.microsoft.com/office/powerpoint/2010/main" val="323171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78550-77C2-438A-B6C8-2C3994D9F321}"/>
              </a:ext>
            </a:extLst>
          </p:cNvPr>
          <p:cNvSpPr>
            <a:spLocks noGrp="1"/>
          </p:cNvSpPr>
          <p:nvPr>
            <p:ph type="title"/>
          </p:nvPr>
        </p:nvSpPr>
        <p:spPr/>
        <p:txBody>
          <a:bodyPr/>
          <a:lstStyle/>
          <a:p>
            <a:r>
              <a:rPr lang="es-MX" dirty="0"/>
              <a:t>CARACTERÍSTICAS DE UN PROYECTO</a:t>
            </a:r>
            <a:br>
              <a:rPr lang="es-MX" dirty="0"/>
            </a:br>
            <a:endParaRPr lang="es-VE" dirty="0"/>
          </a:p>
        </p:txBody>
      </p:sp>
      <p:sp>
        <p:nvSpPr>
          <p:cNvPr id="3" name="Rectángulo 2">
            <a:extLst>
              <a:ext uri="{FF2B5EF4-FFF2-40B4-BE49-F238E27FC236}">
                <a16:creationId xmlns:a16="http://schemas.microsoft.com/office/drawing/2014/main" id="{374F4860-E7CB-4FF8-B82D-BEC7524E645B}"/>
              </a:ext>
            </a:extLst>
          </p:cNvPr>
          <p:cNvSpPr/>
          <p:nvPr/>
        </p:nvSpPr>
        <p:spPr>
          <a:xfrm>
            <a:off x="250780" y="1844824"/>
            <a:ext cx="8511480" cy="415036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a:t>Se centra en el producir o alcanzar un bien u objetivo.</a:t>
            </a:r>
          </a:p>
          <a:p>
            <a:pPr marL="285750" indent="-285750" algn="just">
              <a:lnSpc>
                <a:spcPct val="150000"/>
              </a:lnSpc>
              <a:buFont typeface="Arial" panose="020B0604020202020204" pitchFamily="34" charset="0"/>
              <a:buChar char="•"/>
            </a:pPr>
            <a:r>
              <a:rPr lang="es-MX" sz="2000" dirty="0"/>
              <a:t>Es temporal, tiene un principio y un fin.</a:t>
            </a:r>
          </a:p>
          <a:p>
            <a:pPr marL="285750" indent="-285750" algn="just">
              <a:lnSpc>
                <a:spcPct val="150000"/>
              </a:lnSpc>
              <a:buFont typeface="Arial" panose="020B0604020202020204" pitchFamily="34" charset="0"/>
              <a:buChar char="•"/>
            </a:pPr>
            <a:r>
              <a:rPr lang="es-MX" sz="2000" dirty="0"/>
              <a:t>Existe un objetivo claro alcanzable en un plazo limitado.</a:t>
            </a:r>
          </a:p>
          <a:p>
            <a:pPr marL="285750" indent="-285750" algn="just">
              <a:lnSpc>
                <a:spcPct val="150000"/>
              </a:lnSpc>
              <a:buFont typeface="Arial" panose="020B0604020202020204" pitchFamily="34" charset="0"/>
              <a:buChar char="•"/>
            </a:pPr>
            <a:r>
              <a:rPr lang="es-MX" sz="2000" dirty="0"/>
              <a:t>Requiere un proceso de planificación.</a:t>
            </a:r>
          </a:p>
          <a:p>
            <a:pPr marL="285750" indent="-285750" algn="just">
              <a:lnSpc>
                <a:spcPct val="150000"/>
              </a:lnSpc>
              <a:buFont typeface="Arial" panose="020B0604020202020204" pitchFamily="34" charset="0"/>
              <a:buChar char="•"/>
            </a:pPr>
            <a:r>
              <a:rPr lang="es-MX" sz="2000" dirty="0"/>
              <a:t>Se identifica un conjunto de actividades o tareas.</a:t>
            </a:r>
          </a:p>
          <a:p>
            <a:pPr marL="285750" indent="-285750" algn="just">
              <a:lnSpc>
                <a:spcPct val="150000"/>
              </a:lnSpc>
              <a:buFont typeface="Arial" panose="020B0604020202020204" pitchFamily="34" charset="0"/>
              <a:buChar char="•"/>
            </a:pPr>
            <a:r>
              <a:rPr lang="es-MX" sz="2000" dirty="0"/>
              <a:t>Presenta una sucesión lógica de actividades o de fases.</a:t>
            </a:r>
          </a:p>
          <a:p>
            <a:pPr marL="285750" indent="-285750" algn="just">
              <a:lnSpc>
                <a:spcPct val="150000"/>
              </a:lnSpc>
              <a:buFont typeface="Arial" panose="020B0604020202020204" pitchFamily="34" charset="0"/>
              <a:buChar char="•"/>
            </a:pPr>
            <a:r>
              <a:rPr lang="es-MX" sz="2000" dirty="0"/>
              <a:t>Requiere la intervención de personas y especialistas en función de las necesidades específicas de cada actividad.</a:t>
            </a:r>
          </a:p>
          <a:p>
            <a:pPr marL="285750" indent="-285750" algn="just">
              <a:lnSpc>
                <a:spcPct val="150000"/>
              </a:lnSpc>
              <a:buFont typeface="Arial" panose="020B0604020202020204" pitchFamily="34" charset="0"/>
              <a:buChar char="•"/>
            </a:pPr>
            <a:r>
              <a:rPr lang="es-MX" sz="2000" dirty="0"/>
              <a:t>Requiere recursos diversos necesarios para desenvolver la actividad. </a:t>
            </a:r>
          </a:p>
        </p:txBody>
      </p:sp>
    </p:spTree>
    <p:extLst>
      <p:ext uri="{BB962C8B-B14F-4D97-AF65-F5344CB8AC3E}">
        <p14:creationId xmlns:p14="http://schemas.microsoft.com/office/powerpoint/2010/main" val="88993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81CF8-7D4B-4001-B3CD-0A7A66629C83}"/>
              </a:ext>
            </a:extLst>
          </p:cNvPr>
          <p:cNvSpPr>
            <a:spLocks noGrp="1"/>
          </p:cNvSpPr>
          <p:nvPr>
            <p:ph type="title"/>
          </p:nvPr>
        </p:nvSpPr>
        <p:spPr/>
        <p:txBody>
          <a:bodyPr/>
          <a:lstStyle/>
          <a:p>
            <a:r>
              <a:rPr lang="es-MX" dirty="0"/>
              <a:t>Elementos de un proyecto</a:t>
            </a:r>
            <a:endParaRPr lang="es-VE" dirty="0"/>
          </a:p>
        </p:txBody>
      </p:sp>
      <p:pic>
        <p:nvPicPr>
          <p:cNvPr id="3" name="Imagen 2">
            <a:extLst>
              <a:ext uri="{FF2B5EF4-FFF2-40B4-BE49-F238E27FC236}">
                <a16:creationId xmlns:a16="http://schemas.microsoft.com/office/drawing/2014/main" id="{46C78912-1AD0-4C1B-BFC8-E94CED729883}"/>
              </a:ext>
            </a:extLst>
          </p:cNvPr>
          <p:cNvPicPr>
            <a:picLocks noChangeAspect="1"/>
          </p:cNvPicPr>
          <p:nvPr/>
        </p:nvPicPr>
        <p:blipFill>
          <a:blip r:embed="rId2"/>
          <a:stretch>
            <a:fillRect/>
          </a:stretch>
        </p:blipFill>
        <p:spPr>
          <a:xfrm>
            <a:off x="5021751" y="3573016"/>
            <a:ext cx="3852058" cy="2592288"/>
          </a:xfrm>
          <a:prstGeom prst="rect">
            <a:avLst/>
          </a:prstGeom>
        </p:spPr>
      </p:pic>
      <p:sp>
        <p:nvSpPr>
          <p:cNvPr id="4" name="Rectángulo 3">
            <a:extLst>
              <a:ext uri="{FF2B5EF4-FFF2-40B4-BE49-F238E27FC236}">
                <a16:creationId xmlns:a16="http://schemas.microsoft.com/office/drawing/2014/main" id="{B8F141E9-E5D9-4117-AB2E-488AA388D149}"/>
              </a:ext>
            </a:extLst>
          </p:cNvPr>
          <p:cNvSpPr/>
          <p:nvPr/>
        </p:nvSpPr>
        <p:spPr>
          <a:xfrm>
            <a:off x="409422" y="1916832"/>
            <a:ext cx="8381260" cy="3642536"/>
          </a:xfrm>
          <a:prstGeom prst="rect">
            <a:avLst/>
          </a:prstGeom>
        </p:spPr>
        <p:txBody>
          <a:bodyPr wrap="square">
            <a:spAutoFit/>
          </a:bodyPr>
          <a:lstStyle/>
          <a:p>
            <a:r>
              <a:rPr lang="es-MX" dirty="0"/>
              <a:t>LAS ACTIVIDADES</a:t>
            </a:r>
          </a:p>
          <a:p>
            <a:pPr>
              <a:lnSpc>
                <a:spcPct val="150000"/>
              </a:lnSpc>
            </a:pPr>
            <a:r>
              <a:rPr lang="es-MX" dirty="0"/>
              <a:t>Son las tareas que deben ejecutarse para llegar en conjunto a un fin preestablecido (objetivo deseado); por ejemplo:</a:t>
            </a:r>
          </a:p>
          <a:p>
            <a:pPr>
              <a:lnSpc>
                <a:spcPct val="150000"/>
              </a:lnSpc>
            </a:pPr>
            <a:endParaRPr lang="es-MX" dirty="0"/>
          </a:p>
          <a:p>
            <a:pPr marL="285750" indent="-285750" algn="just">
              <a:lnSpc>
                <a:spcPct val="150000"/>
              </a:lnSpc>
              <a:buFont typeface="Arial" panose="020B0604020202020204" pitchFamily="34" charset="0"/>
              <a:buChar char="•"/>
            </a:pPr>
            <a:r>
              <a:rPr lang="es-MX" dirty="0"/>
              <a:t>Recopilar información</a:t>
            </a:r>
          </a:p>
          <a:p>
            <a:pPr marL="285750" indent="-285750" algn="just">
              <a:lnSpc>
                <a:spcPct val="150000"/>
              </a:lnSpc>
              <a:buFont typeface="Arial" panose="020B0604020202020204" pitchFamily="34" charset="0"/>
              <a:buChar char="•"/>
            </a:pPr>
            <a:r>
              <a:rPr lang="es-MX" dirty="0"/>
              <a:t>Realizar diagnósticos</a:t>
            </a:r>
          </a:p>
          <a:p>
            <a:pPr marL="285750" indent="-285750" algn="just">
              <a:lnSpc>
                <a:spcPct val="150000"/>
              </a:lnSpc>
              <a:buFont typeface="Arial" panose="020B0604020202020204" pitchFamily="34" charset="0"/>
              <a:buChar char="•"/>
            </a:pPr>
            <a:r>
              <a:rPr lang="es-MX" dirty="0"/>
              <a:t>Confeccionar un diseño</a:t>
            </a:r>
          </a:p>
          <a:p>
            <a:pPr marL="285750" indent="-285750" algn="just">
              <a:lnSpc>
                <a:spcPct val="150000"/>
              </a:lnSpc>
              <a:buFont typeface="Arial" panose="020B0604020202020204" pitchFamily="34" charset="0"/>
              <a:buChar char="•"/>
            </a:pPr>
            <a:r>
              <a:rPr lang="es-MX" dirty="0"/>
              <a:t>Programar</a:t>
            </a:r>
          </a:p>
          <a:p>
            <a:pPr marL="285750" indent="-285750" algn="just">
              <a:lnSpc>
                <a:spcPct val="150000"/>
              </a:lnSpc>
              <a:buFont typeface="Arial" panose="020B0604020202020204" pitchFamily="34" charset="0"/>
              <a:buChar char="•"/>
            </a:pPr>
            <a:r>
              <a:rPr lang="es-MX" dirty="0"/>
              <a:t>Escribir manuales de procedimiento</a:t>
            </a:r>
            <a:endParaRPr lang="es-VE" dirty="0"/>
          </a:p>
        </p:txBody>
      </p:sp>
    </p:spTree>
    <p:extLst>
      <p:ext uri="{BB962C8B-B14F-4D97-AF65-F5344CB8AC3E}">
        <p14:creationId xmlns:p14="http://schemas.microsoft.com/office/powerpoint/2010/main" val="411632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BB161-2030-4C1A-A08E-07C000D1ED05}"/>
              </a:ext>
            </a:extLst>
          </p:cNvPr>
          <p:cNvSpPr>
            <a:spLocks noGrp="1"/>
          </p:cNvSpPr>
          <p:nvPr>
            <p:ph type="title"/>
          </p:nvPr>
        </p:nvSpPr>
        <p:spPr/>
        <p:txBody>
          <a:bodyPr/>
          <a:lstStyle/>
          <a:p>
            <a:r>
              <a:rPr lang="es-MX" dirty="0"/>
              <a:t>Elementos de un proyecto</a:t>
            </a:r>
            <a:endParaRPr lang="es-VE" dirty="0"/>
          </a:p>
        </p:txBody>
      </p:sp>
      <p:sp>
        <p:nvSpPr>
          <p:cNvPr id="3" name="Rectángulo 2">
            <a:extLst>
              <a:ext uri="{FF2B5EF4-FFF2-40B4-BE49-F238E27FC236}">
                <a16:creationId xmlns:a16="http://schemas.microsoft.com/office/drawing/2014/main" id="{4A201279-7050-4D81-81CD-1163070C877D}"/>
              </a:ext>
            </a:extLst>
          </p:cNvPr>
          <p:cNvSpPr/>
          <p:nvPr/>
        </p:nvSpPr>
        <p:spPr>
          <a:xfrm>
            <a:off x="362031" y="1916832"/>
            <a:ext cx="8381260" cy="3919535"/>
          </a:xfrm>
          <a:prstGeom prst="rect">
            <a:avLst/>
          </a:prstGeom>
        </p:spPr>
        <p:txBody>
          <a:bodyPr wrap="square">
            <a:spAutoFit/>
          </a:bodyPr>
          <a:lstStyle/>
          <a:p>
            <a:pPr algn="just"/>
            <a:r>
              <a:rPr lang="es-MX" dirty="0"/>
              <a:t>LOS RECURSOS</a:t>
            </a:r>
          </a:p>
          <a:p>
            <a:pPr algn="just"/>
            <a:endParaRPr lang="es-MX" dirty="0"/>
          </a:p>
          <a:p>
            <a:pPr algn="just">
              <a:lnSpc>
                <a:spcPct val="150000"/>
              </a:lnSpc>
            </a:pPr>
            <a:r>
              <a:rPr lang="es-MX" dirty="0"/>
              <a:t>Son los elementos utilizados para poder realizar la ejecución de cada una de las tareas; como por ejemplo:</a:t>
            </a:r>
          </a:p>
          <a:p>
            <a:pPr marL="285750" indent="-285750" algn="just">
              <a:lnSpc>
                <a:spcPct val="150000"/>
              </a:lnSpc>
              <a:buFont typeface="Arial" panose="020B0604020202020204" pitchFamily="34" charset="0"/>
              <a:buChar char="•"/>
            </a:pPr>
            <a:r>
              <a:rPr lang="es-MX" dirty="0"/>
              <a:t>Hardware</a:t>
            </a:r>
          </a:p>
          <a:p>
            <a:pPr marL="285750" indent="-285750" algn="just">
              <a:lnSpc>
                <a:spcPct val="150000"/>
              </a:lnSpc>
              <a:buFont typeface="Arial" panose="020B0604020202020204" pitchFamily="34" charset="0"/>
              <a:buChar char="•"/>
            </a:pPr>
            <a:r>
              <a:rPr lang="es-MX" dirty="0"/>
              <a:t>Software</a:t>
            </a:r>
          </a:p>
          <a:p>
            <a:pPr marL="285750" indent="-285750" algn="just">
              <a:lnSpc>
                <a:spcPct val="150000"/>
              </a:lnSpc>
              <a:buFont typeface="Arial" panose="020B0604020202020204" pitchFamily="34" charset="0"/>
              <a:buChar char="•"/>
            </a:pPr>
            <a:r>
              <a:rPr lang="es-MX" dirty="0"/>
              <a:t>Servicios</a:t>
            </a:r>
          </a:p>
          <a:p>
            <a:pPr marL="285750" indent="-285750" algn="just">
              <a:lnSpc>
                <a:spcPct val="150000"/>
              </a:lnSpc>
              <a:buFont typeface="Arial" panose="020B0604020202020204" pitchFamily="34" charset="0"/>
              <a:buChar char="•"/>
            </a:pPr>
            <a:r>
              <a:rPr lang="es-MX" dirty="0"/>
              <a:t>Inversión de capital</a:t>
            </a:r>
          </a:p>
          <a:p>
            <a:pPr marL="285750" indent="-285750" algn="just">
              <a:lnSpc>
                <a:spcPct val="150000"/>
              </a:lnSpc>
              <a:buFont typeface="Arial" panose="020B0604020202020204" pitchFamily="34" charset="0"/>
              <a:buChar char="•"/>
            </a:pPr>
            <a:r>
              <a:rPr lang="es-MX" dirty="0"/>
              <a:t>Personal Información</a:t>
            </a:r>
          </a:p>
          <a:p>
            <a:pPr marL="285750" indent="-285750" algn="just">
              <a:lnSpc>
                <a:spcPct val="150000"/>
              </a:lnSpc>
              <a:buFont typeface="Arial" panose="020B0604020202020204" pitchFamily="34" charset="0"/>
              <a:buChar char="•"/>
            </a:pPr>
            <a:r>
              <a:rPr lang="es-MX" dirty="0"/>
              <a:t>Dinero y tiempo</a:t>
            </a:r>
            <a:endParaRPr lang="es-VE" dirty="0"/>
          </a:p>
        </p:txBody>
      </p:sp>
      <p:pic>
        <p:nvPicPr>
          <p:cNvPr id="4" name="Imagen 3">
            <a:extLst>
              <a:ext uri="{FF2B5EF4-FFF2-40B4-BE49-F238E27FC236}">
                <a16:creationId xmlns:a16="http://schemas.microsoft.com/office/drawing/2014/main" id="{5DEBEE95-B715-4791-9229-6A709DD4AB21}"/>
              </a:ext>
            </a:extLst>
          </p:cNvPr>
          <p:cNvPicPr>
            <a:picLocks noChangeAspect="1"/>
          </p:cNvPicPr>
          <p:nvPr/>
        </p:nvPicPr>
        <p:blipFill>
          <a:blip r:embed="rId2"/>
          <a:stretch>
            <a:fillRect/>
          </a:stretch>
        </p:blipFill>
        <p:spPr>
          <a:xfrm>
            <a:off x="4162344" y="3429000"/>
            <a:ext cx="4619625" cy="2705100"/>
          </a:xfrm>
          <a:prstGeom prst="rect">
            <a:avLst/>
          </a:prstGeom>
        </p:spPr>
      </p:pic>
    </p:spTree>
    <p:extLst>
      <p:ext uri="{BB962C8B-B14F-4D97-AF65-F5344CB8AC3E}">
        <p14:creationId xmlns:p14="http://schemas.microsoft.com/office/powerpoint/2010/main" val="218663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VE" dirty="0" err="1"/>
              <a:t>Analisis</a:t>
            </a:r>
            <a:r>
              <a:rPr lang="es-VE" dirty="0"/>
              <a:t> preliminar</a:t>
            </a:r>
          </a:p>
        </p:txBody>
      </p:sp>
    </p:spTree>
    <p:extLst>
      <p:ext uri="{BB962C8B-B14F-4D97-AF65-F5344CB8AC3E}">
        <p14:creationId xmlns:p14="http://schemas.microsoft.com/office/powerpoint/2010/main" val="274793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Investigación preliminar</a:t>
            </a:r>
            <a:endParaRPr lang="es-PA" dirty="0"/>
          </a:p>
        </p:txBody>
      </p:sp>
      <p:sp>
        <p:nvSpPr>
          <p:cNvPr id="3" name="Marcador de contenido 2"/>
          <p:cNvSpPr>
            <a:spLocks noGrp="1"/>
          </p:cNvSpPr>
          <p:nvPr>
            <p:ph idx="1"/>
          </p:nvPr>
        </p:nvSpPr>
        <p:spPr>
          <a:xfrm>
            <a:off x="946404" y="1828802"/>
            <a:ext cx="7017325" cy="2608311"/>
          </a:xfrm>
        </p:spPr>
        <p:txBody>
          <a:bodyPr>
            <a:normAutofit fontScale="92500" lnSpcReduction="20000"/>
          </a:bodyPr>
          <a:lstStyle/>
          <a:p>
            <a:pPr algn="just"/>
            <a:r>
              <a:rPr lang="es-MX" sz="2000" dirty="0"/>
              <a:t>La solicitud para recibir ayuda de un sistema de información puede originarse por varias razones, esto se inicia siempre con la petición de una persona (administrador, empleado, o especialistas en sistemas)</a:t>
            </a:r>
          </a:p>
          <a:p>
            <a:pPr algn="just"/>
            <a:endParaRPr lang="es-MX" sz="2000" dirty="0"/>
          </a:p>
          <a:p>
            <a:pPr algn="just"/>
            <a:r>
              <a:rPr lang="es-MX" sz="2000" dirty="0"/>
              <a:t>Cuando se formula la solicitud comienza la primera actividad de sistemas: la </a:t>
            </a:r>
            <a:r>
              <a:rPr lang="es-MX" sz="2000" b="1" i="1" dirty="0">
                <a:solidFill>
                  <a:srgbClr val="FF0000"/>
                </a:solidFill>
              </a:rPr>
              <a:t>investigación preliminar.</a:t>
            </a:r>
            <a:r>
              <a:rPr lang="es-MX" sz="2000" b="1" dirty="0">
                <a:solidFill>
                  <a:srgbClr val="FF0000"/>
                </a:solidFill>
              </a:rPr>
              <a:t> </a:t>
            </a:r>
            <a:r>
              <a:rPr lang="es-MX" sz="2000" dirty="0"/>
              <a:t>Esta consta de aclaración de solicitud, estudio de factibilidad y aprobación de la solicitud.</a:t>
            </a:r>
          </a:p>
          <a:p>
            <a:endParaRPr lang="es-PA"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725144"/>
            <a:ext cx="4975905" cy="2132857"/>
          </a:xfrm>
          <a:prstGeom prst="rect">
            <a:avLst/>
          </a:prstGeom>
        </p:spPr>
      </p:pic>
    </p:spTree>
    <p:extLst>
      <p:ext uri="{BB962C8B-B14F-4D97-AF65-F5344CB8AC3E}">
        <p14:creationId xmlns:p14="http://schemas.microsoft.com/office/powerpoint/2010/main" val="425633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Identificación de problemas, oportunidades y objetivos</a:t>
            </a:r>
          </a:p>
        </p:txBody>
      </p:sp>
      <p:sp>
        <p:nvSpPr>
          <p:cNvPr id="3" name="Marcador de contenido 2"/>
          <p:cNvSpPr>
            <a:spLocks noGrp="1"/>
          </p:cNvSpPr>
          <p:nvPr>
            <p:ph idx="1"/>
          </p:nvPr>
        </p:nvSpPr>
        <p:spPr/>
        <p:txBody>
          <a:bodyPr>
            <a:normAutofit fontScale="92500" lnSpcReduction="10000"/>
          </a:bodyPr>
          <a:lstStyle/>
          <a:p>
            <a:pPr marL="0" indent="0" algn="just">
              <a:spcBef>
                <a:spcPts val="0"/>
              </a:spcBef>
              <a:buNone/>
            </a:pPr>
            <a:r>
              <a:rPr lang="es-PA" sz="1900" b="1" dirty="0">
                <a:solidFill>
                  <a:srgbClr val="FF0000"/>
                </a:solidFill>
              </a:rPr>
              <a:t>Problemas:</a:t>
            </a:r>
          </a:p>
          <a:p>
            <a:pPr algn="just">
              <a:spcBef>
                <a:spcPts val="0"/>
              </a:spcBef>
            </a:pPr>
            <a:r>
              <a:rPr lang="es-PA" sz="1900" dirty="0"/>
              <a:t>Etapa crítica para el éxito del resto del proyecto.</a:t>
            </a:r>
          </a:p>
          <a:p>
            <a:pPr algn="just">
              <a:spcBef>
                <a:spcPts val="0"/>
              </a:spcBef>
            </a:pPr>
            <a:r>
              <a:rPr lang="es-PA" sz="1900" dirty="0"/>
              <a:t>Requiere de la observación honesta del analista s/el negocio.</a:t>
            </a:r>
          </a:p>
          <a:p>
            <a:pPr algn="just">
              <a:spcBef>
                <a:spcPts val="0"/>
              </a:spcBef>
            </a:pPr>
            <a:r>
              <a:rPr lang="es-PA" sz="1900" dirty="0"/>
              <a:t>Analista y personal hacen resaltar los problemas.</a:t>
            </a:r>
          </a:p>
          <a:p>
            <a:pPr algn="just">
              <a:spcBef>
                <a:spcPts val="0"/>
              </a:spcBef>
            </a:pPr>
            <a:endParaRPr lang="es-PA" sz="1900" dirty="0">
              <a:solidFill>
                <a:srgbClr val="FF0000"/>
              </a:solidFill>
            </a:endParaRPr>
          </a:p>
          <a:p>
            <a:pPr marL="0" indent="0" algn="just">
              <a:spcBef>
                <a:spcPts val="0"/>
              </a:spcBef>
              <a:buNone/>
            </a:pPr>
            <a:r>
              <a:rPr lang="es-PA" sz="1900" b="1" dirty="0">
                <a:solidFill>
                  <a:srgbClr val="FF0000"/>
                </a:solidFill>
              </a:rPr>
              <a:t>Oportunidades:</a:t>
            </a:r>
          </a:p>
          <a:p>
            <a:pPr algn="just">
              <a:spcBef>
                <a:spcPts val="0"/>
              </a:spcBef>
            </a:pPr>
            <a:r>
              <a:rPr lang="es-PA" sz="1900" dirty="0"/>
              <a:t>Situaciones que el analista cree que pueda ser mejores.</a:t>
            </a:r>
          </a:p>
          <a:p>
            <a:pPr algn="just">
              <a:spcBef>
                <a:spcPts val="0"/>
              </a:spcBef>
            </a:pPr>
            <a:r>
              <a:rPr lang="es-PA" sz="1900" dirty="0"/>
              <a:t>Permite que el negocio gane un avance competitivo que ponga un estándar de la industria.</a:t>
            </a:r>
          </a:p>
          <a:p>
            <a:pPr algn="just">
              <a:spcBef>
                <a:spcPts val="0"/>
              </a:spcBef>
            </a:pPr>
            <a:endParaRPr lang="es-PA" sz="1900" dirty="0"/>
          </a:p>
          <a:p>
            <a:pPr marL="0" indent="0" algn="just">
              <a:spcBef>
                <a:spcPts val="0"/>
              </a:spcBef>
              <a:buNone/>
            </a:pPr>
            <a:r>
              <a:rPr lang="es-PA" sz="1900" b="1" dirty="0">
                <a:solidFill>
                  <a:srgbClr val="FF0000"/>
                </a:solidFill>
              </a:rPr>
              <a:t>Objetivo:</a:t>
            </a:r>
          </a:p>
          <a:p>
            <a:pPr algn="just">
              <a:spcBef>
                <a:spcPts val="0"/>
              </a:spcBef>
            </a:pPr>
            <a:r>
              <a:rPr lang="es-PA" sz="1900" dirty="0"/>
              <a:t>Componente importante de la primera fase.</a:t>
            </a:r>
          </a:p>
          <a:p>
            <a:pPr algn="just">
              <a:spcBef>
                <a:spcPts val="0"/>
              </a:spcBef>
            </a:pPr>
            <a:r>
              <a:rPr lang="es-PA" sz="1900" dirty="0"/>
              <a:t>El analista debe descubrir lo que está tratando de hacer el negocio.</a:t>
            </a:r>
          </a:p>
          <a:p>
            <a:pPr algn="just">
              <a:spcBef>
                <a:spcPts val="0"/>
              </a:spcBef>
            </a:pPr>
            <a:r>
              <a:rPr lang="es-PA" sz="1900" dirty="0"/>
              <a:t>El analista será capaz de identificar si una aplicación de sistema de información pude ayudar al sistema, negocio, a que alcance sus objetivos atacando problemas específicos y oportunidades.</a:t>
            </a:r>
          </a:p>
          <a:p>
            <a:endParaRPr lang="es-PA" dirty="0"/>
          </a:p>
        </p:txBody>
      </p:sp>
    </p:spTree>
    <p:extLst>
      <p:ext uri="{BB962C8B-B14F-4D97-AF65-F5344CB8AC3E}">
        <p14:creationId xmlns:p14="http://schemas.microsoft.com/office/powerpoint/2010/main" val="130445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Planteamiento Del Problema:</a:t>
            </a:r>
            <a:endParaRPr lang="es-PA" dirty="0"/>
          </a:p>
        </p:txBody>
      </p:sp>
      <p:sp>
        <p:nvSpPr>
          <p:cNvPr id="3" name="Marcador de contenido 2"/>
          <p:cNvSpPr>
            <a:spLocks noGrp="1"/>
          </p:cNvSpPr>
          <p:nvPr>
            <p:ph idx="1"/>
          </p:nvPr>
        </p:nvSpPr>
        <p:spPr>
          <a:xfrm>
            <a:off x="946404" y="1828800"/>
            <a:ext cx="6446520" cy="4408512"/>
          </a:xfrm>
        </p:spPr>
        <p:txBody>
          <a:bodyPr>
            <a:normAutofit fontScale="85000" lnSpcReduction="10000"/>
          </a:bodyPr>
          <a:lstStyle/>
          <a:p>
            <a:pPr marL="0" lvl="0" indent="0" algn="just">
              <a:lnSpc>
                <a:spcPct val="100000"/>
              </a:lnSpc>
              <a:spcBef>
                <a:spcPts val="0"/>
              </a:spcBef>
              <a:spcAft>
                <a:spcPts val="0"/>
              </a:spcAft>
              <a:buClrTx/>
              <a:buSzTx/>
              <a:buNone/>
            </a:pPr>
            <a:r>
              <a:rPr lang="es-ES" sz="2000" b="1" spc="0" dirty="0">
                <a:solidFill>
                  <a:srgbClr val="000000"/>
                </a:solidFill>
              </a:rPr>
              <a:t>Reglas:</a:t>
            </a:r>
            <a:endParaRPr lang="es-ES" sz="2000" spc="0" dirty="0">
              <a:solidFill>
                <a:srgbClr val="000000"/>
              </a:solidFill>
            </a:endParaRPr>
          </a:p>
          <a:p>
            <a:pPr algn="just">
              <a:lnSpc>
                <a:spcPct val="100000"/>
              </a:lnSpc>
              <a:spcBef>
                <a:spcPts val="0"/>
              </a:spcBef>
              <a:spcAft>
                <a:spcPts val="0"/>
              </a:spcAft>
              <a:buClrTx/>
              <a:buSzTx/>
            </a:pPr>
            <a:r>
              <a:rPr lang="es-ES" sz="2000" spc="0" dirty="0">
                <a:solidFill>
                  <a:srgbClr val="000000"/>
                </a:solidFill>
              </a:rPr>
              <a:t>Identificar los componentes, explicando las relaciones entre ellos.</a:t>
            </a:r>
          </a:p>
          <a:p>
            <a:pPr algn="just">
              <a:lnSpc>
                <a:spcPct val="100000"/>
              </a:lnSpc>
              <a:spcBef>
                <a:spcPts val="0"/>
              </a:spcBef>
              <a:spcAft>
                <a:spcPts val="0"/>
              </a:spcAft>
              <a:buClrTx/>
              <a:buSzTx/>
            </a:pPr>
            <a:r>
              <a:rPr lang="es-ES" sz="2000" spc="0" dirty="0">
                <a:solidFill>
                  <a:srgbClr val="000000"/>
                </a:solidFill>
              </a:rPr>
              <a:t>Ubicar el problema dentro de un marco conceptual.</a:t>
            </a:r>
          </a:p>
          <a:p>
            <a:pPr algn="just">
              <a:lnSpc>
                <a:spcPct val="100000"/>
              </a:lnSpc>
              <a:spcBef>
                <a:spcPts val="0"/>
              </a:spcBef>
              <a:spcAft>
                <a:spcPts val="0"/>
              </a:spcAft>
              <a:buClrTx/>
              <a:buSzTx/>
            </a:pPr>
            <a:r>
              <a:rPr lang="es-ES" sz="2000" spc="0" dirty="0">
                <a:solidFill>
                  <a:srgbClr val="000000"/>
                </a:solidFill>
              </a:rPr>
              <a:t>Analizar el problema desglosando en sus unidades más simples.</a:t>
            </a:r>
          </a:p>
          <a:p>
            <a:pPr algn="just">
              <a:lnSpc>
                <a:spcPct val="100000"/>
              </a:lnSpc>
              <a:spcBef>
                <a:spcPts val="0"/>
              </a:spcBef>
              <a:spcAft>
                <a:spcPts val="0"/>
              </a:spcAft>
              <a:buClrTx/>
              <a:buSzTx/>
            </a:pPr>
            <a:r>
              <a:rPr lang="es-ES" sz="2000" spc="0" dirty="0">
                <a:solidFill>
                  <a:srgbClr val="000000"/>
                </a:solidFill>
              </a:rPr>
              <a:t>simplificando, eliminando la información redundante.</a:t>
            </a:r>
          </a:p>
          <a:p>
            <a:pPr algn="just">
              <a:lnSpc>
                <a:spcPct val="100000"/>
              </a:lnSpc>
              <a:spcBef>
                <a:spcPts val="0"/>
              </a:spcBef>
              <a:spcAft>
                <a:spcPts val="0"/>
              </a:spcAft>
              <a:buClrTx/>
              <a:buSzTx/>
            </a:pPr>
            <a:r>
              <a:rPr lang="es-ES" sz="2000" spc="0" dirty="0">
                <a:solidFill>
                  <a:srgbClr val="000000"/>
                </a:solidFill>
              </a:rPr>
              <a:t>investigar estudios análogos consultando la literatura existente.</a:t>
            </a:r>
          </a:p>
          <a:p>
            <a:pPr algn="just">
              <a:lnSpc>
                <a:spcPct val="100000"/>
              </a:lnSpc>
              <a:spcBef>
                <a:spcPts val="0"/>
              </a:spcBef>
              <a:spcAft>
                <a:spcPts val="0"/>
              </a:spcAft>
              <a:buClrTx/>
              <a:buSzTx/>
            </a:pPr>
            <a:r>
              <a:rPr lang="es-ES" sz="2000" spc="0" dirty="0">
                <a:solidFill>
                  <a:srgbClr val="000000"/>
                </a:solidFill>
              </a:rPr>
              <a:t>plantear el problema en una forma más variable para poder investigarlo.</a:t>
            </a:r>
          </a:p>
          <a:p>
            <a:pPr marL="0" lvl="0" indent="0" algn="just">
              <a:lnSpc>
                <a:spcPct val="100000"/>
              </a:lnSpc>
              <a:spcBef>
                <a:spcPts val="0"/>
              </a:spcBef>
              <a:spcAft>
                <a:spcPts val="0"/>
              </a:spcAft>
              <a:buClrTx/>
              <a:buSzTx/>
              <a:buNone/>
            </a:pPr>
            <a:endParaRPr lang="es-ES" sz="2000" b="1" spc="0" dirty="0">
              <a:solidFill>
                <a:srgbClr val="000000"/>
              </a:solidFill>
            </a:endParaRPr>
          </a:p>
          <a:p>
            <a:pPr marL="0" lvl="0" indent="0" algn="just">
              <a:lnSpc>
                <a:spcPct val="100000"/>
              </a:lnSpc>
              <a:spcBef>
                <a:spcPts val="0"/>
              </a:spcBef>
              <a:spcAft>
                <a:spcPts val="0"/>
              </a:spcAft>
              <a:buClrTx/>
              <a:buSzTx/>
              <a:buNone/>
            </a:pPr>
            <a:r>
              <a:rPr lang="es-ES" sz="2000" b="1" spc="0" dirty="0">
                <a:solidFill>
                  <a:srgbClr val="000000"/>
                </a:solidFill>
              </a:rPr>
              <a:t>Características:</a:t>
            </a:r>
            <a:endParaRPr lang="es-ES" sz="2000" spc="0" dirty="0">
              <a:solidFill>
                <a:srgbClr val="000000"/>
              </a:solidFill>
            </a:endParaRPr>
          </a:p>
          <a:p>
            <a:pPr algn="just">
              <a:lnSpc>
                <a:spcPct val="100000"/>
              </a:lnSpc>
              <a:spcBef>
                <a:spcPts val="0"/>
              </a:spcBef>
              <a:spcAft>
                <a:spcPts val="0"/>
              </a:spcAft>
              <a:buClrTx/>
              <a:buSzTx/>
            </a:pPr>
            <a:r>
              <a:rPr lang="es-ES" sz="2000" spc="0" dirty="0">
                <a:solidFill>
                  <a:srgbClr val="000000"/>
                </a:solidFill>
              </a:rPr>
              <a:t>Cada actividad realizada siempre es parte de un entorno mayor.</a:t>
            </a:r>
          </a:p>
          <a:p>
            <a:pPr algn="just">
              <a:lnSpc>
                <a:spcPct val="100000"/>
              </a:lnSpc>
              <a:spcBef>
                <a:spcPts val="0"/>
              </a:spcBef>
              <a:spcAft>
                <a:spcPts val="0"/>
              </a:spcAft>
              <a:buClrTx/>
              <a:buSzTx/>
            </a:pPr>
            <a:r>
              <a:rPr lang="es-ES" sz="2000" spc="0" dirty="0">
                <a:solidFill>
                  <a:srgbClr val="000000"/>
                </a:solidFill>
              </a:rPr>
              <a:t>El trabajo comienza estableciendo los requisitos de todos aquellos elementos importantes del sistema.</a:t>
            </a:r>
          </a:p>
          <a:p>
            <a:pPr algn="just">
              <a:lnSpc>
                <a:spcPct val="100000"/>
              </a:lnSpc>
              <a:spcBef>
                <a:spcPts val="0"/>
              </a:spcBef>
              <a:spcAft>
                <a:spcPts val="0"/>
              </a:spcAft>
              <a:buClrTx/>
              <a:buSzTx/>
            </a:pPr>
            <a:r>
              <a:rPr lang="es-ES" sz="2000" spc="0" dirty="0">
                <a:solidFill>
                  <a:srgbClr val="000000"/>
                </a:solidFill>
              </a:rPr>
              <a:t>Asignando grupos con estos requisitos para integrar el sistema de computo.</a:t>
            </a:r>
          </a:p>
          <a:p>
            <a:endParaRPr lang="es-PA" dirty="0"/>
          </a:p>
        </p:txBody>
      </p:sp>
    </p:spTree>
    <p:extLst>
      <p:ext uri="{BB962C8B-B14F-4D97-AF65-F5344CB8AC3E}">
        <p14:creationId xmlns:p14="http://schemas.microsoft.com/office/powerpoint/2010/main" val="637082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597</TotalTime>
  <Words>1259</Words>
  <Application>Microsoft Office PowerPoint</Application>
  <PresentationFormat>Presentación en pantalla (4:3)</PresentationFormat>
  <Paragraphs>93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Franklin Gothic Medium</vt:lpstr>
      <vt:lpstr>Wingdings</vt:lpstr>
      <vt:lpstr>Wingdings 2</vt:lpstr>
      <vt:lpstr>Cuadrícula</vt:lpstr>
      <vt:lpstr>Proyecto informático</vt:lpstr>
      <vt:lpstr>Proyecto Informático</vt:lpstr>
      <vt:lpstr>CARACTERÍSTICAS DE UN PROYECTO </vt:lpstr>
      <vt:lpstr>Elementos de un proyecto</vt:lpstr>
      <vt:lpstr>Elementos de un proyecto</vt:lpstr>
      <vt:lpstr>Analisis preliminar</vt:lpstr>
      <vt:lpstr>Investigación preliminar</vt:lpstr>
      <vt:lpstr>Identificación de problemas, oportunidades y objetivos</vt:lpstr>
      <vt:lpstr>Planteamiento Del Problema:</vt:lpstr>
      <vt:lpstr>Análisis de los procesos actuales</vt:lpstr>
      <vt:lpstr>Estudio de factibilidad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53</cp:revision>
  <dcterms:created xsi:type="dcterms:W3CDTF">2016-09-30T23:04:28Z</dcterms:created>
  <dcterms:modified xsi:type="dcterms:W3CDTF">2025-02-16T23:56:14Z</dcterms:modified>
</cp:coreProperties>
</file>