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65" r:id="rId4"/>
    <p:sldId id="287" r:id="rId5"/>
    <p:sldId id="266" r:id="rId6"/>
    <p:sldId id="288" r:id="rId7"/>
    <p:sldId id="269" r:id="rId8"/>
    <p:sldId id="263" r:id="rId9"/>
    <p:sldId id="289" r:id="rId10"/>
    <p:sldId id="264" r:id="rId11"/>
    <p:sldId id="268" r:id="rId12"/>
    <p:sldId id="270" r:id="rId13"/>
    <p:sldId id="271" r:id="rId14"/>
    <p:sldId id="258" r:id="rId15"/>
    <p:sldId id="261" r:id="rId16"/>
    <p:sldId id="272" r:id="rId17"/>
    <p:sldId id="273" r:id="rId18"/>
    <p:sldId id="274" r:id="rId19"/>
    <p:sldId id="277" r:id="rId20"/>
    <p:sldId id="282" r:id="rId21"/>
    <p:sldId id="283" r:id="rId22"/>
    <p:sldId id="284" r:id="rId23"/>
    <p:sldId id="285" r:id="rId24"/>
    <p:sldId id="286" r:id="rId25"/>
    <p:sldId id="259" r:id="rId26"/>
    <p:sldId id="278" r:id="rId27"/>
    <p:sldId id="279" r:id="rId28"/>
    <p:sldId id="280" r:id="rId29"/>
    <p:sldId id="281" r:id="rId30"/>
    <p:sldId id="276" r:id="rId31"/>
    <p:sldId id="260" r:id="rId32"/>
    <p:sldId id="267" r:id="rId33"/>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7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D225F3-8D83-5A21-DF5D-9E11B82A45D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E74795D1-09D9-6669-F526-FD2E4C557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822FF2FB-C61A-A28B-0C02-300A5CCBFA18}"/>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B97F9187-6979-99D1-4935-F337FF4154FE}"/>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6B43A2E5-0B84-C7F4-DC6C-D0A7B11017D8}"/>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20594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667FA-AFF9-3E9F-1102-9D7B180D4AEA}"/>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8D956241-E775-9584-FF53-4AFB7C14AEF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A05665BA-D490-3E17-D6F3-2D5D2220815F}"/>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4B97BD9C-B542-F8B6-5E3D-802C3689AD5A}"/>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C8AD0729-94B2-02D0-A4E8-ADADC40EB4A0}"/>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110078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B4DA71F-16D2-DB0A-3E81-89B03F97610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43D9BDF4-AE76-BF24-8A1F-3073340AC7D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C98907D-92B4-E249-1F48-4F3F3FA7DDC1}"/>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1FBF05F3-CC3B-6587-8AD0-272A9D153000}"/>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D354DC06-F55F-BAF7-5758-96CE3BC182E5}"/>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172573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48FC39-6F46-60D9-4256-501FFA85988B}"/>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7A3E362A-02A4-20F7-943D-3E224ACFF7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087C26C-7060-0629-83E7-7C3CB2D34BAF}"/>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26E705EC-B289-6F84-60B2-80D70C003611}"/>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856A7274-4BB2-AF26-E06B-CEA108EEAEFA}"/>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3472879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1502C6-54F0-ECF3-5D1F-A736148B4F1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EC6C29B6-222B-D75E-CD70-8E0F9404B05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17E790-ABC4-B004-7DE4-D4C0D62E3DA4}"/>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B343200C-18FB-BDE5-10FD-A482AFF26146}"/>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5E5E0ACD-5F04-6A68-D6AD-4F4CD7C1E53C}"/>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6120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369DE9-40C6-2B31-E3CA-038CB4C30F76}"/>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DEFA7B48-CF05-19CD-345F-AB54D24A256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CDB72D7A-BA2B-E5B5-DA64-B73A201C246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671462B5-2653-B493-A934-D2AC289BE566}"/>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6" name="Marcador de pie de página 5">
            <a:extLst>
              <a:ext uri="{FF2B5EF4-FFF2-40B4-BE49-F238E27FC236}">
                <a16:creationId xmlns:a16="http://schemas.microsoft.com/office/drawing/2014/main" id="{8B79DEBC-F74F-7454-19CE-965B4AAABF61}"/>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C19E2D17-F304-682E-D03C-6A001F177BCD}"/>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3168783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4A1E3-17D9-02FC-89EB-C634A66BB4C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9D933FE9-699E-0C37-8E55-1D1AC7B623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A0722C-E9D6-45A8-B306-4D44DF80F9E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F68AB37B-F55D-E4B7-A12E-AC71F91023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56CFEB-2BD0-5996-9566-34FC2764A6E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3257FACE-D0DD-D2A6-85D1-1AFEBBF4D876}"/>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8" name="Marcador de pie de página 7">
            <a:extLst>
              <a:ext uri="{FF2B5EF4-FFF2-40B4-BE49-F238E27FC236}">
                <a16:creationId xmlns:a16="http://schemas.microsoft.com/office/drawing/2014/main" id="{73D4135A-9416-78F5-D8FB-4B96CC2A6F87}"/>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416ACEA2-D594-44E0-8078-30E4DC170CE4}"/>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363836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2A685-AABC-ED15-1B70-7006C8C48921}"/>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2059975E-8904-4329-B012-83AB3EA5578F}"/>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4" name="Marcador de pie de página 3">
            <a:extLst>
              <a:ext uri="{FF2B5EF4-FFF2-40B4-BE49-F238E27FC236}">
                <a16:creationId xmlns:a16="http://schemas.microsoft.com/office/drawing/2014/main" id="{321BF340-8CD5-8F9F-5715-F5E4A8E687BA}"/>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8593E0EA-6712-2E2E-7CB2-CBEB1420F7EE}"/>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151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C53B2D-C6AD-2D3B-2D9E-7EA680212AAE}"/>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3" name="Marcador de pie de página 2">
            <a:extLst>
              <a:ext uri="{FF2B5EF4-FFF2-40B4-BE49-F238E27FC236}">
                <a16:creationId xmlns:a16="http://schemas.microsoft.com/office/drawing/2014/main" id="{D39A2B7A-3595-C148-77C7-BCD3129B886E}"/>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DFECE012-DE0F-D804-38FE-3BFDEF14E943}"/>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225972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269F8-7C07-E3C3-737A-FD78C523E2D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62CBE068-3217-C7EE-7653-493DF57E2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4FAACCFB-BE69-8C72-E339-EE386EE2A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53C4475-5263-72DE-9018-374FD989C11E}"/>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6" name="Marcador de pie de página 5">
            <a:extLst>
              <a:ext uri="{FF2B5EF4-FFF2-40B4-BE49-F238E27FC236}">
                <a16:creationId xmlns:a16="http://schemas.microsoft.com/office/drawing/2014/main" id="{BDD4267E-2674-D010-62D0-3960B1BE77F5}"/>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5316FF99-C9FC-1268-81F1-E165E27F76E5}"/>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39831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07C83-1F8A-3968-02AD-5AC00E524B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8BDFFF02-B870-66DF-D5EA-DA11CD1D40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80098A3E-6E71-7ED7-B958-148182AF0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C478AB-99B9-A558-2324-43CA226D13D9}"/>
              </a:ext>
            </a:extLst>
          </p:cNvPr>
          <p:cNvSpPr>
            <a:spLocks noGrp="1"/>
          </p:cNvSpPr>
          <p:nvPr>
            <p:ph type="dt" sz="half" idx="10"/>
          </p:nvPr>
        </p:nvSpPr>
        <p:spPr/>
        <p:txBody>
          <a:bodyPr/>
          <a:lstStyle/>
          <a:p>
            <a:fld id="{B2D8DC8A-F34D-4AA4-9231-982A1F51C336}" type="datetimeFigureOut">
              <a:rPr lang="es-VE" smtClean="0"/>
              <a:t>7/3/2026</a:t>
            </a:fld>
            <a:endParaRPr lang="es-VE"/>
          </a:p>
        </p:txBody>
      </p:sp>
      <p:sp>
        <p:nvSpPr>
          <p:cNvPr id="6" name="Marcador de pie de página 5">
            <a:extLst>
              <a:ext uri="{FF2B5EF4-FFF2-40B4-BE49-F238E27FC236}">
                <a16:creationId xmlns:a16="http://schemas.microsoft.com/office/drawing/2014/main" id="{6AAD56F4-121E-36DE-A931-DA7FE924C00B}"/>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0C70CD6C-F224-9607-E3A5-59E58E46E603}"/>
              </a:ext>
            </a:extLst>
          </p:cNvPr>
          <p:cNvSpPr>
            <a:spLocks noGrp="1"/>
          </p:cNvSpPr>
          <p:nvPr>
            <p:ph type="sldNum" sz="quarter" idx="12"/>
          </p:nvPr>
        </p:nvSpPr>
        <p:spPr/>
        <p:txBody>
          <a:bodyPr/>
          <a:lstStyle/>
          <a:p>
            <a:fld id="{218FF9B9-58E0-422D-8689-6EA2D12D8F91}" type="slidenum">
              <a:rPr lang="es-VE" smtClean="0"/>
              <a:t>‹#›</a:t>
            </a:fld>
            <a:endParaRPr lang="es-VE"/>
          </a:p>
        </p:txBody>
      </p:sp>
    </p:spTree>
    <p:extLst>
      <p:ext uri="{BB962C8B-B14F-4D97-AF65-F5344CB8AC3E}">
        <p14:creationId xmlns:p14="http://schemas.microsoft.com/office/powerpoint/2010/main" val="226253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19E8EEC-FE4B-DD61-CD6D-26FC39CAA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B09B9E5F-E830-F6BC-1D17-BB16370AB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2E6BD2A1-5D01-1C56-50D4-65C672080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D8DC8A-F34D-4AA4-9231-982A1F51C336}" type="datetimeFigureOut">
              <a:rPr lang="es-VE" smtClean="0"/>
              <a:t>7/3/2026</a:t>
            </a:fld>
            <a:endParaRPr lang="es-VE"/>
          </a:p>
        </p:txBody>
      </p:sp>
      <p:sp>
        <p:nvSpPr>
          <p:cNvPr id="5" name="Marcador de pie de página 4">
            <a:extLst>
              <a:ext uri="{FF2B5EF4-FFF2-40B4-BE49-F238E27FC236}">
                <a16:creationId xmlns:a16="http://schemas.microsoft.com/office/drawing/2014/main" id="{756E8D59-3378-56DD-23CF-7BAB2E7B3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VE"/>
          </a:p>
        </p:txBody>
      </p:sp>
      <p:sp>
        <p:nvSpPr>
          <p:cNvPr id="6" name="Marcador de número de diapositiva 5">
            <a:extLst>
              <a:ext uri="{FF2B5EF4-FFF2-40B4-BE49-F238E27FC236}">
                <a16:creationId xmlns:a16="http://schemas.microsoft.com/office/drawing/2014/main" id="{BE0B93F0-2A43-B9C1-81D6-CB32994363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8FF9B9-58E0-422D-8689-6EA2D12D8F91}" type="slidenum">
              <a:rPr lang="es-VE" smtClean="0"/>
              <a:t>‹#›</a:t>
            </a:fld>
            <a:endParaRPr lang="es-VE"/>
          </a:p>
        </p:txBody>
      </p:sp>
    </p:spTree>
    <p:extLst>
      <p:ext uri="{BB962C8B-B14F-4D97-AF65-F5344CB8AC3E}">
        <p14:creationId xmlns:p14="http://schemas.microsoft.com/office/powerpoint/2010/main" val="286815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hemeOverride" Target="../theme/themeOverride23.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9.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themeOverride" Target="../theme/themeOverride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D02DF27-495D-4BA7-8813-C9B6D8AC86ED}"/>
              </a:ext>
            </a:extLst>
          </p:cNvPr>
          <p:cNvSpPr>
            <a:spLocks noGrp="1"/>
          </p:cNvSpPr>
          <p:nvPr>
            <p:ph type="title"/>
          </p:nvPr>
        </p:nvSpPr>
        <p:spPr>
          <a:xfrm>
            <a:off x="838200" y="2766218"/>
            <a:ext cx="10515600" cy="1325563"/>
          </a:xfrm>
        </p:spPr>
        <p:txBody>
          <a:bodyPr>
            <a:normAutofit/>
          </a:bodyPr>
          <a:lstStyle/>
          <a:p>
            <a:pPr algn="ctr"/>
            <a:r>
              <a:rPr lang="es-MX" sz="3200" dirty="0">
                <a:latin typeface="Wide Latin" panose="020A0A07050505020404" pitchFamily="18" charset="0"/>
                <a:ea typeface="Segoe UI Black" panose="020B0A02040204020203" pitchFamily="34" charset="0"/>
              </a:rPr>
              <a:t>PLAN DE MARKETING EN REDES SOCIALES</a:t>
            </a:r>
            <a:endParaRPr lang="es-VE" sz="3200" dirty="0">
              <a:latin typeface="Wide Latin" panose="020A0A07050505020404" pitchFamily="18" charset="0"/>
              <a:ea typeface="Segoe UI Black" panose="020B0A02040204020203" pitchFamily="34" charset="0"/>
            </a:endParaRPr>
          </a:p>
        </p:txBody>
      </p:sp>
      <p:grpSp>
        <p:nvGrpSpPr>
          <p:cNvPr id="13" name="Grupo 12">
            <a:extLst>
              <a:ext uri="{FF2B5EF4-FFF2-40B4-BE49-F238E27FC236}">
                <a16:creationId xmlns:a16="http://schemas.microsoft.com/office/drawing/2014/main" id="{E468AC5E-777E-499E-B3AF-CDE09C3BDE44}"/>
              </a:ext>
            </a:extLst>
          </p:cNvPr>
          <p:cNvGrpSpPr/>
          <p:nvPr/>
        </p:nvGrpSpPr>
        <p:grpSpPr>
          <a:xfrm>
            <a:off x="441531" y="184227"/>
            <a:ext cx="11308937" cy="1231746"/>
            <a:chOff x="298863" y="171527"/>
            <a:chExt cx="11308937" cy="1231746"/>
          </a:xfrm>
        </p:grpSpPr>
        <p:pic>
          <p:nvPicPr>
            <p:cNvPr id="14" name="Imagen 13">
              <a:extLst>
                <a:ext uri="{FF2B5EF4-FFF2-40B4-BE49-F238E27FC236}">
                  <a16:creationId xmlns:a16="http://schemas.microsoft.com/office/drawing/2014/main" id="{E6DC636C-2A5C-4402-9FD7-9B933BFAE784}"/>
                </a:ext>
              </a:extLst>
            </p:cNvPr>
            <p:cNvPicPr>
              <a:picLocks noChangeAspect="1"/>
            </p:cNvPicPr>
            <p:nvPr/>
          </p:nvPicPr>
          <p:blipFill rotWithShape="1">
            <a:blip r:embed="rId3">
              <a:extLst>
                <a:ext uri="{28A0092B-C50C-407E-A947-70E740481C1C}">
                  <a14:useLocalDpi xmlns:a14="http://schemas.microsoft.com/office/drawing/2010/main" val="0"/>
                </a:ext>
              </a:extLst>
            </a:blip>
            <a:srcRect r="44400"/>
            <a:stretch/>
          </p:blipFill>
          <p:spPr>
            <a:xfrm>
              <a:off x="298863" y="171527"/>
              <a:ext cx="3307937" cy="1231746"/>
            </a:xfrm>
            <a:prstGeom prst="rect">
              <a:avLst/>
            </a:prstGeom>
          </p:spPr>
        </p:pic>
        <p:grpSp>
          <p:nvGrpSpPr>
            <p:cNvPr id="15" name="Grupo 14">
              <a:extLst>
                <a:ext uri="{FF2B5EF4-FFF2-40B4-BE49-F238E27FC236}">
                  <a16:creationId xmlns:a16="http://schemas.microsoft.com/office/drawing/2014/main" id="{810A76D1-D94F-44D3-95AD-36C50740DB63}"/>
                </a:ext>
              </a:extLst>
            </p:cNvPr>
            <p:cNvGrpSpPr/>
            <p:nvPr/>
          </p:nvGrpSpPr>
          <p:grpSpPr>
            <a:xfrm>
              <a:off x="3606800" y="418068"/>
              <a:ext cx="8001000" cy="738664"/>
              <a:chOff x="3606800" y="171527"/>
              <a:chExt cx="8001000" cy="738664"/>
            </a:xfrm>
          </p:grpSpPr>
          <p:sp>
            <p:nvSpPr>
              <p:cNvPr id="16" name="CuadroTexto 15">
                <a:extLst>
                  <a:ext uri="{FF2B5EF4-FFF2-40B4-BE49-F238E27FC236}">
                    <a16:creationId xmlns:a16="http://schemas.microsoft.com/office/drawing/2014/main" id="{08FFC066-4DC8-47B0-AA4E-4F756D49B4DC}"/>
                  </a:ext>
                </a:extLst>
              </p:cNvPr>
              <p:cNvSpPr txBox="1"/>
              <p:nvPr/>
            </p:nvSpPr>
            <p:spPr>
              <a:xfrm>
                <a:off x="3606800" y="171527"/>
                <a:ext cx="8001000" cy="369332"/>
              </a:xfrm>
              <a:prstGeom prst="rect">
                <a:avLst/>
              </a:prstGeom>
              <a:noFill/>
            </p:spPr>
            <p:txBody>
              <a:bodyPr wrap="square" rtlCol="0">
                <a:spAutoFit/>
              </a:bodyPr>
              <a:lstStyle/>
              <a:p>
                <a:r>
                  <a:rPr lang="es-VE" b="1" dirty="0">
                    <a:latin typeface="Mongolian Baiti" panose="03000500000000000000" pitchFamily="66" charset="0"/>
                    <a:cs typeface="Mongolian Baiti" panose="03000500000000000000" pitchFamily="66" charset="0"/>
                  </a:rPr>
                  <a:t>Instituto Universitario de Tecnología Para la Informática</a:t>
                </a:r>
              </a:p>
            </p:txBody>
          </p:sp>
          <p:sp>
            <p:nvSpPr>
              <p:cNvPr id="17" name="CuadroTexto 16">
                <a:extLst>
                  <a:ext uri="{FF2B5EF4-FFF2-40B4-BE49-F238E27FC236}">
                    <a16:creationId xmlns:a16="http://schemas.microsoft.com/office/drawing/2014/main" id="{BA4211FC-2B9C-46F1-A7C1-60E938702636}"/>
                  </a:ext>
                </a:extLst>
              </p:cNvPr>
              <p:cNvSpPr txBox="1"/>
              <p:nvPr/>
            </p:nvSpPr>
            <p:spPr>
              <a:xfrm>
                <a:off x="3606800" y="540859"/>
                <a:ext cx="8001000" cy="369332"/>
              </a:xfrm>
              <a:prstGeom prst="rect">
                <a:avLst/>
              </a:prstGeom>
              <a:noFill/>
            </p:spPr>
            <p:txBody>
              <a:bodyPr wrap="square" rtlCol="0">
                <a:spAutoFit/>
              </a:bodyPr>
              <a:lstStyle/>
              <a:p>
                <a:r>
                  <a:rPr lang="es-VE" b="1" dirty="0">
                    <a:latin typeface="Mongolian Baiti" panose="03000500000000000000" pitchFamily="66" charset="0"/>
                    <a:cs typeface="Mongolian Baiti" panose="03000500000000000000" pitchFamily="66" charset="0"/>
                  </a:rPr>
                  <a:t>Carrera de Análisis de Sistemas</a:t>
                </a:r>
              </a:p>
            </p:txBody>
          </p:sp>
        </p:grpSp>
      </p:grpSp>
    </p:spTree>
    <p:extLst>
      <p:ext uri="{BB962C8B-B14F-4D97-AF65-F5344CB8AC3E}">
        <p14:creationId xmlns:p14="http://schemas.microsoft.com/office/powerpoint/2010/main" val="64194768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MISIÒN </a:t>
            </a:r>
            <a:endParaRPr lang="es-VE" dirty="0"/>
          </a:p>
        </p:txBody>
      </p:sp>
      <p:sp>
        <p:nvSpPr>
          <p:cNvPr id="3" name="CuadroTexto 2">
            <a:extLst>
              <a:ext uri="{FF2B5EF4-FFF2-40B4-BE49-F238E27FC236}">
                <a16:creationId xmlns:a16="http://schemas.microsoft.com/office/drawing/2014/main" id="{283FA787-3261-46C5-FD29-34CE34091F71}"/>
              </a:ext>
            </a:extLst>
          </p:cNvPr>
          <p:cNvSpPr txBox="1"/>
          <p:nvPr/>
        </p:nvSpPr>
        <p:spPr>
          <a:xfrm>
            <a:off x="440421" y="598975"/>
            <a:ext cx="11489642" cy="1477328"/>
          </a:xfrm>
          <a:prstGeom prst="rect">
            <a:avLst/>
          </a:prstGeom>
          <a:noFill/>
        </p:spPr>
        <p:txBody>
          <a:bodyPr wrap="square" rtlCol="0">
            <a:spAutoFit/>
          </a:bodyPr>
          <a:lstStyle/>
          <a:p>
            <a:r>
              <a:rPr lang="es-MX" dirty="0">
                <a:latin typeface="Amasis MT Pro Medium" panose="020F0502020204030204" pitchFamily="18" charset="0"/>
              </a:rPr>
              <a:t>Es lo que la organización desea lograr en un periodo específico de tiempo si el propósito es el por qué haces las cosas la misión se trata de qué cosas haces, una misión debe decir qué cosas hace la empresa y que no hace la empresa. Para poder crearla te puedes hacer la siguientes preguntas:</a:t>
            </a:r>
          </a:p>
          <a:p>
            <a:pPr marL="285750" indent="-285750">
              <a:buFont typeface="Arial" panose="020B0604020202020204" pitchFamily="34" charset="0"/>
              <a:buChar char="•"/>
            </a:pPr>
            <a:r>
              <a:rPr lang="es-MX" dirty="0">
                <a:latin typeface="Amasis MT Pro Medium" panose="020F0502020204030204" pitchFamily="18" charset="0"/>
              </a:rPr>
              <a:t>¿Qué tengo que hacer o lograr para cumplir la propuesta en la visión? </a:t>
            </a:r>
          </a:p>
          <a:p>
            <a:pPr marL="285750" indent="-285750">
              <a:buFont typeface="Arial" panose="020B0604020202020204" pitchFamily="34" charset="0"/>
              <a:buChar char="•"/>
            </a:pPr>
            <a:r>
              <a:rPr lang="es-MX" dirty="0">
                <a:latin typeface="Amasis MT Pro Medium" panose="020F0502020204030204" pitchFamily="18" charset="0"/>
              </a:rPr>
              <a:t>¿Cuál es el propósito de mi empresa para mejorar el mundo?</a:t>
            </a:r>
            <a:endParaRPr lang="es-VE" dirty="0">
              <a:latin typeface="Amasis MT Pro Medium" panose="020F0502020204030204" pitchFamily="18" charset="0"/>
            </a:endParaRPr>
          </a:p>
        </p:txBody>
      </p:sp>
      <p:pic>
        <p:nvPicPr>
          <p:cNvPr id="6" name="Imagen 5">
            <a:extLst>
              <a:ext uri="{FF2B5EF4-FFF2-40B4-BE49-F238E27FC236}">
                <a16:creationId xmlns:a16="http://schemas.microsoft.com/office/drawing/2014/main" id="{0A8846C6-41EF-4848-B97C-916F6035D912}"/>
              </a:ext>
            </a:extLst>
          </p:cNvPr>
          <p:cNvPicPr>
            <a:picLocks noChangeAspect="1"/>
          </p:cNvPicPr>
          <p:nvPr/>
        </p:nvPicPr>
        <p:blipFill>
          <a:blip r:embed="rId2"/>
          <a:stretch>
            <a:fillRect/>
          </a:stretch>
        </p:blipFill>
        <p:spPr>
          <a:xfrm>
            <a:off x="228600" y="2876698"/>
            <a:ext cx="4762500" cy="3810000"/>
          </a:xfrm>
          <a:prstGeom prst="rect">
            <a:avLst/>
          </a:prstGeom>
        </p:spPr>
      </p:pic>
      <p:sp>
        <p:nvSpPr>
          <p:cNvPr id="7" name="CuadroTexto 6">
            <a:extLst>
              <a:ext uri="{FF2B5EF4-FFF2-40B4-BE49-F238E27FC236}">
                <a16:creationId xmlns:a16="http://schemas.microsoft.com/office/drawing/2014/main" id="{33AC52DA-B1A4-44D8-803F-4B62AA5982DD}"/>
              </a:ext>
            </a:extLst>
          </p:cNvPr>
          <p:cNvSpPr txBox="1"/>
          <p:nvPr/>
        </p:nvSpPr>
        <p:spPr>
          <a:xfrm>
            <a:off x="5300661" y="2790825"/>
            <a:ext cx="6786562" cy="3693319"/>
          </a:xfrm>
          <a:prstGeom prst="rect">
            <a:avLst/>
          </a:prstGeom>
          <a:noFill/>
        </p:spPr>
        <p:txBody>
          <a:bodyPr wrap="square" rtlCol="0">
            <a:spAutoFit/>
          </a:bodyPr>
          <a:lstStyle/>
          <a:p>
            <a:r>
              <a:rPr lang="es-MX" dirty="0">
                <a:latin typeface="Amasis MT Pro Medium" panose="020F0502020204030204" pitchFamily="18" charset="0"/>
              </a:rPr>
              <a:t>«Organizar la información del mundo para que todos puedan acceder a ella y usarla».</a:t>
            </a:r>
          </a:p>
          <a:p>
            <a:endParaRPr lang="es-MX" dirty="0">
              <a:latin typeface="Amasis MT Pro Medium" panose="020F0502020204030204" pitchFamily="18" charset="0"/>
            </a:endParaRPr>
          </a:p>
          <a:p>
            <a:r>
              <a:rPr lang="es-MX" dirty="0">
                <a:latin typeface="Amasis MT Pro Medium" panose="020F0502020204030204" pitchFamily="18" charset="0"/>
              </a:rPr>
              <a:t>Cuando tienes una pregunta, ¿qué es lo primero qué haces? Tú y otros millones de personas acuden al mismo lugar para encontrar la respuesta: Google. Larry Page, su cofundador y CEO, describió una vez el motor de búsqueda perfecto como algo capaz de entender lo que quieres y ofrecerte exactamente lo que necesitas.</a:t>
            </a:r>
          </a:p>
          <a:p>
            <a:endParaRPr lang="es-MX" dirty="0">
              <a:latin typeface="Amasis MT Pro Medium" panose="020F0502020204030204" pitchFamily="18" charset="0"/>
            </a:endParaRPr>
          </a:p>
          <a:p>
            <a:r>
              <a:rPr lang="es-MX" dirty="0">
                <a:latin typeface="Amasis MT Pro Medium" panose="020F0502020204030204" pitchFamily="18" charset="0"/>
              </a:rPr>
              <a:t>En consecuencia, trabajan para comprender mejor la intención de la gente al usar su buscador, al mismo tiempo que actualizan sus algoritmos para ofrecer la información más relevante y útil.</a:t>
            </a:r>
            <a:endParaRPr lang="es-VE" dirty="0">
              <a:latin typeface="Amasis MT Pro Medium" panose="020F0502020204030204" pitchFamily="18" charset="0"/>
            </a:endParaRPr>
          </a:p>
        </p:txBody>
      </p:sp>
      <p:sp>
        <p:nvSpPr>
          <p:cNvPr id="8" name="Título 1">
            <a:extLst>
              <a:ext uri="{FF2B5EF4-FFF2-40B4-BE49-F238E27FC236}">
                <a16:creationId xmlns:a16="http://schemas.microsoft.com/office/drawing/2014/main" id="{7271F3B4-51B9-4E19-BD7F-D55EE6365B5D}"/>
              </a:ext>
            </a:extLst>
          </p:cNvPr>
          <p:cNvSpPr txBox="1">
            <a:spLocks/>
          </p:cNvSpPr>
          <p:nvPr/>
        </p:nvSpPr>
        <p:spPr>
          <a:xfrm>
            <a:off x="5300661" y="2086805"/>
            <a:ext cx="6786563" cy="70402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Misión empresarial de Google </a:t>
            </a:r>
            <a:endParaRPr lang="es-VE" dirty="0"/>
          </a:p>
        </p:txBody>
      </p:sp>
    </p:spTree>
    <p:extLst>
      <p:ext uri="{BB962C8B-B14F-4D97-AF65-F5344CB8AC3E}">
        <p14:creationId xmlns:p14="http://schemas.microsoft.com/office/powerpoint/2010/main" val="279488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EJEMPLOS DE MISIÒN </a:t>
            </a:r>
            <a:endParaRPr lang="es-VE" dirty="0"/>
          </a:p>
        </p:txBody>
      </p:sp>
      <p:sp>
        <p:nvSpPr>
          <p:cNvPr id="7" name="CuadroTexto 6">
            <a:extLst>
              <a:ext uri="{FF2B5EF4-FFF2-40B4-BE49-F238E27FC236}">
                <a16:creationId xmlns:a16="http://schemas.microsoft.com/office/drawing/2014/main" id="{33AC52DA-B1A4-44D8-803F-4B62AA5982DD}"/>
              </a:ext>
            </a:extLst>
          </p:cNvPr>
          <p:cNvSpPr txBox="1"/>
          <p:nvPr/>
        </p:nvSpPr>
        <p:spPr>
          <a:xfrm>
            <a:off x="4014788" y="905780"/>
            <a:ext cx="8077199" cy="3139321"/>
          </a:xfrm>
          <a:prstGeom prst="rect">
            <a:avLst/>
          </a:prstGeom>
          <a:noFill/>
        </p:spPr>
        <p:txBody>
          <a:bodyPr wrap="square" rtlCol="0">
            <a:spAutoFit/>
          </a:bodyPr>
          <a:lstStyle/>
          <a:p>
            <a:r>
              <a:rPr lang="es-MX" dirty="0">
                <a:latin typeface="Amasis MT Pro Medium" panose="020F0502020204030204" pitchFamily="18" charset="0"/>
              </a:rPr>
              <a:t>«Nuestro propósito: refrescar al mundo. Hacer la diferencia».</a:t>
            </a:r>
          </a:p>
          <a:p>
            <a:endParaRPr lang="es-MX" dirty="0">
              <a:latin typeface="Amasis MT Pro Medium" panose="020F0502020204030204" pitchFamily="18" charset="0"/>
            </a:endParaRPr>
          </a:p>
          <a:p>
            <a:r>
              <a:rPr lang="es-MX" dirty="0">
                <a:latin typeface="Amasis MT Pro Medium" panose="020F0502020204030204" pitchFamily="18" charset="0"/>
              </a:rPr>
              <a:t>Coca-Cola es más que una compañía de bebidas: es una expresión cultural. Su poder radica en este propósito, en el que los valores intangibles predominan sobre el efecto inmediato de sus productos.</a:t>
            </a:r>
          </a:p>
          <a:p>
            <a:endParaRPr lang="es-MX" dirty="0">
              <a:latin typeface="Amasis MT Pro Medium" panose="020F0502020204030204" pitchFamily="18" charset="0"/>
            </a:endParaRPr>
          </a:p>
          <a:p>
            <a:r>
              <a:rPr lang="es-MX" dirty="0">
                <a:latin typeface="Amasis MT Pro Medium" panose="020F0502020204030204" pitchFamily="18" charset="0"/>
              </a:rPr>
              <a:t>Aunque es difícil copiar este efecto en una empresa de creación reciente o menos posicionada, sí tienes un ejemplo perfecto para enfocarte en la felicidad y el sentido de pertenencia. Una misión centrada en el producto, pero menos efectiva, sería: «Hacer los mejores refrescos y llevarlos a todos los rincones del planeta». Hay una gran diferencia.</a:t>
            </a:r>
            <a:endParaRPr lang="es-VE" dirty="0">
              <a:latin typeface="Amasis MT Pro Medium" panose="020F0502020204030204" pitchFamily="18" charset="0"/>
            </a:endParaRPr>
          </a:p>
        </p:txBody>
      </p:sp>
      <p:sp>
        <p:nvSpPr>
          <p:cNvPr id="8" name="Título 1">
            <a:extLst>
              <a:ext uri="{FF2B5EF4-FFF2-40B4-BE49-F238E27FC236}">
                <a16:creationId xmlns:a16="http://schemas.microsoft.com/office/drawing/2014/main" id="{7271F3B4-51B9-4E19-BD7F-D55EE6365B5D}"/>
              </a:ext>
            </a:extLst>
          </p:cNvPr>
          <p:cNvSpPr txBox="1">
            <a:spLocks/>
          </p:cNvSpPr>
          <p:nvPr/>
        </p:nvSpPr>
        <p:spPr>
          <a:xfrm>
            <a:off x="-57151" y="723975"/>
            <a:ext cx="4271963" cy="53823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Coca-Cola</a:t>
            </a:r>
            <a:endParaRPr lang="es-VE" dirty="0"/>
          </a:p>
        </p:txBody>
      </p:sp>
      <p:pic>
        <p:nvPicPr>
          <p:cNvPr id="1026" name="Picture 2" descr="Misión empresarial de Coca-Cola">
            <a:extLst>
              <a:ext uri="{FF2B5EF4-FFF2-40B4-BE49-F238E27FC236}">
                <a16:creationId xmlns:a16="http://schemas.microsoft.com/office/drawing/2014/main" id="{A8C2EC15-74C4-499B-9F46-CB5CB3DCB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32627"/>
            <a:ext cx="3471863" cy="2777490"/>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id="{A51EC3C2-BC59-4977-BEA2-D1AABD9EC0AF}"/>
              </a:ext>
            </a:extLst>
          </p:cNvPr>
          <p:cNvSpPr txBox="1">
            <a:spLocks/>
          </p:cNvSpPr>
          <p:nvPr/>
        </p:nvSpPr>
        <p:spPr>
          <a:xfrm>
            <a:off x="7820024" y="4058913"/>
            <a:ext cx="4271963" cy="538236"/>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Nike</a:t>
            </a:r>
            <a:endParaRPr lang="es-VE" dirty="0"/>
          </a:p>
        </p:txBody>
      </p:sp>
      <p:sp>
        <p:nvSpPr>
          <p:cNvPr id="10" name="CuadroTexto 9">
            <a:extLst>
              <a:ext uri="{FF2B5EF4-FFF2-40B4-BE49-F238E27FC236}">
                <a16:creationId xmlns:a16="http://schemas.microsoft.com/office/drawing/2014/main" id="{D5EAEC6F-5B40-4856-A245-F8BECFF8AAD0}"/>
              </a:ext>
            </a:extLst>
          </p:cNvPr>
          <p:cNvSpPr txBox="1"/>
          <p:nvPr/>
        </p:nvSpPr>
        <p:spPr>
          <a:xfrm>
            <a:off x="342900" y="4246861"/>
            <a:ext cx="8077199" cy="2308324"/>
          </a:xfrm>
          <a:prstGeom prst="rect">
            <a:avLst/>
          </a:prstGeom>
          <a:noFill/>
        </p:spPr>
        <p:txBody>
          <a:bodyPr wrap="square" rtlCol="0">
            <a:spAutoFit/>
          </a:bodyPr>
          <a:lstStyle/>
          <a:p>
            <a:r>
              <a:rPr lang="es-MX" dirty="0">
                <a:latin typeface="Amasis MT Pro Medium" panose="020F0502020204030204" pitchFamily="18" charset="0"/>
              </a:rPr>
              <a:t>«Llevar inspiración e innovación a cada atleta del mundo».</a:t>
            </a:r>
          </a:p>
          <a:p>
            <a:endParaRPr lang="es-MX" dirty="0">
              <a:latin typeface="Amasis MT Pro Medium" panose="020F0502020204030204" pitchFamily="18" charset="0"/>
            </a:endParaRPr>
          </a:p>
          <a:p>
            <a:r>
              <a:rPr lang="es-MX" dirty="0">
                <a:latin typeface="Amasis MT Pro Medium" panose="020F0502020204030204" pitchFamily="18" charset="0"/>
              </a:rPr>
              <a:t>Nike tiene un mercado objetivo tan amplio como cada persona en el mundo. Debido a que el concepto que tienen de un atleta no se limita a ninguna condición, involucran a todos de manera efectiva.</a:t>
            </a:r>
          </a:p>
          <a:p>
            <a:endParaRPr lang="es-MX" dirty="0">
              <a:latin typeface="Amasis MT Pro Medium" panose="020F0502020204030204" pitchFamily="18" charset="0"/>
            </a:endParaRPr>
          </a:p>
          <a:p>
            <a:r>
              <a:rPr lang="es-MX" dirty="0">
                <a:latin typeface="Amasis MT Pro Medium" panose="020F0502020204030204" pitchFamily="18" charset="0"/>
              </a:rPr>
              <a:t>La marca deportiva es ejemplo de cómo priorizar el estilo de vida antes de hablar sobre las características materiales de un producto.</a:t>
            </a:r>
            <a:endParaRPr lang="es-VE" dirty="0">
              <a:latin typeface="Amasis MT Pro Medium" panose="020F0502020204030204" pitchFamily="18" charset="0"/>
            </a:endParaRPr>
          </a:p>
        </p:txBody>
      </p:sp>
      <p:pic>
        <p:nvPicPr>
          <p:cNvPr id="4" name="Imagen 3">
            <a:extLst>
              <a:ext uri="{FF2B5EF4-FFF2-40B4-BE49-F238E27FC236}">
                <a16:creationId xmlns:a16="http://schemas.microsoft.com/office/drawing/2014/main" id="{F5E36D40-2AF1-4BE0-8B98-62999B4DF823}"/>
              </a:ext>
            </a:extLst>
          </p:cNvPr>
          <p:cNvPicPr>
            <a:picLocks noChangeAspect="1"/>
          </p:cNvPicPr>
          <p:nvPr/>
        </p:nvPicPr>
        <p:blipFill>
          <a:blip r:embed="rId3"/>
          <a:stretch>
            <a:fillRect/>
          </a:stretch>
        </p:blipFill>
        <p:spPr>
          <a:xfrm>
            <a:off x="8715984" y="4533061"/>
            <a:ext cx="2782921" cy="2086212"/>
          </a:xfrm>
          <a:prstGeom prst="rect">
            <a:avLst/>
          </a:prstGeom>
        </p:spPr>
      </p:pic>
    </p:spTree>
    <p:extLst>
      <p:ext uri="{BB962C8B-B14F-4D97-AF65-F5344CB8AC3E}">
        <p14:creationId xmlns:p14="http://schemas.microsoft.com/office/powerpoint/2010/main" val="299860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VALORES</a:t>
            </a:r>
            <a:endParaRPr lang="es-VE" dirty="0"/>
          </a:p>
        </p:txBody>
      </p:sp>
      <p:sp>
        <p:nvSpPr>
          <p:cNvPr id="3" name="CuadroTexto 2">
            <a:extLst>
              <a:ext uri="{FF2B5EF4-FFF2-40B4-BE49-F238E27FC236}">
                <a16:creationId xmlns:a16="http://schemas.microsoft.com/office/drawing/2014/main" id="{283FA787-3261-46C5-FD29-34CE34091F71}"/>
              </a:ext>
            </a:extLst>
          </p:cNvPr>
          <p:cNvSpPr txBox="1"/>
          <p:nvPr/>
        </p:nvSpPr>
        <p:spPr>
          <a:xfrm>
            <a:off x="769034" y="984738"/>
            <a:ext cx="10653932" cy="646331"/>
          </a:xfrm>
          <a:prstGeom prst="rect">
            <a:avLst/>
          </a:prstGeom>
          <a:noFill/>
        </p:spPr>
        <p:txBody>
          <a:bodyPr wrap="square" rtlCol="0">
            <a:spAutoFit/>
          </a:bodyPr>
          <a:lstStyle/>
          <a:p>
            <a:r>
              <a:rPr lang="es-MX" dirty="0">
                <a:latin typeface="Amasis MT Pro Medium" panose="020F0502020204030204" pitchFamily="18" charset="0"/>
              </a:rPr>
              <a:t>Son los principios que eligen la misión visión y es el compromiso con tus clientes, definirlos correctamente y respetarlos es básico para darle forzar la imagen de una marca </a:t>
            </a:r>
          </a:p>
        </p:txBody>
      </p:sp>
      <p:sp>
        <p:nvSpPr>
          <p:cNvPr id="5" name="CuadroTexto 4">
            <a:extLst>
              <a:ext uri="{FF2B5EF4-FFF2-40B4-BE49-F238E27FC236}">
                <a16:creationId xmlns:a16="http://schemas.microsoft.com/office/drawing/2014/main" id="{FD2CBE43-7574-46C8-A551-AF67A199BF0E}"/>
              </a:ext>
            </a:extLst>
          </p:cNvPr>
          <p:cNvSpPr txBox="1"/>
          <p:nvPr/>
        </p:nvSpPr>
        <p:spPr>
          <a:xfrm>
            <a:off x="907366" y="2076795"/>
            <a:ext cx="10377268" cy="923330"/>
          </a:xfrm>
          <a:prstGeom prst="rect">
            <a:avLst/>
          </a:prstGeom>
          <a:noFill/>
        </p:spPr>
        <p:txBody>
          <a:bodyPr wrap="square" numCol="2">
            <a:spAutoFit/>
          </a:bodyPr>
          <a:lstStyle/>
          <a:p>
            <a:pPr marL="285750" indent="-285750">
              <a:buFont typeface="Arial" panose="020B0604020202020204" pitchFamily="34" charset="0"/>
              <a:buChar char="•"/>
            </a:pPr>
            <a:r>
              <a:rPr lang="es-MX" dirty="0">
                <a:latin typeface="Amasis MT Pro Medium" panose="020F0502020204030204" pitchFamily="18" charset="0"/>
              </a:rPr>
              <a:t>Respeto </a:t>
            </a:r>
          </a:p>
          <a:p>
            <a:pPr marL="285750" indent="-285750">
              <a:buFont typeface="Arial" panose="020B0604020202020204" pitchFamily="34" charset="0"/>
              <a:buChar char="•"/>
            </a:pPr>
            <a:r>
              <a:rPr lang="es-MX" dirty="0">
                <a:latin typeface="Amasis MT Pro Medium" panose="020F0502020204030204" pitchFamily="18" charset="0"/>
              </a:rPr>
              <a:t>Puntualidad </a:t>
            </a:r>
          </a:p>
          <a:p>
            <a:pPr marL="285750" indent="-285750">
              <a:buFont typeface="Arial" panose="020B0604020202020204" pitchFamily="34" charset="0"/>
              <a:buChar char="•"/>
            </a:pPr>
            <a:r>
              <a:rPr lang="es-MX" dirty="0">
                <a:latin typeface="Amasis MT Pro Medium" panose="020F0502020204030204" pitchFamily="18" charset="0"/>
              </a:rPr>
              <a:t>Calidad </a:t>
            </a:r>
          </a:p>
          <a:p>
            <a:pPr marL="285750" indent="-285750">
              <a:buFont typeface="Arial" panose="020B0604020202020204" pitchFamily="34" charset="0"/>
              <a:buChar char="•"/>
            </a:pPr>
            <a:r>
              <a:rPr lang="es-MX" dirty="0">
                <a:latin typeface="Amasis MT Pro Medium" panose="020F0502020204030204" pitchFamily="18" charset="0"/>
              </a:rPr>
              <a:t>Compromiso </a:t>
            </a:r>
          </a:p>
          <a:p>
            <a:pPr marL="285750" indent="-285750">
              <a:buFont typeface="Arial" panose="020B0604020202020204" pitchFamily="34" charset="0"/>
              <a:buChar char="•"/>
            </a:pPr>
            <a:r>
              <a:rPr lang="es-MX" dirty="0">
                <a:latin typeface="Amasis MT Pro Medium" panose="020F0502020204030204" pitchFamily="18" charset="0"/>
              </a:rPr>
              <a:t>Confianza </a:t>
            </a:r>
          </a:p>
          <a:p>
            <a:pPr marL="285750" indent="-285750">
              <a:buFont typeface="Arial" panose="020B0604020202020204" pitchFamily="34" charset="0"/>
              <a:buChar char="•"/>
            </a:pPr>
            <a:r>
              <a:rPr lang="es-MX" dirty="0">
                <a:latin typeface="Amasis MT Pro Medium" panose="020F0502020204030204" pitchFamily="18" charset="0"/>
              </a:rPr>
              <a:t>Dedicación </a:t>
            </a:r>
            <a:endParaRPr lang="es-VE" dirty="0">
              <a:latin typeface="Amasis MT Pro Medium" panose="020F0502020204030204" pitchFamily="18" charset="0"/>
            </a:endParaRPr>
          </a:p>
        </p:txBody>
      </p:sp>
      <p:sp>
        <p:nvSpPr>
          <p:cNvPr id="6" name="Título 1">
            <a:extLst>
              <a:ext uri="{FF2B5EF4-FFF2-40B4-BE49-F238E27FC236}">
                <a16:creationId xmlns:a16="http://schemas.microsoft.com/office/drawing/2014/main" id="{764FBE0A-B7CC-47AC-B572-ED8CC9247D6E}"/>
              </a:ext>
            </a:extLst>
          </p:cNvPr>
          <p:cNvSpPr txBox="1">
            <a:spLocks/>
          </p:cNvSpPr>
          <p:nvPr/>
        </p:nvSpPr>
        <p:spPr>
          <a:xfrm>
            <a:off x="769034" y="1724785"/>
            <a:ext cx="10515600" cy="3520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dirty="0">
                <a:latin typeface="Amasis MT Pro Black" panose="02040A04050005020304" pitchFamily="18" charset="0"/>
              </a:rPr>
              <a:t>Evita caer en valores cliché cómo </a:t>
            </a:r>
            <a:endParaRPr lang="es-VE" sz="2000" dirty="0"/>
          </a:p>
        </p:txBody>
      </p:sp>
      <p:pic>
        <p:nvPicPr>
          <p:cNvPr id="8" name="Imagen 7">
            <a:extLst>
              <a:ext uri="{FF2B5EF4-FFF2-40B4-BE49-F238E27FC236}">
                <a16:creationId xmlns:a16="http://schemas.microsoft.com/office/drawing/2014/main" id="{B90109E0-8C3D-4BFC-9B53-6E5ED4B565B3}"/>
              </a:ext>
            </a:extLst>
          </p:cNvPr>
          <p:cNvPicPr>
            <a:picLocks noChangeAspect="1"/>
          </p:cNvPicPr>
          <p:nvPr/>
        </p:nvPicPr>
        <p:blipFill>
          <a:blip r:embed="rId3"/>
          <a:stretch>
            <a:fillRect/>
          </a:stretch>
        </p:blipFill>
        <p:spPr>
          <a:xfrm>
            <a:off x="205154" y="3352135"/>
            <a:ext cx="4178398" cy="3342718"/>
          </a:xfrm>
          <a:prstGeom prst="rect">
            <a:avLst/>
          </a:prstGeom>
        </p:spPr>
      </p:pic>
      <p:sp>
        <p:nvSpPr>
          <p:cNvPr id="9" name="CuadroTexto 8">
            <a:extLst>
              <a:ext uri="{FF2B5EF4-FFF2-40B4-BE49-F238E27FC236}">
                <a16:creationId xmlns:a16="http://schemas.microsoft.com/office/drawing/2014/main" id="{516EDE1B-E6B0-4652-BA12-D9D4A46F0468}"/>
              </a:ext>
            </a:extLst>
          </p:cNvPr>
          <p:cNvSpPr txBox="1"/>
          <p:nvPr/>
        </p:nvSpPr>
        <p:spPr>
          <a:xfrm>
            <a:off x="4698609" y="3429000"/>
            <a:ext cx="7288237" cy="2862322"/>
          </a:xfrm>
          <a:prstGeom prst="rect">
            <a:avLst/>
          </a:prstGeom>
          <a:noFill/>
        </p:spPr>
        <p:txBody>
          <a:bodyPr wrap="square" rtlCol="0">
            <a:spAutoFit/>
          </a:bodyPr>
          <a:lstStyle/>
          <a:p>
            <a:r>
              <a:rPr lang="es-MX" dirty="0">
                <a:latin typeface="Amasis MT Pro Medium" panose="020F0502020204030204" pitchFamily="18" charset="0"/>
              </a:rPr>
              <a:t>«Excelencia, enfoque, desarrollo e innovación».</a:t>
            </a:r>
          </a:p>
          <a:p>
            <a:endParaRPr lang="es-MX" dirty="0">
              <a:latin typeface="Amasis MT Pro Medium" panose="020F0502020204030204" pitchFamily="18" charset="0"/>
            </a:endParaRPr>
          </a:p>
          <a:p>
            <a:r>
              <a:rPr lang="es-MX" dirty="0">
                <a:latin typeface="Amasis MT Pro Medium" panose="020F0502020204030204" pitchFamily="18" charset="0"/>
              </a:rPr>
              <a:t>Apple logra enfocarse en el desarrollo de sus productos, al mismo tiempo que declara que la excelencia es lo más importante.</a:t>
            </a:r>
          </a:p>
          <a:p>
            <a:endParaRPr lang="es-MX" dirty="0">
              <a:latin typeface="Amasis MT Pro Medium" panose="020F0502020204030204" pitchFamily="18" charset="0"/>
            </a:endParaRPr>
          </a:p>
          <a:p>
            <a:r>
              <a:rPr lang="es-MX" dirty="0">
                <a:latin typeface="Amasis MT Pro Medium" panose="020F0502020204030204" pitchFamily="18" charset="0"/>
              </a:rPr>
              <a:t>Si tienes un esquema de valores semejante conseguirás resultados superiores en ciertos productos ya establecidos, en vez de buscar nuevos proyectos en áreas que quizá no tengan éxito. Eso te ayudará a dirigir los esfuerzos de los colaboradores sin dejar de encontrar soluciones innovadoras dentro de un campo de especialidad.</a:t>
            </a:r>
          </a:p>
        </p:txBody>
      </p:sp>
    </p:spTree>
    <p:extLst>
      <p:ext uri="{BB962C8B-B14F-4D97-AF65-F5344CB8AC3E}">
        <p14:creationId xmlns:p14="http://schemas.microsoft.com/office/powerpoint/2010/main" val="296642568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EJEMPLOS DE VALORES </a:t>
            </a:r>
            <a:endParaRPr lang="es-VE" dirty="0"/>
          </a:p>
        </p:txBody>
      </p:sp>
      <p:pic>
        <p:nvPicPr>
          <p:cNvPr id="6" name="Picture 5">
            <a:extLst>
              <a:ext uri="{FF2B5EF4-FFF2-40B4-BE49-F238E27FC236}">
                <a16:creationId xmlns:a16="http://schemas.microsoft.com/office/drawing/2014/main" id="{0BEC6E00-54C9-6597-C2D2-03ED2CB94AFC}"/>
              </a:ext>
            </a:extLst>
          </p:cNvPr>
          <p:cNvPicPr>
            <a:picLocks noChangeAspect="1"/>
          </p:cNvPicPr>
          <p:nvPr/>
        </p:nvPicPr>
        <p:blipFill>
          <a:blip r:embed="rId2"/>
          <a:stretch>
            <a:fillRect/>
          </a:stretch>
        </p:blipFill>
        <p:spPr>
          <a:xfrm>
            <a:off x="2426349" y="942898"/>
            <a:ext cx="7144747" cy="5458587"/>
          </a:xfrm>
          <a:prstGeom prst="rect">
            <a:avLst/>
          </a:prstGeom>
        </p:spPr>
      </p:pic>
    </p:spTree>
    <p:extLst>
      <p:ext uri="{BB962C8B-B14F-4D97-AF65-F5344CB8AC3E}">
        <p14:creationId xmlns:p14="http://schemas.microsoft.com/office/powerpoint/2010/main" val="3647191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GRUPO OBJETIVO DE MARCA</a:t>
            </a:r>
            <a:endParaRPr lang="es-VE" dirty="0"/>
          </a:p>
        </p:txBody>
      </p:sp>
      <p:sp>
        <p:nvSpPr>
          <p:cNvPr id="3" name="CuadroTexto 2">
            <a:extLst>
              <a:ext uri="{FF2B5EF4-FFF2-40B4-BE49-F238E27FC236}">
                <a16:creationId xmlns:a16="http://schemas.microsoft.com/office/drawing/2014/main" id="{43AD8705-34BE-4352-9BF0-3BE2DBF80E9B}"/>
              </a:ext>
            </a:extLst>
          </p:cNvPr>
          <p:cNvSpPr txBox="1"/>
          <p:nvPr/>
        </p:nvSpPr>
        <p:spPr>
          <a:xfrm>
            <a:off x="769034" y="984738"/>
            <a:ext cx="10653932" cy="1477328"/>
          </a:xfrm>
          <a:prstGeom prst="rect">
            <a:avLst/>
          </a:prstGeom>
          <a:noFill/>
        </p:spPr>
        <p:txBody>
          <a:bodyPr wrap="square" rtlCol="0">
            <a:spAutoFit/>
          </a:bodyPr>
          <a:lstStyle/>
          <a:p>
            <a:r>
              <a:rPr lang="es-MX" dirty="0">
                <a:latin typeface="Amasis MT Pro Medium" panose="020F0502020204030204" pitchFamily="18" charset="0"/>
              </a:rPr>
              <a:t>El grupo objetivo también llamado “</a:t>
            </a:r>
            <a:r>
              <a:rPr lang="es-MX" b="1" dirty="0">
                <a:latin typeface="Amasis MT Pro Medium" panose="020F0502020204030204" pitchFamily="18" charset="0"/>
              </a:rPr>
              <a:t>público objetivo</a:t>
            </a:r>
            <a:r>
              <a:rPr lang="es-MX" dirty="0">
                <a:latin typeface="Amasis MT Pro Medium" panose="020F0502020204030204" pitchFamily="18" charset="0"/>
              </a:rPr>
              <a:t>” o “</a:t>
            </a:r>
            <a:r>
              <a:rPr lang="es-MX" b="1" dirty="0">
                <a:latin typeface="Amasis MT Pro Medium" panose="020F0502020204030204" pitchFamily="18" charset="0"/>
              </a:rPr>
              <a:t>target</a:t>
            </a:r>
            <a:r>
              <a:rPr lang="es-MX" dirty="0">
                <a:latin typeface="Amasis MT Pro Medium" panose="020F0502020204030204" pitchFamily="18" charset="0"/>
              </a:rPr>
              <a:t>”, es el grupo de personas al cual está dirigido una marca producto o campaña. </a:t>
            </a:r>
          </a:p>
          <a:p>
            <a:endParaRPr lang="es-MX" dirty="0">
              <a:latin typeface="Amasis MT Pro Medium" panose="020F0502020204030204" pitchFamily="18" charset="0"/>
            </a:endParaRPr>
          </a:p>
          <a:p>
            <a:r>
              <a:rPr lang="es-MX" dirty="0">
                <a:latin typeface="Amasis MT Pro Medium" panose="020F0502020204030204" pitchFamily="18" charset="0"/>
              </a:rPr>
              <a:t>En pocas palabras son personas que buscan lo que una empresa ofrece. El público objetivo se puede realizar bajo los siguientes perfiles</a:t>
            </a:r>
            <a:endParaRPr lang="es-VE" dirty="0">
              <a:latin typeface="Amasis MT Pro Medium" panose="020F0502020204030204" pitchFamily="18" charset="0"/>
            </a:endParaRPr>
          </a:p>
        </p:txBody>
      </p:sp>
      <p:graphicFrame>
        <p:nvGraphicFramePr>
          <p:cNvPr id="4" name="Tabla 4">
            <a:extLst>
              <a:ext uri="{FF2B5EF4-FFF2-40B4-BE49-F238E27FC236}">
                <a16:creationId xmlns:a16="http://schemas.microsoft.com/office/drawing/2014/main" id="{9BCCE22B-C8EF-40B3-BB3B-DE032EAEC3DF}"/>
              </a:ext>
            </a:extLst>
          </p:cNvPr>
          <p:cNvGraphicFramePr>
            <a:graphicFrameLocks noGrp="1"/>
          </p:cNvGraphicFramePr>
          <p:nvPr>
            <p:extLst>
              <p:ext uri="{D42A27DB-BD31-4B8C-83A1-F6EECF244321}">
                <p14:modId xmlns:p14="http://schemas.microsoft.com/office/powerpoint/2010/main" val="3940483387"/>
              </p:ext>
            </p:extLst>
          </p:nvPr>
        </p:nvGraphicFramePr>
        <p:xfrm>
          <a:off x="1764714" y="3033629"/>
          <a:ext cx="8128000" cy="3474720"/>
        </p:xfrm>
        <a:graphic>
          <a:graphicData uri="http://schemas.openxmlformats.org/drawingml/2006/table">
            <a:tbl>
              <a:tblPr firstRow="1" bandRow="1">
                <a:tableStyleId>{1E171933-4619-4E11-9A3F-F7608DF75F80}</a:tableStyleId>
              </a:tblPr>
              <a:tblGrid>
                <a:gridCol w="4064000">
                  <a:extLst>
                    <a:ext uri="{9D8B030D-6E8A-4147-A177-3AD203B41FA5}">
                      <a16:colId xmlns:a16="http://schemas.microsoft.com/office/drawing/2014/main" val="1005973033"/>
                    </a:ext>
                  </a:extLst>
                </a:gridCol>
                <a:gridCol w="4064000">
                  <a:extLst>
                    <a:ext uri="{9D8B030D-6E8A-4147-A177-3AD203B41FA5}">
                      <a16:colId xmlns:a16="http://schemas.microsoft.com/office/drawing/2014/main" val="3879062949"/>
                    </a:ext>
                  </a:extLst>
                </a:gridCol>
              </a:tblGrid>
              <a:tr h="0">
                <a:tc>
                  <a:txBody>
                    <a:bodyPr/>
                    <a:lstStyle/>
                    <a:p>
                      <a:r>
                        <a:rPr lang="es-MX" dirty="0"/>
                        <a:t>PERFILES</a:t>
                      </a:r>
                      <a:endParaRPr lang="es-VE" dirty="0"/>
                    </a:p>
                  </a:txBody>
                  <a:tcPr/>
                </a:tc>
                <a:tc>
                  <a:txBody>
                    <a:bodyPr/>
                    <a:lstStyle/>
                    <a:p>
                      <a:r>
                        <a:rPr lang="es-MX" dirty="0"/>
                        <a:t>DESCRIPCION</a:t>
                      </a:r>
                      <a:endParaRPr lang="es-VE" dirty="0"/>
                    </a:p>
                  </a:txBody>
                  <a:tcPr/>
                </a:tc>
                <a:extLst>
                  <a:ext uri="{0D108BD9-81ED-4DB2-BD59-A6C34878D82A}">
                    <a16:rowId xmlns:a16="http://schemas.microsoft.com/office/drawing/2014/main" val="11990969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Perfil geográfico </a:t>
                      </a:r>
                    </a:p>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 </a:t>
                      </a:r>
                    </a:p>
                  </a:txBody>
                  <a:tcPr anchor="ctr"/>
                </a:tc>
                <a:tc>
                  <a:txBody>
                    <a:bodyPr/>
                    <a:lstStyle/>
                    <a:p>
                      <a:r>
                        <a:rPr lang="es-MX" dirty="0">
                          <a:latin typeface="Amasis MT Pro Medium" panose="020F0502020204030204" pitchFamily="18" charset="0"/>
                        </a:rPr>
                        <a:t>País, clima, población, ciudad.</a:t>
                      </a:r>
                      <a:endParaRPr lang="es-VE" dirty="0"/>
                    </a:p>
                  </a:txBody>
                  <a:tcPr/>
                </a:tc>
                <a:extLst>
                  <a:ext uri="{0D108BD9-81ED-4DB2-BD59-A6C34878D82A}">
                    <a16:rowId xmlns:a16="http://schemas.microsoft.com/office/drawing/2014/main" val="18007310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Perfil demográfico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Edad, sexo, estado civil, ingreso, idioma, familia, profesión.</a:t>
                      </a:r>
                    </a:p>
                  </a:txBody>
                  <a:tcPr/>
                </a:tc>
                <a:extLst>
                  <a:ext uri="{0D108BD9-81ED-4DB2-BD59-A6C34878D82A}">
                    <a16:rowId xmlns:a16="http://schemas.microsoft.com/office/drawing/2014/main" val="124605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Perfil psicográfico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Personalidad, gusto, aficiones, valores, estilo de vida.</a:t>
                      </a:r>
                    </a:p>
                  </a:txBody>
                  <a:tcPr/>
                </a:tc>
                <a:extLst>
                  <a:ext uri="{0D108BD9-81ED-4DB2-BD59-A6C34878D82A}">
                    <a16:rowId xmlns:a16="http://schemas.microsoft.com/office/drawing/2014/main" val="826590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Perfil conductual </a:t>
                      </a:r>
                    </a:p>
                    <a:p>
                      <a:endParaRPr lang="es-VE"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latin typeface="Amasis MT Pro Medium" panose="020F0502020204030204" pitchFamily="18" charset="0"/>
                        </a:rPr>
                        <a:t>¿Cuándo compra?, ¿cómo compra?, ¡con quién compra?, ¿qué compra a qué hora?, ¿compra con qué frecuencia?.</a:t>
                      </a:r>
                      <a:endParaRPr lang="es-VE" dirty="0">
                        <a:latin typeface="Amasis MT Pro Medium" panose="020F0502020204030204" pitchFamily="18" charset="0"/>
                      </a:endParaRPr>
                    </a:p>
                  </a:txBody>
                  <a:tcPr/>
                </a:tc>
                <a:extLst>
                  <a:ext uri="{0D108BD9-81ED-4DB2-BD59-A6C34878D82A}">
                    <a16:rowId xmlns:a16="http://schemas.microsoft.com/office/drawing/2014/main" val="4161481720"/>
                  </a:ext>
                </a:extLst>
              </a:tr>
            </a:tbl>
          </a:graphicData>
        </a:graphic>
      </p:graphicFrame>
    </p:spTree>
    <p:extLst>
      <p:ext uri="{BB962C8B-B14F-4D97-AF65-F5344CB8AC3E}">
        <p14:creationId xmlns:p14="http://schemas.microsoft.com/office/powerpoint/2010/main" val="174344074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534572"/>
          </a:xfrm>
        </p:spPr>
        <p:txBody>
          <a:bodyPr>
            <a:normAutofit fontScale="90000"/>
          </a:bodyPr>
          <a:lstStyle/>
          <a:p>
            <a:pPr algn="ctr"/>
            <a:r>
              <a:rPr lang="es-MX" sz="4400" dirty="0">
                <a:latin typeface="Amasis MT Pro Black" panose="02040A04050005020304" pitchFamily="18" charset="0"/>
              </a:rPr>
              <a:t>PROPUESTA DE VALOR</a:t>
            </a:r>
            <a:endParaRPr lang="es-VE" dirty="0"/>
          </a:p>
        </p:txBody>
      </p:sp>
      <p:sp>
        <p:nvSpPr>
          <p:cNvPr id="3" name="CuadroTexto 2">
            <a:extLst>
              <a:ext uri="{FF2B5EF4-FFF2-40B4-BE49-F238E27FC236}">
                <a16:creationId xmlns:a16="http://schemas.microsoft.com/office/drawing/2014/main" id="{283FA787-3261-46C5-FD29-34CE34091F71}"/>
              </a:ext>
            </a:extLst>
          </p:cNvPr>
          <p:cNvSpPr txBox="1"/>
          <p:nvPr/>
        </p:nvSpPr>
        <p:spPr>
          <a:xfrm>
            <a:off x="351691" y="380464"/>
            <a:ext cx="11488616" cy="2308324"/>
          </a:xfrm>
          <a:prstGeom prst="rect">
            <a:avLst/>
          </a:prstGeom>
          <a:noFill/>
        </p:spPr>
        <p:txBody>
          <a:bodyPr wrap="square" rtlCol="0">
            <a:spAutoFit/>
          </a:bodyPr>
          <a:lstStyle/>
          <a:p>
            <a:r>
              <a:rPr lang="es-MX" dirty="0">
                <a:latin typeface="Amasis MT Pro Medium" panose="020F0502020204030204" pitchFamily="18" charset="0"/>
              </a:rPr>
              <a:t>El mercado actualmente está saturado, con la cantidad de personas ofreciendo el mismo servicio, el mismo producto o que tuvieran la misma información entonces </a:t>
            </a:r>
          </a:p>
          <a:p>
            <a:endParaRPr lang="es-MX" dirty="0">
              <a:latin typeface="Amasis MT Pro Medium" panose="020F0502020204030204" pitchFamily="18" charset="0"/>
            </a:endParaRPr>
          </a:p>
          <a:p>
            <a:pPr algn="ctr"/>
            <a:r>
              <a:rPr lang="es-MX" b="1" dirty="0">
                <a:latin typeface="Amasis MT Pro Medium" panose="020F0502020204030204" pitchFamily="18" charset="0"/>
              </a:rPr>
              <a:t>¿Con la cantidad de personas ofreciendo exactamente lo mismo, te vas a creer que tus clientes te van a elegir y no la competencia?</a:t>
            </a:r>
          </a:p>
          <a:p>
            <a:endParaRPr lang="es-MX" dirty="0">
              <a:latin typeface="Amasis MT Pro Medium" panose="020F0502020204030204" pitchFamily="18" charset="0"/>
            </a:endParaRPr>
          </a:p>
          <a:p>
            <a:r>
              <a:rPr lang="es-MX" dirty="0">
                <a:latin typeface="Amasis MT Pro Medium" panose="020F0502020204030204" pitchFamily="18" charset="0"/>
              </a:rPr>
              <a:t>Podrás creer que solamente 10% de los nuevos empresarios tienen muy bien planteada su propuesta de valor, entonces qué es una propuesta de valor y cual es su importancia?</a:t>
            </a:r>
          </a:p>
        </p:txBody>
      </p:sp>
      <p:sp>
        <p:nvSpPr>
          <p:cNvPr id="5" name="CuadroTexto 4">
            <a:extLst>
              <a:ext uri="{FF2B5EF4-FFF2-40B4-BE49-F238E27FC236}">
                <a16:creationId xmlns:a16="http://schemas.microsoft.com/office/drawing/2014/main" id="{B3515E7E-DD87-444A-9F9D-11A27C2D9A95}"/>
              </a:ext>
            </a:extLst>
          </p:cNvPr>
          <p:cNvSpPr txBox="1"/>
          <p:nvPr/>
        </p:nvSpPr>
        <p:spPr>
          <a:xfrm>
            <a:off x="351691" y="2688788"/>
            <a:ext cx="5416062" cy="3970318"/>
          </a:xfrm>
          <a:prstGeom prst="rect">
            <a:avLst/>
          </a:prstGeom>
          <a:noFill/>
        </p:spPr>
        <p:txBody>
          <a:bodyPr wrap="square">
            <a:spAutoFit/>
          </a:bodyPr>
          <a:lstStyle/>
          <a:p>
            <a:r>
              <a:rPr lang="es-MX" dirty="0">
                <a:latin typeface="Amasis MT Pro Medium" panose="020F0502020204030204" pitchFamily="18" charset="0"/>
              </a:rPr>
              <a:t>Una propuesta de valor es la forma única y repetible de solucionar un problema de tu público objetivo Es importante saber que te diferencia de la competencia saber qué valor especial puedes ofrecer. Para que poder plantearlo tómate tu tiempo y piensa en las siguientes preguntas </a:t>
            </a:r>
          </a:p>
          <a:p>
            <a:pPr marL="742950" lvl="1" indent="-285750">
              <a:buFont typeface="Arial" panose="020B0604020202020204" pitchFamily="34" charset="0"/>
              <a:buChar char="•"/>
            </a:pPr>
            <a:r>
              <a:rPr lang="es-MX" dirty="0">
                <a:latin typeface="Amasis MT Pro Medium" panose="020F0502020204030204" pitchFamily="18" charset="0"/>
              </a:rPr>
              <a:t>¿Quién es tu audiencia? </a:t>
            </a:r>
          </a:p>
          <a:p>
            <a:pPr marL="742950" lvl="1" indent="-285750">
              <a:buFont typeface="Arial" panose="020B0604020202020204" pitchFamily="34" charset="0"/>
              <a:buChar char="•"/>
            </a:pPr>
            <a:r>
              <a:rPr lang="es-MX" dirty="0">
                <a:latin typeface="Amasis MT Pro Medium" panose="020F0502020204030204" pitchFamily="18" charset="0"/>
              </a:rPr>
              <a:t>¿Qué problema enfrenta tu audiencia?</a:t>
            </a:r>
          </a:p>
          <a:p>
            <a:pPr marL="742950" lvl="1" indent="-285750">
              <a:buFont typeface="Arial" panose="020B0604020202020204" pitchFamily="34" charset="0"/>
              <a:buChar char="•"/>
            </a:pPr>
            <a:r>
              <a:rPr lang="es-MX" dirty="0">
                <a:latin typeface="Amasis MT Pro Medium" panose="020F0502020204030204" pitchFamily="18" charset="0"/>
              </a:rPr>
              <a:t>¿Cómo estar resolviendo ese problema a tu audiencia tu competencia?</a:t>
            </a:r>
          </a:p>
          <a:p>
            <a:pPr marL="742950" lvl="1" indent="-285750">
              <a:buFont typeface="Arial" panose="020B0604020202020204" pitchFamily="34" charset="0"/>
              <a:buChar char="•"/>
            </a:pPr>
            <a:r>
              <a:rPr lang="es-MX" dirty="0">
                <a:latin typeface="Amasis MT Pro Medium" panose="020F0502020204030204" pitchFamily="18" charset="0"/>
              </a:rPr>
              <a:t>¿Qué factor te hará destacar para que tu audiencia te elija sobre la competencia?</a:t>
            </a:r>
          </a:p>
          <a:p>
            <a:pPr marL="742950" lvl="1" indent="-285750">
              <a:buFont typeface="Arial" panose="020B0604020202020204" pitchFamily="34" charset="0"/>
              <a:buChar char="•"/>
            </a:pPr>
            <a:r>
              <a:rPr lang="es-MX" dirty="0">
                <a:latin typeface="Amasis MT Pro Medium" panose="020F0502020204030204" pitchFamily="18" charset="0"/>
              </a:rPr>
              <a:t>¿A través de qué estrategias vas a aportar valor?</a:t>
            </a:r>
          </a:p>
        </p:txBody>
      </p:sp>
      <p:sp>
        <p:nvSpPr>
          <p:cNvPr id="7" name="CuadroTexto 6">
            <a:extLst>
              <a:ext uri="{FF2B5EF4-FFF2-40B4-BE49-F238E27FC236}">
                <a16:creationId xmlns:a16="http://schemas.microsoft.com/office/drawing/2014/main" id="{E2DDCABB-C010-4402-B337-C74C1775A944}"/>
              </a:ext>
            </a:extLst>
          </p:cNvPr>
          <p:cNvSpPr txBox="1"/>
          <p:nvPr/>
        </p:nvSpPr>
        <p:spPr>
          <a:xfrm>
            <a:off x="6424249" y="2688788"/>
            <a:ext cx="5284763" cy="2862322"/>
          </a:xfrm>
          <a:prstGeom prst="rect">
            <a:avLst/>
          </a:prstGeom>
          <a:noFill/>
        </p:spPr>
        <p:txBody>
          <a:bodyPr wrap="square">
            <a:spAutoFit/>
          </a:bodyPr>
          <a:lstStyle/>
          <a:p>
            <a:r>
              <a:rPr lang="es-MX" dirty="0">
                <a:latin typeface="Amasis MT Pro Medium" panose="020F0502020204030204" pitchFamily="18" charset="0"/>
              </a:rPr>
              <a:t>Debes de tener importante que para construir una buena propuesta de valor necesitas conocer muy bien los beneficios de tu producto o servicio para ello puedes hacer una lista con todos los beneficios de tu producto y luego responde:</a:t>
            </a:r>
          </a:p>
          <a:p>
            <a:pPr marL="742950" lvl="1" indent="-285750">
              <a:buFont typeface="Arial" panose="020B0604020202020204" pitchFamily="34" charset="0"/>
              <a:buChar char="•"/>
            </a:pPr>
            <a:r>
              <a:rPr lang="es-MX" dirty="0">
                <a:latin typeface="Amasis MT Pro Medium" panose="020F0502020204030204" pitchFamily="18" charset="0"/>
              </a:rPr>
              <a:t>¿Cuáles son los beneficios de tu producto con tu audiencia?</a:t>
            </a:r>
          </a:p>
          <a:p>
            <a:pPr marL="742950" lvl="1" indent="-285750">
              <a:buFont typeface="Arial" panose="020B0604020202020204" pitchFamily="34" charset="0"/>
              <a:buChar char="•"/>
            </a:pPr>
            <a:r>
              <a:rPr lang="es-MX" dirty="0">
                <a:latin typeface="Amasis MT Pro Medium" panose="020F0502020204030204" pitchFamily="18" charset="0"/>
              </a:rPr>
              <a:t>¿Cuál de esos beneficios son relevantes para mis clientes?</a:t>
            </a:r>
          </a:p>
          <a:p>
            <a:pPr marL="742950" lvl="1" indent="-285750">
              <a:buFont typeface="Arial" panose="020B0604020202020204" pitchFamily="34" charset="0"/>
              <a:buChar char="•"/>
            </a:pPr>
            <a:r>
              <a:rPr lang="es-MX" dirty="0">
                <a:latin typeface="Amasis MT Pro Medium" panose="020F0502020204030204" pitchFamily="18" charset="0"/>
              </a:rPr>
              <a:t>¿Cuál de esos beneficios es único?</a:t>
            </a:r>
            <a:endParaRPr lang="es-VE" dirty="0">
              <a:latin typeface="Amasis MT Pro Medium" panose="020F0502020204030204" pitchFamily="18" charset="0"/>
            </a:endParaRPr>
          </a:p>
        </p:txBody>
      </p:sp>
    </p:spTree>
    <p:extLst>
      <p:ext uri="{BB962C8B-B14F-4D97-AF65-F5344CB8AC3E}">
        <p14:creationId xmlns:p14="http://schemas.microsoft.com/office/powerpoint/2010/main" val="30479761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PERSONALIDAD DE MARCA</a:t>
            </a:r>
            <a:endParaRPr lang="es-VE" dirty="0"/>
          </a:p>
        </p:txBody>
      </p:sp>
      <p:sp>
        <p:nvSpPr>
          <p:cNvPr id="3" name="CuadroTexto 2">
            <a:extLst>
              <a:ext uri="{FF2B5EF4-FFF2-40B4-BE49-F238E27FC236}">
                <a16:creationId xmlns:a16="http://schemas.microsoft.com/office/drawing/2014/main" id="{43AD8705-34BE-4352-9BF0-3BE2DBF80E9B}"/>
              </a:ext>
            </a:extLst>
          </p:cNvPr>
          <p:cNvSpPr txBox="1"/>
          <p:nvPr/>
        </p:nvSpPr>
        <p:spPr>
          <a:xfrm>
            <a:off x="295422" y="704020"/>
            <a:ext cx="11601156" cy="2308324"/>
          </a:xfrm>
          <a:prstGeom prst="rect">
            <a:avLst/>
          </a:prstGeom>
          <a:noFill/>
        </p:spPr>
        <p:txBody>
          <a:bodyPr wrap="square" rtlCol="0">
            <a:spAutoFit/>
          </a:bodyPr>
          <a:lstStyle/>
          <a:p>
            <a:r>
              <a:rPr lang="es-MX" dirty="0">
                <a:latin typeface="Amasis MT Pro Medium" panose="020F0502020204030204" pitchFamily="18" charset="0"/>
              </a:rPr>
              <a:t>El psicoanalista suizo Carl Gustav Jung, desarrolló la teoría de arquetipos de personalidad como parte de su psicología analítica, creía que en el inconsciente colectivo de la humanidad existen arquetipos universales símbolos y patrones, que influyen en el comportamiento y la percepción de las personas. </a:t>
            </a:r>
          </a:p>
          <a:p>
            <a:endParaRPr lang="es-MX" dirty="0">
              <a:latin typeface="Amasis MT Pro Medium" panose="020F0502020204030204" pitchFamily="18" charset="0"/>
            </a:endParaRPr>
          </a:p>
          <a:p>
            <a:r>
              <a:rPr lang="es-MX" dirty="0">
                <a:latin typeface="Amasis MT Pro Medium" panose="020F0502020204030204" pitchFamily="18" charset="0"/>
              </a:rPr>
              <a:t>Según Jung, los arquetipos representan las motivaciones básicas del ser humano, valores, premisas, rasgo de personalidad, creencias generales, son fundamentales para entender la experiencia y la evolución del ser humano y su cultura. Definir el arquetipo de personalidad de una marca nos va ayudar a responder a preguntas importantes como:</a:t>
            </a:r>
          </a:p>
        </p:txBody>
      </p:sp>
      <p:sp>
        <p:nvSpPr>
          <p:cNvPr id="5" name="CuadroTexto 4">
            <a:extLst>
              <a:ext uri="{FF2B5EF4-FFF2-40B4-BE49-F238E27FC236}">
                <a16:creationId xmlns:a16="http://schemas.microsoft.com/office/drawing/2014/main" id="{5A34BD55-0C9B-40A4-8680-A109135125E1}"/>
              </a:ext>
            </a:extLst>
          </p:cNvPr>
          <p:cNvSpPr txBox="1"/>
          <p:nvPr/>
        </p:nvSpPr>
        <p:spPr>
          <a:xfrm>
            <a:off x="295422" y="3012344"/>
            <a:ext cx="11324491" cy="1800000"/>
          </a:xfrm>
          <a:prstGeom prst="rect">
            <a:avLst/>
          </a:prstGeom>
          <a:noFill/>
        </p:spPr>
        <p:txBody>
          <a:bodyPr wrap="square" numCol="2">
            <a:spAutoFit/>
          </a:bodyPr>
          <a:lstStyle/>
          <a:p>
            <a:pPr marL="742950" lvl="1" indent="-285750">
              <a:buFont typeface="Arial" panose="020B0604020202020204" pitchFamily="34" charset="0"/>
              <a:buChar char="•"/>
            </a:pPr>
            <a:r>
              <a:rPr lang="es-MX" dirty="0">
                <a:latin typeface="Amasis MT Pro Medium" panose="020F0502020204030204" pitchFamily="18" charset="0"/>
              </a:rPr>
              <a:t>¿Cómo queremos que nuestra marca sea percibida?</a:t>
            </a:r>
          </a:p>
          <a:p>
            <a:pPr marL="742950" lvl="1" indent="-285750">
              <a:buFont typeface="Arial" panose="020B0604020202020204" pitchFamily="34" charset="0"/>
              <a:buChar char="•"/>
            </a:pPr>
            <a:r>
              <a:rPr lang="es-MX" dirty="0">
                <a:latin typeface="Amasis MT Pro Medium" panose="020F0502020204030204" pitchFamily="18" charset="0"/>
              </a:rPr>
              <a:t>¿Qué valores y principios debe reflejar nuestra marca?</a:t>
            </a:r>
          </a:p>
          <a:p>
            <a:pPr marL="742950" lvl="1" indent="-285750">
              <a:buFont typeface="Arial" panose="020B0604020202020204" pitchFamily="34" charset="0"/>
              <a:buChar char="•"/>
            </a:pPr>
            <a:r>
              <a:rPr lang="es-MX" dirty="0">
                <a:latin typeface="Amasis MT Pro Medium" panose="020F0502020204030204" pitchFamily="18" charset="0"/>
              </a:rPr>
              <a:t>¿Qué actitud debe tener nuestra marca?</a:t>
            </a:r>
          </a:p>
          <a:p>
            <a:pPr marL="742950" lvl="1" indent="-285750">
              <a:buFont typeface="Arial" panose="020B0604020202020204" pitchFamily="34" charset="0"/>
              <a:buChar char="•"/>
            </a:pPr>
            <a:r>
              <a:rPr lang="es-MX" dirty="0">
                <a:latin typeface="Amasis MT Pro Medium" panose="020F0502020204030204" pitchFamily="18" charset="0"/>
              </a:rPr>
              <a:t>¿Cuál es su propósito?</a:t>
            </a:r>
          </a:p>
          <a:p>
            <a:pPr marL="742950" lvl="1" indent="-285750">
              <a:buFont typeface="Arial" panose="020B0604020202020204" pitchFamily="34" charset="0"/>
              <a:buChar char="•"/>
            </a:pPr>
            <a:r>
              <a:rPr lang="es-MX" dirty="0">
                <a:latin typeface="Amasis MT Pro Medium" panose="020F0502020204030204" pitchFamily="18" charset="0"/>
              </a:rPr>
              <a:t>¿Qué cosas la motivan?</a:t>
            </a:r>
          </a:p>
          <a:p>
            <a:pPr marL="742950" lvl="1" indent="-285750">
              <a:buFont typeface="Arial" panose="020B0604020202020204" pitchFamily="34" charset="0"/>
              <a:buChar char="•"/>
            </a:pPr>
            <a:r>
              <a:rPr lang="es-MX" dirty="0">
                <a:latin typeface="Amasis MT Pro Medium" panose="020F0502020204030204" pitchFamily="18" charset="0"/>
              </a:rPr>
              <a:t>¿Qué causas podemos abrazar?</a:t>
            </a:r>
          </a:p>
          <a:p>
            <a:pPr marL="742950" lvl="1" indent="-285750">
              <a:buFont typeface="Arial" panose="020B0604020202020204" pitchFamily="34" charset="0"/>
              <a:buChar char="•"/>
            </a:pPr>
            <a:r>
              <a:rPr lang="es-MX" dirty="0">
                <a:latin typeface="Amasis MT Pro Medium" panose="020F0502020204030204" pitchFamily="18" charset="0"/>
              </a:rPr>
              <a:t>¿Cuál es nuestra audiencia objetivo y cómo podemos conectar con ellos?</a:t>
            </a:r>
          </a:p>
          <a:p>
            <a:pPr marL="742950" lvl="1" indent="-285750">
              <a:buFont typeface="Arial" panose="020B0604020202020204" pitchFamily="34" charset="0"/>
              <a:buChar char="•"/>
            </a:pPr>
            <a:r>
              <a:rPr lang="es-MX" dirty="0">
                <a:latin typeface="Amasis MT Pro Medium" panose="020F0502020204030204" pitchFamily="18" charset="0"/>
              </a:rPr>
              <a:t>¿Qué historia o narrativa podemos construir alrededor de nuestra marca?</a:t>
            </a:r>
          </a:p>
          <a:p>
            <a:pPr marL="742950" lvl="1" indent="-285750">
              <a:buFont typeface="Arial" panose="020B0604020202020204" pitchFamily="34" charset="0"/>
              <a:buChar char="•"/>
            </a:pPr>
            <a:r>
              <a:rPr lang="es-MX" dirty="0">
                <a:latin typeface="Amasis MT Pro Medium" panose="020F0502020204030204" pitchFamily="18" charset="0"/>
              </a:rPr>
              <a:t>¿Qué tipo de contenido y mensajes debemos crear?</a:t>
            </a:r>
          </a:p>
          <a:p>
            <a:pPr marL="742950" lvl="1" indent="-285750">
              <a:buFont typeface="Arial" panose="020B0604020202020204" pitchFamily="34" charset="0"/>
              <a:buChar char="•"/>
            </a:pPr>
            <a:r>
              <a:rPr lang="es-MX" dirty="0">
                <a:latin typeface="Amasis MT Pro Medium" panose="020F0502020204030204" pitchFamily="18" charset="0"/>
              </a:rPr>
              <a:t>¿Con qué tono debemos hablar?</a:t>
            </a:r>
          </a:p>
          <a:p>
            <a:pPr marL="742950" lvl="1" indent="-285750">
              <a:buFont typeface="Arial" panose="020B0604020202020204" pitchFamily="34" charset="0"/>
              <a:buChar char="•"/>
            </a:pPr>
            <a:r>
              <a:rPr lang="es-MX" dirty="0">
                <a:latin typeface="Amasis MT Pro Medium" panose="020F0502020204030204" pitchFamily="18" charset="0"/>
              </a:rPr>
              <a:t>¿Cómo podemos mantener la coherencia en nuestra estrategia de marca?</a:t>
            </a:r>
          </a:p>
          <a:p>
            <a:pPr marL="742950" lvl="1" indent="-285750">
              <a:buFont typeface="Arial" panose="020B0604020202020204" pitchFamily="34" charset="0"/>
              <a:buChar char="•"/>
            </a:pPr>
            <a:r>
              <a:rPr lang="es-MX" dirty="0">
                <a:latin typeface="Amasis MT Pro Medium" panose="020F0502020204030204" pitchFamily="18" charset="0"/>
              </a:rPr>
              <a:t>¿Qué experiencias queremos que nuestros clientes tengan con nuestra marca?</a:t>
            </a:r>
            <a:endParaRPr lang="es-VE" dirty="0">
              <a:latin typeface="Amasis MT Pro Medium" panose="020F0502020204030204" pitchFamily="18" charset="0"/>
            </a:endParaRPr>
          </a:p>
        </p:txBody>
      </p:sp>
      <p:sp>
        <p:nvSpPr>
          <p:cNvPr id="6" name="CuadroTexto 5">
            <a:extLst>
              <a:ext uri="{FF2B5EF4-FFF2-40B4-BE49-F238E27FC236}">
                <a16:creationId xmlns:a16="http://schemas.microsoft.com/office/drawing/2014/main" id="{6DDCDAFE-7F84-4955-95BE-6526E9B90E0A}"/>
              </a:ext>
            </a:extLst>
          </p:cNvPr>
          <p:cNvSpPr txBox="1"/>
          <p:nvPr/>
        </p:nvSpPr>
        <p:spPr>
          <a:xfrm>
            <a:off x="295422" y="5966506"/>
            <a:ext cx="11601156" cy="369332"/>
          </a:xfrm>
          <a:prstGeom prst="rect">
            <a:avLst/>
          </a:prstGeom>
          <a:noFill/>
        </p:spPr>
        <p:txBody>
          <a:bodyPr wrap="square" rtlCol="0">
            <a:spAutoFit/>
          </a:bodyPr>
          <a:lstStyle/>
          <a:p>
            <a:r>
              <a:rPr lang="es-MX" dirty="0">
                <a:latin typeface="Amasis MT Pro Medium" panose="020F0502020204030204" pitchFamily="18" charset="0"/>
              </a:rPr>
              <a:t>El psicoanalista suizo Carl Gustav Jung, desarrolló 12 arquetipos de personalidad, los cuales son:</a:t>
            </a:r>
          </a:p>
        </p:txBody>
      </p:sp>
    </p:spTree>
    <p:extLst>
      <p:ext uri="{BB962C8B-B14F-4D97-AF65-F5344CB8AC3E}">
        <p14:creationId xmlns:p14="http://schemas.microsoft.com/office/powerpoint/2010/main" val="40155295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PERSONALIDAD DE MARCA</a:t>
            </a:r>
            <a:endParaRPr lang="es-VE" dirty="0"/>
          </a:p>
        </p:txBody>
      </p:sp>
      <p:sp>
        <p:nvSpPr>
          <p:cNvPr id="3" name="CuadroTexto 2">
            <a:extLst>
              <a:ext uri="{FF2B5EF4-FFF2-40B4-BE49-F238E27FC236}">
                <a16:creationId xmlns:a16="http://schemas.microsoft.com/office/drawing/2014/main" id="{43AD8705-34BE-4352-9BF0-3BE2DBF80E9B}"/>
              </a:ext>
            </a:extLst>
          </p:cNvPr>
          <p:cNvSpPr txBox="1"/>
          <p:nvPr/>
        </p:nvSpPr>
        <p:spPr>
          <a:xfrm>
            <a:off x="295422" y="830629"/>
            <a:ext cx="11676184" cy="1200329"/>
          </a:xfrm>
          <a:prstGeom prst="rect">
            <a:avLst/>
          </a:prstGeom>
          <a:noFill/>
        </p:spPr>
        <p:txBody>
          <a:bodyPr wrap="square" rtlCol="0">
            <a:spAutoFit/>
          </a:bodyPr>
          <a:lstStyle/>
          <a:p>
            <a:r>
              <a:rPr lang="es-MX" dirty="0">
                <a:latin typeface="Amasis MT Pro Medium" panose="020F0502020204030204" pitchFamily="18" charset="0"/>
              </a:rPr>
              <a:t>Carl Gustav Jung propuso la existencia de doce (12) arquetipos básicos los cuales están inspirados en el imaginario del tarot de Marsella y otras fuentes literarias occidentales.</a:t>
            </a:r>
          </a:p>
          <a:p>
            <a:endParaRPr lang="es-MX" dirty="0">
              <a:latin typeface="Amasis MT Pro Medium" panose="020F0502020204030204" pitchFamily="18" charset="0"/>
            </a:endParaRPr>
          </a:p>
          <a:p>
            <a:r>
              <a:rPr lang="es-MX" dirty="0">
                <a:latin typeface="Amasis MT Pro Medium" panose="020F0502020204030204" pitchFamily="18" charset="0"/>
              </a:rPr>
              <a:t>En el mundo de la publicidad, en el Branding se representan en una rueda con cuatro cuadrantes </a:t>
            </a:r>
          </a:p>
        </p:txBody>
      </p:sp>
      <p:pic>
        <p:nvPicPr>
          <p:cNvPr id="4" name="Imagen 3">
            <a:extLst>
              <a:ext uri="{FF2B5EF4-FFF2-40B4-BE49-F238E27FC236}">
                <a16:creationId xmlns:a16="http://schemas.microsoft.com/office/drawing/2014/main" id="{4E1E1B69-E1C1-437F-B80F-6E08951C6DD9}"/>
              </a:ext>
            </a:extLst>
          </p:cNvPr>
          <p:cNvPicPr>
            <a:picLocks noChangeAspect="1"/>
          </p:cNvPicPr>
          <p:nvPr/>
        </p:nvPicPr>
        <p:blipFill>
          <a:blip r:embed="rId3"/>
          <a:stretch>
            <a:fillRect/>
          </a:stretch>
        </p:blipFill>
        <p:spPr>
          <a:xfrm>
            <a:off x="7528561" y="2157567"/>
            <a:ext cx="4550898" cy="4550898"/>
          </a:xfrm>
          <a:prstGeom prst="ellipse">
            <a:avLst/>
          </a:prstGeom>
        </p:spPr>
      </p:pic>
      <p:sp>
        <p:nvSpPr>
          <p:cNvPr id="9" name="CuadroTexto 8">
            <a:extLst>
              <a:ext uri="{FF2B5EF4-FFF2-40B4-BE49-F238E27FC236}">
                <a16:creationId xmlns:a16="http://schemas.microsoft.com/office/drawing/2014/main" id="{9D72F24D-AFCC-466C-9763-88A0C42E6D36}"/>
              </a:ext>
            </a:extLst>
          </p:cNvPr>
          <p:cNvSpPr txBox="1"/>
          <p:nvPr/>
        </p:nvSpPr>
        <p:spPr>
          <a:xfrm>
            <a:off x="203981" y="2583404"/>
            <a:ext cx="7200000" cy="1754326"/>
          </a:xfrm>
          <a:prstGeom prst="rect">
            <a:avLst/>
          </a:prstGeom>
          <a:noFill/>
        </p:spPr>
        <p:txBody>
          <a:bodyPr wrap="square" rtlCol="0">
            <a:spAutoFit/>
          </a:bodyPr>
          <a:lstStyle/>
          <a:p>
            <a:r>
              <a:rPr lang="es-MX" dirty="0">
                <a:latin typeface="Amasis MT Pro Medium" panose="020F0502020204030204" pitchFamily="18" charset="0"/>
              </a:rPr>
              <a:t>son aquellos arquetipos cuya motivación principal es proporcional estructura estabilidad y orden. Aquí estarían los tres siguiente: arquetipos </a:t>
            </a:r>
          </a:p>
          <a:p>
            <a:pPr marL="742950" lvl="1" indent="-285750">
              <a:buFont typeface="Arial" panose="020B0604020202020204" pitchFamily="34" charset="0"/>
              <a:buChar char="•"/>
            </a:pPr>
            <a:r>
              <a:rPr lang="es-MX" dirty="0">
                <a:latin typeface="Amasis MT Pro Medium" panose="020F0502020204030204" pitchFamily="18" charset="0"/>
              </a:rPr>
              <a:t>El cuidador </a:t>
            </a:r>
          </a:p>
          <a:p>
            <a:pPr marL="742950" lvl="1" indent="-285750">
              <a:buFont typeface="Arial" panose="020B0604020202020204" pitchFamily="34" charset="0"/>
              <a:buChar char="•"/>
            </a:pPr>
            <a:r>
              <a:rPr lang="es-MX" dirty="0">
                <a:latin typeface="Amasis MT Pro Medium" panose="020F0502020204030204" pitchFamily="18" charset="0"/>
              </a:rPr>
              <a:t>El gobernante </a:t>
            </a:r>
          </a:p>
          <a:p>
            <a:pPr marL="742950" lvl="1" indent="-285750">
              <a:buFont typeface="Arial" panose="020B0604020202020204" pitchFamily="34" charset="0"/>
              <a:buChar char="•"/>
            </a:pPr>
            <a:r>
              <a:rPr lang="es-MX" dirty="0">
                <a:latin typeface="Amasis MT Pro Medium" panose="020F0502020204030204" pitchFamily="18" charset="0"/>
              </a:rPr>
              <a:t>El creador  </a:t>
            </a:r>
          </a:p>
        </p:txBody>
      </p:sp>
      <p:sp>
        <p:nvSpPr>
          <p:cNvPr id="10" name="Título 1">
            <a:extLst>
              <a:ext uri="{FF2B5EF4-FFF2-40B4-BE49-F238E27FC236}">
                <a16:creationId xmlns:a16="http://schemas.microsoft.com/office/drawing/2014/main" id="{D6BB88F1-9A87-474F-8DC1-F6F69475FCE3}"/>
              </a:ext>
            </a:extLst>
          </p:cNvPr>
          <p:cNvSpPr txBox="1">
            <a:spLocks/>
          </p:cNvSpPr>
          <p:nvPr/>
        </p:nvSpPr>
        <p:spPr>
          <a:xfrm>
            <a:off x="203981" y="2088553"/>
            <a:ext cx="7200000" cy="37329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Cuadrante 1 - Control </a:t>
            </a:r>
          </a:p>
        </p:txBody>
      </p:sp>
      <p:sp>
        <p:nvSpPr>
          <p:cNvPr id="12" name="CuadroTexto 11">
            <a:extLst>
              <a:ext uri="{FF2B5EF4-FFF2-40B4-BE49-F238E27FC236}">
                <a16:creationId xmlns:a16="http://schemas.microsoft.com/office/drawing/2014/main" id="{F9B025CE-59FA-466B-B708-05BCBA90B500}"/>
              </a:ext>
            </a:extLst>
          </p:cNvPr>
          <p:cNvSpPr txBox="1"/>
          <p:nvPr/>
        </p:nvSpPr>
        <p:spPr>
          <a:xfrm>
            <a:off x="203981" y="4954139"/>
            <a:ext cx="7200000" cy="1477328"/>
          </a:xfrm>
          <a:prstGeom prst="rect">
            <a:avLst/>
          </a:prstGeom>
          <a:noFill/>
        </p:spPr>
        <p:txBody>
          <a:bodyPr wrap="square">
            <a:spAutoFit/>
          </a:bodyPr>
          <a:lstStyle/>
          <a:p>
            <a:r>
              <a:rPr lang="es-MX" dirty="0">
                <a:latin typeface="Amasis MT Pro Medium" panose="020F0502020204030204" pitchFamily="18" charset="0"/>
              </a:rPr>
              <a:t>Son aquellos arquetipos que buscan experimentar un viaje espiritual. Entre estos se encuentran los siguientes arquetipos:</a:t>
            </a:r>
          </a:p>
          <a:p>
            <a:pPr marL="742950" lvl="1" indent="-285750">
              <a:buFont typeface="Arial" panose="020B0604020202020204" pitchFamily="34" charset="0"/>
              <a:buChar char="•"/>
            </a:pPr>
            <a:r>
              <a:rPr lang="es-MX" dirty="0">
                <a:latin typeface="Amasis MT Pro Medium" panose="020F0502020204030204" pitchFamily="18" charset="0"/>
              </a:rPr>
              <a:t>El sabio</a:t>
            </a:r>
          </a:p>
          <a:p>
            <a:pPr marL="742950" lvl="1" indent="-285750">
              <a:buFont typeface="Arial" panose="020B0604020202020204" pitchFamily="34" charset="0"/>
              <a:buChar char="•"/>
            </a:pPr>
            <a:r>
              <a:rPr lang="es-MX" dirty="0">
                <a:latin typeface="Amasis MT Pro Medium" panose="020F0502020204030204" pitchFamily="18" charset="0"/>
              </a:rPr>
              <a:t>El inocente </a:t>
            </a:r>
          </a:p>
          <a:p>
            <a:pPr marL="742950" lvl="1" indent="-285750">
              <a:buFont typeface="Arial" panose="020B0604020202020204" pitchFamily="34" charset="0"/>
              <a:buChar char="•"/>
            </a:pPr>
            <a:r>
              <a:rPr lang="es-MX" dirty="0">
                <a:latin typeface="Amasis MT Pro Medium" panose="020F0502020204030204" pitchFamily="18" charset="0"/>
              </a:rPr>
              <a:t>El explorador </a:t>
            </a:r>
          </a:p>
        </p:txBody>
      </p:sp>
      <p:sp>
        <p:nvSpPr>
          <p:cNvPr id="13" name="Título 1">
            <a:extLst>
              <a:ext uri="{FF2B5EF4-FFF2-40B4-BE49-F238E27FC236}">
                <a16:creationId xmlns:a16="http://schemas.microsoft.com/office/drawing/2014/main" id="{52F80F9D-55EA-4345-A540-18FA3FE915DE}"/>
              </a:ext>
            </a:extLst>
          </p:cNvPr>
          <p:cNvSpPr txBox="1">
            <a:spLocks/>
          </p:cNvSpPr>
          <p:nvPr/>
        </p:nvSpPr>
        <p:spPr>
          <a:xfrm>
            <a:off x="203981" y="4459288"/>
            <a:ext cx="7200000" cy="37329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Cuadrante 2 - Independencia </a:t>
            </a:r>
          </a:p>
        </p:txBody>
      </p:sp>
    </p:spTree>
    <p:extLst>
      <p:ext uri="{BB962C8B-B14F-4D97-AF65-F5344CB8AC3E}">
        <p14:creationId xmlns:p14="http://schemas.microsoft.com/office/powerpoint/2010/main" val="101012687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PERSONALIDAD DE MARCA</a:t>
            </a:r>
            <a:endParaRPr lang="es-VE" dirty="0"/>
          </a:p>
        </p:txBody>
      </p:sp>
      <p:sp>
        <p:nvSpPr>
          <p:cNvPr id="3" name="CuadroTexto 2">
            <a:extLst>
              <a:ext uri="{FF2B5EF4-FFF2-40B4-BE49-F238E27FC236}">
                <a16:creationId xmlns:a16="http://schemas.microsoft.com/office/drawing/2014/main" id="{43AD8705-34BE-4352-9BF0-3BE2DBF80E9B}"/>
              </a:ext>
            </a:extLst>
          </p:cNvPr>
          <p:cNvSpPr txBox="1"/>
          <p:nvPr/>
        </p:nvSpPr>
        <p:spPr>
          <a:xfrm>
            <a:off x="295422" y="830629"/>
            <a:ext cx="11676184" cy="1200329"/>
          </a:xfrm>
          <a:prstGeom prst="rect">
            <a:avLst/>
          </a:prstGeom>
          <a:noFill/>
        </p:spPr>
        <p:txBody>
          <a:bodyPr wrap="square" rtlCol="0">
            <a:spAutoFit/>
          </a:bodyPr>
          <a:lstStyle/>
          <a:p>
            <a:r>
              <a:rPr lang="es-MX" dirty="0">
                <a:latin typeface="Amasis MT Pro Medium" panose="020F0502020204030204" pitchFamily="18" charset="0"/>
              </a:rPr>
              <a:t>Carl Gustav Jung propuso la existencia de doce (12) arquetipos básicos los cuales están inspirados en el imaginario del tarot de Marsella y otras fuentes literarias occidentales.</a:t>
            </a:r>
          </a:p>
          <a:p>
            <a:endParaRPr lang="es-MX" dirty="0">
              <a:latin typeface="Amasis MT Pro Medium" panose="020F0502020204030204" pitchFamily="18" charset="0"/>
            </a:endParaRPr>
          </a:p>
          <a:p>
            <a:r>
              <a:rPr lang="es-MX" dirty="0">
                <a:latin typeface="Amasis MT Pro Medium" panose="020F0502020204030204" pitchFamily="18" charset="0"/>
              </a:rPr>
              <a:t>En el mundo de la publicidad, en el Branding se representan en una rueda con cuatro cuadrantes </a:t>
            </a:r>
          </a:p>
        </p:txBody>
      </p:sp>
      <p:pic>
        <p:nvPicPr>
          <p:cNvPr id="4" name="Imagen 3">
            <a:extLst>
              <a:ext uri="{FF2B5EF4-FFF2-40B4-BE49-F238E27FC236}">
                <a16:creationId xmlns:a16="http://schemas.microsoft.com/office/drawing/2014/main" id="{4E1E1B69-E1C1-437F-B80F-6E08951C6DD9}"/>
              </a:ext>
            </a:extLst>
          </p:cNvPr>
          <p:cNvPicPr>
            <a:picLocks noChangeAspect="1"/>
          </p:cNvPicPr>
          <p:nvPr/>
        </p:nvPicPr>
        <p:blipFill>
          <a:blip r:embed="rId3"/>
          <a:stretch>
            <a:fillRect/>
          </a:stretch>
        </p:blipFill>
        <p:spPr>
          <a:xfrm>
            <a:off x="7528561" y="2157567"/>
            <a:ext cx="4550898" cy="4550898"/>
          </a:xfrm>
          <a:prstGeom prst="ellipse">
            <a:avLst/>
          </a:prstGeom>
        </p:spPr>
      </p:pic>
      <p:sp>
        <p:nvSpPr>
          <p:cNvPr id="7" name="CuadroTexto 6">
            <a:extLst>
              <a:ext uri="{FF2B5EF4-FFF2-40B4-BE49-F238E27FC236}">
                <a16:creationId xmlns:a16="http://schemas.microsoft.com/office/drawing/2014/main" id="{82372FD9-7E2F-482C-872E-4518F2C23C37}"/>
              </a:ext>
            </a:extLst>
          </p:cNvPr>
          <p:cNvSpPr txBox="1"/>
          <p:nvPr/>
        </p:nvSpPr>
        <p:spPr>
          <a:xfrm>
            <a:off x="203981" y="2583404"/>
            <a:ext cx="7200000" cy="1754326"/>
          </a:xfrm>
          <a:prstGeom prst="rect">
            <a:avLst/>
          </a:prstGeom>
          <a:noFill/>
        </p:spPr>
        <p:txBody>
          <a:bodyPr wrap="square" rtlCol="0">
            <a:spAutoFit/>
          </a:bodyPr>
          <a:lstStyle/>
          <a:p>
            <a:r>
              <a:rPr lang="es-MX" dirty="0">
                <a:latin typeface="Amasis MT Pro Medium" panose="020F0502020204030204" pitchFamily="18" charset="0"/>
              </a:rPr>
              <a:t>Aquellos arquetipos cuya motivación principal es conectar emocionalmente con otros. Entre estos se encuentran los siguientes arquetipos:</a:t>
            </a:r>
          </a:p>
          <a:p>
            <a:pPr marL="742950" lvl="1" indent="-285750">
              <a:buFont typeface="Arial" panose="020B0604020202020204" pitchFamily="34" charset="0"/>
              <a:buChar char="•"/>
            </a:pPr>
            <a:r>
              <a:rPr lang="es-MX" dirty="0">
                <a:latin typeface="Amasis MT Pro Medium" panose="020F0502020204030204" pitchFamily="18" charset="0"/>
              </a:rPr>
              <a:t>El cotidiano </a:t>
            </a:r>
          </a:p>
          <a:p>
            <a:pPr marL="742950" lvl="1" indent="-285750">
              <a:buFont typeface="Arial" panose="020B0604020202020204" pitchFamily="34" charset="0"/>
              <a:buChar char="•"/>
            </a:pPr>
            <a:r>
              <a:rPr lang="es-MX" dirty="0">
                <a:latin typeface="Amasis MT Pro Medium" panose="020F0502020204030204" pitchFamily="18" charset="0"/>
              </a:rPr>
              <a:t>El amante </a:t>
            </a:r>
          </a:p>
          <a:p>
            <a:pPr marL="742950" lvl="1" indent="-285750">
              <a:buFont typeface="Arial" panose="020B0604020202020204" pitchFamily="34" charset="0"/>
              <a:buChar char="•"/>
            </a:pPr>
            <a:r>
              <a:rPr lang="es-MX" dirty="0">
                <a:latin typeface="Amasis MT Pro Medium" panose="020F0502020204030204" pitchFamily="18" charset="0"/>
              </a:rPr>
              <a:t>El bufón </a:t>
            </a:r>
          </a:p>
        </p:txBody>
      </p:sp>
      <p:sp>
        <p:nvSpPr>
          <p:cNvPr id="8" name="Título 1">
            <a:extLst>
              <a:ext uri="{FF2B5EF4-FFF2-40B4-BE49-F238E27FC236}">
                <a16:creationId xmlns:a16="http://schemas.microsoft.com/office/drawing/2014/main" id="{9B87AAAD-8855-4496-8DCF-198640E36A55}"/>
              </a:ext>
            </a:extLst>
          </p:cNvPr>
          <p:cNvSpPr txBox="1">
            <a:spLocks/>
          </p:cNvSpPr>
          <p:nvPr/>
        </p:nvSpPr>
        <p:spPr>
          <a:xfrm>
            <a:off x="203981" y="2088553"/>
            <a:ext cx="7200000" cy="37329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Cuadrante 3 - Pertenencia </a:t>
            </a:r>
          </a:p>
        </p:txBody>
      </p:sp>
      <p:sp>
        <p:nvSpPr>
          <p:cNvPr id="11" name="CuadroTexto 10">
            <a:extLst>
              <a:ext uri="{FF2B5EF4-FFF2-40B4-BE49-F238E27FC236}">
                <a16:creationId xmlns:a16="http://schemas.microsoft.com/office/drawing/2014/main" id="{EAFF2C33-28FE-463D-8CFA-E1D54A573B73}"/>
              </a:ext>
            </a:extLst>
          </p:cNvPr>
          <p:cNvSpPr txBox="1"/>
          <p:nvPr/>
        </p:nvSpPr>
        <p:spPr>
          <a:xfrm>
            <a:off x="203981" y="4954139"/>
            <a:ext cx="7200000" cy="1477328"/>
          </a:xfrm>
          <a:prstGeom prst="rect">
            <a:avLst/>
          </a:prstGeom>
          <a:noFill/>
        </p:spPr>
        <p:txBody>
          <a:bodyPr wrap="square">
            <a:spAutoFit/>
          </a:bodyPr>
          <a:lstStyle/>
          <a:p>
            <a:r>
              <a:rPr lang="es-MX" dirty="0">
                <a:latin typeface="Amasis MT Pro Medium" panose="020F0502020204030204" pitchFamily="18" charset="0"/>
              </a:rPr>
              <a:t>Aquellos arquetipos que quieren dejar huella y cambiar el mundo . Aquí estarían los tres siguiente: </a:t>
            </a:r>
          </a:p>
          <a:p>
            <a:pPr marL="742950" lvl="1" indent="-285750">
              <a:buFont typeface="Arial" panose="020B0604020202020204" pitchFamily="34" charset="0"/>
              <a:buChar char="•"/>
            </a:pPr>
            <a:r>
              <a:rPr lang="es-MX" dirty="0">
                <a:latin typeface="Amasis MT Pro Medium" panose="020F0502020204030204" pitchFamily="18" charset="0"/>
              </a:rPr>
              <a:t>El forajido </a:t>
            </a:r>
          </a:p>
          <a:p>
            <a:pPr marL="742950" lvl="1" indent="-285750">
              <a:buFont typeface="Arial" panose="020B0604020202020204" pitchFamily="34" charset="0"/>
              <a:buChar char="•"/>
            </a:pPr>
            <a:r>
              <a:rPr lang="es-MX" dirty="0">
                <a:latin typeface="Amasis MT Pro Medium" panose="020F0502020204030204" pitchFamily="18" charset="0"/>
              </a:rPr>
              <a:t>El mago </a:t>
            </a:r>
          </a:p>
          <a:p>
            <a:pPr marL="742950" lvl="1" indent="-285750">
              <a:buFont typeface="Arial" panose="020B0604020202020204" pitchFamily="34" charset="0"/>
              <a:buChar char="•"/>
            </a:pPr>
            <a:r>
              <a:rPr lang="es-MX" dirty="0">
                <a:latin typeface="Amasis MT Pro Medium" panose="020F0502020204030204" pitchFamily="18" charset="0"/>
              </a:rPr>
              <a:t>El héroe</a:t>
            </a:r>
          </a:p>
        </p:txBody>
      </p:sp>
      <p:sp>
        <p:nvSpPr>
          <p:cNvPr id="12" name="Título 1">
            <a:extLst>
              <a:ext uri="{FF2B5EF4-FFF2-40B4-BE49-F238E27FC236}">
                <a16:creationId xmlns:a16="http://schemas.microsoft.com/office/drawing/2014/main" id="{7ED7C054-29B0-4B5A-BEDC-E25E48815FE8}"/>
              </a:ext>
            </a:extLst>
          </p:cNvPr>
          <p:cNvSpPr txBox="1">
            <a:spLocks/>
          </p:cNvSpPr>
          <p:nvPr/>
        </p:nvSpPr>
        <p:spPr>
          <a:xfrm>
            <a:off x="203981" y="4459288"/>
            <a:ext cx="7200000" cy="37329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dirty="0">
                <a:latin typeface="Amasis MT Pro Black" panose="02040A04050005020304" pitchFamily="18" charset="0"/>
              </a:rPr>
              <a:t>Cuadrante 4 - Riesgo </a:t>
            </a:r>
          </a:p>
        </p:txBody>
      </p:sp>
    </p:spTree>
    <p:extLst>
      <p:ext uri="{BB962C8B-B14F-4D97-AF65-F5344CB8AC3E}">
        <p14:creationId xmlns:p14="http://schemas.microsoft.com/office/powerpoint/2010/main" val="31857839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CUIDADOR</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3139321"/>
          </a:xfrm>
          <a:prstGeom prst="rect">
            <a:avLst/>
          </a:prstGeom>
          <a:noFill/>
        </p:spPr>
        <p:txBody>
          <a:bodyPr wrap="square" rtlCol="0">
            <a:spAutoFit/>
          </a:bodyPr>
          <a:lstStyle/>
          <a:p>
            <a:r>
              <a:rPr lang="es-MX" dirty="0">
                <a:latin typeface="Amasis MT Pro Medium" panose="020F0502020204030204" pitchFamily="18" charset="0"/>
              </a:rPr>
              <a:t>Son marcas con una actitud maternal/paternal, basadas en la bondad, compasión y la preocupación innata. </a:t>
            </a:r>
          </a:p>
          <a:p>
            <a:endParaRPr lang="es-MX" dirty="0">
              <a:latin typeface="Amasis MT Pro Medium" panose="020F0502020204030204" pitchFamily="18" charset="0"/>
            </a:endParaRPr>
          </a:p>
          <a:p>
            <a:r>
              <a:rPr lang="es-MX" dirty="0">
                <a:latin typeface="Amasis MT Pro Medium" panose="020F0502020204030204" pitchFamily="18" charset="0"/>
              </a:rPr>
              <a:t>Toman un rol secundario, poniendo a las personas, la sociedad y su bienestar en el centro. Suelen enfocarse en ayudar, apoyar y cuidar a sus clientes y comunidades, ideal para proyectos con alto grado de compromiso y responsabilidad. Algunos ejemplos pueden ser </a:t>
            </a:r>
          </a:p>
          <a:p>
            <a:endParaRPr lang="es-MX" dirty="0">
              <a:latin typeface="Amasis MT Pro Medium" panose="020F0502020204030204" pitchFamily="18" charset="0"/>
            </a:endParaRPr>
          </a:p>
          <a:p>
            <a:pPr marL="742950" lvl="1" indent="-285750">
              <a:buFont typeface="Arial" panose="020B0604020202020204" pitchFamily="34" charset="0"/>
              <a:buChar char="•"/>
            </a:pPr>
            <a:r>
              <a:rPr lang="es-MX" dirty="0">
                <a:latin typeface="Amasis MT Pro Medium" panose="020F0502020204030204" pitchFamily="18" charset="0"/>
              </a:rPr>
              <a:t>Médicos sin fronteras </a:t>
            </a:r>
          </a:p>
          <a:p>
            <a:pPr marL="742950" lvl="1" indent="-285750">
              <a:buFont typeface="Arial" panose="020B0604020202020204" pitchFamily="34" charset="0"/>
              <a:buChar char="•"/>
            </a:pPr>
            <a:r>
              <a:rPr lang="es-MX" dirty="0">
                <a:latin typeface="Amasis MT Pro Medium" panose="020F0502020204030204" pitchFamily="18" charset="0"/>
              </a:rPr>
              <a:t>Dove </a:t>
            </a:r>
          </a:p>
          <a:p>
            <a:pPr marL="742950" lvl="1" indent="-285750">
              <a:buFont typeface="Arial" panose="020B0604020202020204" pitchFamily="34" charset="0"/>
              <a:buChar char="•"/>
            </a:pPr>
            <a:r>
              <a:rPr lang="es-MX" dirty="0" err="1">
                <a:latin typeface="Amasis MT Pro Medium" panose="020F0502020204030204" pitchFamily="18" charset="0"/>
              </a:rPr>
              <a:t>unicef</a:t>
            </a:r>
            <a:r>
              <a:rPr lang="es-MX" dirty="0">
                <a:latin typeface="Amasis MT Pro Medium" panose="020F0502020204030204" pitchFamily="18" charset="0"/>
              </a:rPr>
              <a:t> </a:t>
            </a:r>
          </a:p>
          <a:p>
            <a:pPr marL="742950" lvl="1" indent="-285750">
              <a:buFont typeface="Arial" panose="020B0604020202020204" pitchFamily="34" charset="0"/>
              <a:buChar char="•"/>
            </a:pPr>
            <a:r>
              <a:rPr lang="es-MX" dirty="0" err="1">
                <a:latin typeface="Amasis MT Pro Medium" panose="020F0502020204030204" pitchFamily="18" charset="0"/>
              </a:rPr>
              <a:t>wwf</a:t>
            </a:r>
            <a:endParaRPr lang="es-VE" dirty="0">
              <a:latin typeface="Amasis MT Pro Medium" panose="020F0502020204030204" pitchFamily="18" charset="0"/>
            </a:endParaRPr>
          </a:p>
        </p:txBody>
      </p:sp>
      <p:pic>
        <p:nvPicPr>
          <p:cNvPr id="5" name="Imagen 4">
            <a:extLst>
              <a:ext uri="{FF2B5EF4-FFF2-40B4-BE49-F238E27FC236}">
                <a16:creationId xmlns:a16="http://schemas.microsoft.com/office/drawing/2014/main" id="{1ACDD12D-217E-4048-A868-5BF92C785B44}"/>
              </a:ext>
            </a:extLst>
          </p:cNvPr>
          <p:cNvPicPr>
            <a:picLocks noChangeAspect="1"/>
          </p:cNvPicPr>
          <p:nvPr/>
        </p:nvPicPr>
        <p:blipFill>
          <a:blip r:embed="rId3"/>
          <a:stretch>
            <a:fillRect/>
          </a:stretch>
        </p:blipFill>
        <p:spPr>
          <a:xfrm>
            <a:off x="3999015" y="2473104"/>
            <a:ext cx="7775643" cy="4219525"/>
          </a:xfrm>
          <a:prstGeom prst="rect">
            <a:avLst/>
          </a:prstGeom>
        </p:spPr>
      </p:pic>
    </p:spTree>
    <p:extLst>
      <p:ext uri="{BB962C8B-B14F-4D97-AF65-F5344CB8AC3E}">
        <p14:creationId xmlns:p14="http://schemas.microsoft.com/office/powerpoint/2010/main" val="201646295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normAutofit/>
          </a:bodyPr>
          <a:lstStyle/>
          <a:p>
            <a:pPr algn="ctr"/>
            <a:r>
              <a:rPr lang="es-MX" sz="2400" dirty="0">
                <a:latin typeface="Wide Latin" panose="020A0A07050505020404" pitchFamily="18" charset="0"/>
                <a:ea typeface="Segoe UI Black" panose="020B0A02040204020203" pitchFamily="34" charset="0"/>
              </a:rPr>
              <a:t>PLAN DE MARKETING </a:t>
            </a:r>
            <a:endParaRPr lang="es-VE" sz="2400" dirty="0">
              <a:latin typeface="Wide Latin" panose="020A0A07050505020404" pitchFamily="18" charset="0"/>
              <a:ea typeface="Segoe UI Black" panose="020B0A02040204020203" pitchFamily="34" charset="0"/>
            </a:endParaRPr>
          </a:p>
        </p:txBody>
      </p:sp>
      <p:sp>
        <p:nvSpPr>
          <p:cNvPr id="3" name="CuadroTexto 2">
            <a:extLst>
              <a:ext uri="{FF2B5EF4-FFF2-40B4-BE49-F238E27FC236}">
                <a16:creationId xmlns:a16="http://schemas.microsoft.com/office/drawing/2014/main" id="{283FA787-3261-46C5-FD29-34CE34091F71}"/>
              </a:ext>
            </a:extLst>
          </p:cNvPr>
          <p:cNvSpPr txBox="1"/>
          <p:nvPr/>
        </p:nvSpPr>
        <p:spPr>
          <a:xfrm>
            <a:off x="838200" y="669376"/>
            <a:ext cx="10659894" cy="1107996"/>
          </a:xfrm>
          <a:prstGeom prst="rect">
            <a:avLst/>
          </a:prstGeom>
          <a:noFill/>
        </p:spPr>
        <p:txBody>
          <a:bodyPr wrap="square" rtlCol="0">
            <a:spAutoFit/>
          </a:bodyPr>
          <a:lstStyle/>
          <a:p>
            <a:r>
              <a:rPr lang="es-MX" sz="2400" dirty="0">
                <a:latin typeface="Arial Narrow" panose="020B0606020202030204" pitchFamily="34" charset="0"/>
                <a:cs typeface="Mongolian Baiti" panose="03000500000000000000" pitchFamily="66" charset="0"/>
              </a:rPr>
              <a:t>Recoge el análisis de la situación actual de la empresa los objetivos que se buscan conseguir y los pasos a seguir para alcanzarlo.</a:t>
            </a:r>
          </a:p>
          <a:p>
            <a:endParaRPr lang="es-MX" dirty="0">
              <a:latin typeface="Mongolian Baiti" panose="03000500000000000000" pitchFamily="66" charset="0"/>
              <a:cs typeface="Mongolian Baiti" panose="03000500000000000000" pitchFamily="66" charset="0"/>
            </a:endParaRPr>
          </a:p>
        </p:txBody>
      </p:sp>
      <p:sp>
        <p:nvSpPr>
          <p:cNvPr id="4" name="Título 1">
            <a:extLst>
              <a:ext uri="{FF2B5EF4-FFF2-40B4-BE49-F238E27FC236}">
                <a16:creationId xmlns:a16="http://schemas.microsoft.com/office/drawing/2014/main" id="{6FB7F997-E915-91F6-BFC3-C64EE5012FEF}"/>
              </a:ext>
            </a:extLst>
          </p:cNvPr>
          <p:cNvSpPr txBox="1">
            <a:spLocks/>
          </p:cNvSpPr>
          <p:nvPr/>
        </p:nvSpPr>
        <p:spPr>
          <a:xfrm>
            <a:off x="717130" y="3752643"/>
            <a:ext cx="10757740" cy="704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dirty="0">
                <a:latin typeface="Wide Latin" panose="020A0A07050505020404" pitchFamily="18" charset="0"/>
                <a:ea typeface="Segoe UI Black" panose="020B0A02040204020203" pitchFamily="34" charset="0"/>
              </a:rPr>
              <a:t>PLAN DE SOCIAL MEDIA MARKETING </a:t>
            </a:r>
            <a:endParaRPr lang="es-VE" sz="2000" dirty="0">
              <a:latin typeface="Wide Latin" panose="020A0A07050505020404" pitchFamily="18" charset="0"/>
              <a:ea typeface="Segoe UI Black" panose="020B0A02040204020203" pitchFamily="34" charset="0"/>
            </a:endParaRPr>
          </a:p>
        </p:txBody>
      </p:sp>
      <p:sp>
        <p:nvSpPr>
          <p:cNvPr id="5" name="CuadroTexto 4">
            <a:extLst>
              <a:ext uri="{FF2B5EF4-FFF2-40B4-BE49-F238E27FC236}">
                <a16:creationId xmlns:a16="http://schemas.microsoft.com/office/drawing/2014/main" id="{6A718593-1747-23FB-CEBF-F0513C4C48FE}"/>
              </a:ext>
            </a:extLst>
          </p:cNvPr>
          <p:cNvSpPr txBox="1"/>
          <p:nvPr/>
        </p:nvSpPr>
        <p:spPr>
          <a:xfrm>
            <a:off x="838200" y="4365169"/>
            <a:ext cx="10515599" cy="1569660"/>
          </a:xfrm>
          <a:prstGeom prst="rect">
            <a:avLst/>
          </a:prstGeom>
          <a:noFill/>
        </p:spPr>
        <p:txBody>
          <a:bodyPr wrap="square" rtlCol="0">
            <a:spAutoFit/>
          </a:bodyPr>
          <a:lstStyle/>
          <a:p>
            <a:r>
              <a:rPr lang="es-MX" sz="2400" dirty="0">
                <a:latin typeface="Arial Narrow" panose="020B0606020202030204" pitchFamily="34" charset="0"/>
                <a:cs typeface="Mongolian Baiti" panose="03000500000000000000" pitchFamily="66" charset="0"/>
              </a:rPr>
              <a:t>Se detalla la estrategia de la empresa en las redes sociales que se van a llevar a cabo para alcanzar los objetivos de marketing de la empresa.</a:t>
            </a:r>
          </a:p>
          <a:p>
            <a:r>
              <a:rPr lang="es-MX" sz="2400" dirty="0">
                <a:latin typeface="Arial Narrow" panose="020B0606020202030204" pitchFamily="34" charset="0"/>
                <a:cs typeface="Mongolian Baiti" panose="03000500000000000000" pitchFamily="66" charset="0"/>
              </a:rPr>
              <a:t>Para poder crear un buen plan de marketing necesitas la propuesta de valor y para eso necesitan saber los datos básicos de tu empresa, marca o negocio</a:t>
            </a:r>
            <a:endParaRPr lang="es-VE" sz="2400" dirty="0">
              <a:latin typeface="Arial Narrow" panose="020B0606020202030204" pitchFamily="34" charset="0"/>
              <a:cs typeface="Mongolian Baiti" panose="03000500000000000000" pitchFamily="66" charset="0"/>
            </a:endParaRPr>
          </a:p>
        </p:txBody>
      </p:sp>
      <p:pic>
        <p:nvPicPr>
          <p:cNvPr id="6" name="Imagen 5">
            <a:extLst>
              <a:ext uri="{FF2B5EF4-FFF2-40B4-BE49-F238E27FC236}">
                <a16:creationId xmlns:a16="http://schemas.microsoft.com/office/drawing/2014/main" id="{84D9267F-0740-196D-1099-EE7675F58F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9702" y="1458696"/>
            <a:ext cx="3831800" cy="2243291"/>
          </a:xfrm>
          <a:prstGeom prst="rect">
            <a:avLst/>
          </a:prstGeom>
          <a:noFill/>
        </p:spPr>
      </p:pic>
    </p:spTree>
    <p:extLst>
      <p:ext uri="{BB962C8B-B14F-4D97-AF65-F5344CB8AC3E}">
        <p14:creationId xmlns:p14="http://schemas.microsoft.com/office/powerpoint/2010/main" val="175241450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GOBERNANTE</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2308324"/>
          </a:xfrm>
          <a:prstGeom prst="rect">
            <a:avLst/>
          </a:prstGeom>
          <a:noFill/>
        </p:spPr>
        <p:txBody>
          <a:bodyPr wrap="square" rtlCol="0">
            <a:spAutoFit/>
          </a:bodyPr>
          <a:lstStyle/>
          <a:p>
            <a:r>
              <a:rPr lang="es-MX" dirty="0">
                <a:latin typeface="Amasis MT Pro Medium" panose="020F0502020204030204" pitchFamily="18" charset="0"/>
              </a:rPr>
              <a:t> se posicionan como líderes naturales con carisma. Transmiten tanto calidad como prestigio y autoridad desde una posición de poder.</a:t>
            </a:r>
          </a:p>
          <a:p>
            <a:endParaRPr lang="es-MX" dirty="0">
              <a:latin typeface="Amasis MT Pro Medium" panose="020F0502020204030204" pitchFamily="18" charset="0"/>
            </a:endParaRPr>
          </a:p>
          <a:p>
            <a:r>
              <a:rPr lang="es-MX" dirty="0">
                <a:latin typeface="Amasis MT Pro Medium" panose="020F0502020204030204" pitchFamily="18" charset="0"/>
              </a:rPr>
              <a:t>Suelen ser marcas asociadas exclusividad como fuerza y autocontrol, habitualmente sus productos/ servicios son para demostrar estatus y lujo. </a:t>
            </a:r>
          </a:p>
          <a:p>
            <a:endParaRPr lang="es-MX" dirty="0">
              <a:latin typeface="Amasis MT Pro Medium" panose="020F0502020204030204" pitchFamily="18" charset="0"/>
            </a:endParaRPr>
          </a:p>
          <a:p>
            <a:pPr marL="742950" lvl="1" indent="-285750">
              <a:buFont typeface="Arial" panose="020B0604020202020204" pitchFamily="34" charset="0"/>
              <a:buChar char="•"/>
            </a:pPr>
            <a:r>
              <a:rPr lang="es-MX" dirty="0">
                <a:latin typeface="Amasis MT Pro Medium" panose="020F0502020204030204" pitchFamily="18" charset="0"/>
              </a:rPr>
              <a:t>Mercedes Benz </a:t>
            </a:r>
          </a:p>
          <a:p>
            <a:pPr marL="742950" lvl="1" indent="-285750">
              <a:buFont typeface="Arial" panose="020B0604020202020204" pitchFamily="34" charset="0"/>
              <a:buChar char="•"/>
            </a:pPr>
            <a:r>
              <a:rPr lang="es-MX" dirty="0">
                <a:latin typeface="Amasis MT Pro Medium" panose="020F0502020204030204" pitchFamily="18" charset="0"/>
              </a:rPr>
              <a:t>Rolex </a:t>
            </a:r>
            <a:endParaRPr lang="es-VE" dirty="0">
              <a:latin typeface="Amasis MT Pro Medium" panose="020F0502020204030204" pitchFamily="18" charset="0"/>
            </a:endParaRPr>
          </a:p>
        </p:txBody>
      </p:sp>
      <p:pic>
        <p:nvPicPr>
          <p:cNvPr id="6" name="Imagen 5">
            <a:extLst>
              <a:ext uri="{FF2B5EF4-FFF2-40B4-BE49-F238E27FC236}">
                <a16:creationId xmlns:a16="http://schemas.microsoft.com/office/drawing/2014/main" id="{4B94262B-5593-45DD-93B1-989482408DC4}"/>
              </a:ext>
            </a:extLst>
          </p:cNvPr>
          <p:cNvPicPr>
            <a:picLocks noChangeAspect="1"/>
          </p:cNvPicPr>
          <p:nvPr/>
        </p:nvPicPr>
        <p:blipFill>
          <a:blip r:embed="rId3"/>
          <a:stretch>
            <a:fillRect/>
          </a:stretch>
        </p:blipFill>
        <p:spPr>
          <a:xfrm>
            <a:off x="3975370" y="2250292"/>
            <a:ext cx="5257800" cy="4144272"/>
          </a:xfrm>
          <a:prstGeom prst="rect">
            <a:avLst/>
          </a:prstGeom>
        </p:spPr>
      </p:pic>
    </p:spTree>
    <p:extLst>
      <p:ext uri="{BB962C8B-B14F-4D97-AF65-F5344CB8AC3E}">
        <p14:creationId xmlns:p14="http://schemas.microsoft.com/office/powerpoint/2010/main" val="389820177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CREADOR</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2308324"/>
          </a:xfrm>
          <a:prstGeom prst="rect">
            <a:avLst/>
          </a:prstGeom>
          <a:noFill/>
        </p:spPr>
        <p:txBody>
          <a:bodyPr wrap="square" rtlCol="0">
            <a:spAutoFit/>
          </a:bodyPr>
          <a:lstStyle/>
          <a:p>
            <a:r>
              <a:rPr lang="es-MX" dirty="0">
                <a:latin typeface="Amasis MT Pro Medium" panose="020F0502020204030204" pitchFamily="18" charset="0"/>
              </a:rPr>
              <a:t>Son marcas innovadoras que abren camino y hacen de guía el resto, suelen verse a sí mismos como especiales, exigentes e inconformistas.</a:t>
            </a:r>
          </a:p>
          <a:p>
            <a:endParaRPr lang="es-MX" dirty="0">
              <a:latin typeface="Amasis MT Pro Medium" panose="020F0502020204030204" pitchFamily="18" charset="0"/>
            </a:endParaRPr>
          </a:p>
          <a:p>
            <a:r>
              <a:rPr lang="es-MX" dirty="0">
                <a:latin typeface="Amasis MT Pro Medium" panose="020F0502020204030204" pitchFamily="18" charset="0"/>
              </a:rPr>
              <a:t>Tienen un alto grado de creatividad, rasgos artísticos y quieren dejar su huella en el mundo, les gusta compartir el conocimiento, además de evaluar cualquier idea y jugar. Algunos ejemplos son</a:t>
            </a:r>
          </a:p>
          <a:p>
            <a:pPr marL="742950" lvl="1" indent="-285750">
              <a:buFont typeface="Arial" panose="020B0604020202020204" pitchFamily="34" charset="0"/>
              <a:buChar char="•"/>
            </a:pPr>
            <a:r>
              <a:rPr lang="es-MX" dirty="0">
                <a:latin typeface="Amasis MT Pro Medium" panose="020F0502020204030204" pitchFamily="18" charset="0"/>
              </a:rPr>
              <a:t>Apple </a:t>
            </a:r>
          </a:p>
          <a:p>
            <a:pPr marL="742950" lvl="1" indent="-285750">
              <a:buFont typeface="Arial" panose="020B0604020202020204" pitchFamily="34" charset="0"/>
              <a:buChar char="•"/>
            </a:pPr>
            <a:r>
              <a:rPr lang="es-MX" dirty="0">
                <a:latin typeface="Amasis MT Pro Medium" panose="020F0502020204030204" pitchFamily="18" charset="0"/>
              </a:rPr>
              <a:t>LEGO </a:t>
            </a:r>
          </a:p>
          <a:p>
            <a:pPr marL="742950" lvl="1" indent="-285750">
              <a:buFont typeface="Arial" panose="020B0604020202020204" pitchFamily="34" charset="0"/>
              <a:buChar char="•"/>
            </a:pPr>
            <a:r>
              <a:rPr lang="es-MX" dirty="0">
                <a:latin typeface="Amasis MT Pro Medium" panose="020F0502020204030204" pitchFamily="18" charset="0"/>
              </a:rPr>
              <a:t>Tesla </a:t>
            </a:r>
            <a:endParaRPr lang="es-VE" dirty="0">
              <a:latin typeface="Amasis MT Pro Medium" panose="020F0502020204030204" pitchFamily="18" charset="0"/>
            </a:endParaRPr>
          </a:p>
        </p:txBody>
      </p:sp>
      <p:pic>
        <p:nvPicPr>
          <p:cNvPr id="6" name="Imagen 5">
            <a:extLst>
              <a:ext uri="{FF2B5EF4-FFF2-40B4-BE49-F238E27FC236}">
                <a16:creationId xmlns:a16="http://schemas.microsoft.com/office/drawing/2014/main" id="{07BE52BB-1370-4F15-AD34-36D28F285E5F}"/>
              </a:ext>
            </a:extLst>
          </p:cNvPr>
          <p:cNvPicPr>
            <a:picLocks noChangeAspect="1"/>
          </p:cNvPicPr>
          <p:nvPr/>
        </p:nvPicPr>
        <p:blipFill>
          <a:blip r:embed="rId3"/>
          <a:stretch>
            <a:fillRect/>
          </a:stretch>
        </p:blipFill>
        <p:spPr>
          <a:xfrm>
            <a:off x="3715966" y="2570234"/>
            <a:ext cx="5594602" cy="3824330"/>
          </a:xfrm>
          <a:prstGeom prst="rect">
            <a:avLst/>
          </a:prstGeom>
        </p:spPr>
      </p:pic>
    </p:spTree>
    <p:extLst>
      <p:ext uri="{BB962C8B-B14F-4D97-AF65-F5344CB8AC3E}">
        <p14:creationId xmlns:p14="http://schemas.microsoft.com/office/powerpoint/2010/main" val="8207322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SABIO</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2862322"/>
          </a:xfrm>
          <a:prstGeom prst="rect">
            <a:avLst/>
          </a:prstGeom>
          <a:noFill/>
        </p:spPr>
        <p:txBody>
          <a:bodyPr wrap="square" rtlCol="0">
            <a:spAutoFit/>
          </a:bodyPr>
          <a:lstStyle/>
          <a:p>
            <a:r>
              <a:rPr lang="es-MX" dirty="0">
                <a:latin typeface="Amasis MT Pro Medium" panose="020F0502020204030204" pitchFamily="18" charset="0"/>
              </a:rPr>
              <a:t>Son marcas con una personalidad analítica. Suelen posicionarse como referentes en el conocimiento y experiencia. </a:t>
            </a:r>
          </a:p>
          <a:p>
            <a:r>
              <a:rPr lang="es-MX" dirty="0">
                <a:latin typeface="Amasis MT Pro Medium" panose="020F0502020204030204" pitchFamily="18" charset="0"/>
              </a:rPr>
              <a:t>Los sabios creen que compartir el conocimiento de una excelente manera de entender el mundo,  actúan como mentores y ofrecen orientación. </a:t>
            </a:r>
          </a:p>
          <a:p>
            <a:r>
              <a:rPr lang="es-MX" dirty="0">
                <a:latin typeface="Amasis MT Pro Medium" panose="020F0502020204030204" pitchFamily="18" charset="0"/>
              </a:rPr>
              <a:t>Les encanta la investigación y el análisis la verdad. Una marca sabia estará siempre pendiente de las principales tendencias de estudios y materiales que puedan mejorar su comprensión y de diferentes temas. </a:t>
            </a:r>
          </a:p>
          <a:p>
            <a:r>
              <a:rPr lang="es-MX" dirty="0">
                <a:latin typeface="Amasis MT Pro Medium" panose="020F0502020204030204" pitchFamily="18" charset="0"/>
              </a:rPr>
              <a:t>New York Times </a:t>
            </a:r>
          </a:p>
          <a:p>
            <a:r>
              <a:rPr lang="es-MX" dirty="0">
                <a:latin typeface="Amasis MT Pro Medium" panose="020F0502020204030204" pitchFamily="18" charset="0"/>
              </a:rPr>
              <a:t>Telefónica </a:t>
            </a:r>
          </a:p>
          <a:p>
            <a:r>
              <a:rPr lang="es-MX" dirty="0">
                <a:latin typeface="Amasis MT Pro Medium" panose="020F0502020204030204" pitchFamily="18" charset="0"/>
              </a:rPr>
              <a:t>Ted </a:t>
            </a:r>
            <a:endParaRPr lang="es-VE" dirty="0">
              <a:latin typeface="Amasis MT Pro Medium" panose="020F0502020204030204" pitchFamily="18" charset="0"/>
            </a:endParaRPr>
          </a:p>
        </p:txBody>
      </p:sp>
      <p:pic>
        <p:nvPicPr>
          <p:cNvPr id="5" name="Imagen 4">
            <a:extLst>
              <a:ext uri="{FF2B5EF4-FFF2-40B4-BE49-F238E27FC236}">
                <a16:creationId xmlns:a16="http://schemas.microsoft.com/office/drawing/2014/main" id="{2295E2A7-FCC7-4FE7-8692-A851C0498673}"/>
              </a:ext>
            </a:extLst>
          </p:cNvPr>
          <p:cNvPicPr>
            <a:picLocks noChangeAspect="1"/>
          </p:cNvPicPr>
          <p:nvPr/>
        </p:nvPicPr>
        <p:blipFill>
          <a:blip r:embed="rId3"/>
          <a:stretch>
            <a:fillRect/>
          </a:stretch>
        </p:blipFill>
        <p:spPr>
          <a:xfrm>
            <a:off x="505726" y="3789194"/>
            <a:ext cx="3840841" cy="2431915"/>
          </a:xfrm>
          <a:prstGeom prst="rect">
            <a:avLst/>
          </a:prstGeom>
        </p:spPr>
      </p:pic>
      <p:pic>
        <p:nvPicPr>
          <p:cNvPr id="7" name="Imagen 6">
            <a:extLst>
              <a:ext uri="{FF2B5EF4-FFF2-40B4-BE49-F238E27FC236}">
                <a16:creationId xmlns:a16="http://schemas.microsoft.com/office/drawing/2014/main" id="{AD5F0DFA-7818-45BD-AA0D-885F2C8E69CC}"/>
              </a:ext>
            </a:extLst>
          </p:cNvPr>
          <p:cNvPicPr>
            <a:picLocks noChangeAspect="1"/>
          </p:cNvPicPr>
          <p:nvPr/>
        </p:nvPicPr>
        <p:blipFill>
          <a:blip r:embed="rId4"/>
          <a:stretch>
            <a:fillRect/>
          </a:stretch>
        </p:blipFill>
        <p:spPr>
          <a:xfrm>
            <a:off x="5744308" y="2680742"/>
            <a:ext cx="5692726" cy="3914611"/>
          </a:xfrm>
          <a:prstGeom prst="rect">
            <a:avLst/>
          </a:prstGeom>
        </p:spPr>
      </p:pic>
    </p:spTree>
    <p:extLst>
      <p:ext uri="{BB962C8B-B14F-4D97-AF65-F5344CB8AC3E}">
        <p14:creationId xmlns:p14="http://schemas.microsoft.com/office/powerpoint/2010/main" val="338737972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INOCENTE</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2031325"/>
          </a:xfrm>
          <a:prstGeom prst="rect">
            <a:avLst/>
          </a:prstGeom>
          <a:noFill/>
        </p:spPr>
        <p:txBody>
          <a:bodyPr wrap="square" rtlCol="0">
            <a:spAutoFit/>
          </a:bodyPr>
          <a:lstStyle/>
          <a:p>
            <a:r>
              <a:rPr lang="es-MX" dirty="0">
                <a:latin typeface="Amasis MT Pro Medium" panose="020F0502020204030204" pitchFamily="18" charset="0"/>
              </a:rPr>
              <a:t>Son marcas con una actitud maternal/paternal, basadas en la bondad, compasión y la preocupación innata. </a:t>
            </a:r>
          </a:p>
          <a:p>
            <a:endParaRPr lang="es-MX" dirty="0">
              <a:latin typeface="Amasis MT Pro Medium" panose="020F0502020204030204" pitchFamily="18" charset="0"/>
            </a:endParaRPr>
          </a:p>
          <a:p>
            <a:r>
              <a:rPr lang="es-ES" dirty="0">
                <a:latin typeface="Amasis MT Pro Medium" panose="020F0502020204030204" pitchFamily="18" charset="0"/>
              </a:rPr>
              <a:t>Ejemplos claros de marcas con arquetipo Inocente son Coca-Cola, Dove y McDonald's, que transmiten felicidad, pureza, simplicidad y optimismo a través de mensajes positivos, colores suaves y asociaciones nostálgicas, enfocándose en momentos de alegría genuina y autenticidad para conectar con sus consumidores. </a:t>
            </a:r>
            <a:endParaRPr lang="es-VE" dirty="0">
              <a:latin typeface="Amasis MT Pro Medium" panose="020F0502020204030204" pitchFamily="18" charset="0"/>
            </a:endParaRPr>
          </a:p>
        </p:txBody>
      </p:sp>
      <p:pic>
        <p:nvPicPr>
          <p:cNvPr id="4" name="Picture 3">
            <a:extLst>
              <a:ext uri="{FF2B5EF4-FFF2-40B4-BE49-F238E27FC236}">
                <a16:creationId xmlns:a16="http://schemas.microsoft.com/office/drawing/2014/main" id="{FED92078-A863-F11D-B1DE-4379B852F5DC}"/>
              </a:ext>
            </a:extLst>
          </p:cNvPr>
          <p:cNvPicPr>
            <a:picLocks noChangeAspect="1"/>
          </p:cNvPicPr>
          <p:nvPr/>
        </p:nvPicPr>
        <p:blipFill>
          <a:blip r:embed="rId3"/>
          <a:stretch>
            <a:fillRect/>
          </a:stretch>
        </p:blipFill>
        <p:spPr>
          <a:xfrm>
            <a:off x="3025302" y="2958197"/>
            <a:ext cx="5280498" cy="3010899"/>
          </a:xfrm>
          <a:prstGeom prst="rect">
            <a:avLst/>
          </a:prstGeom>
        </p:spPr>
      </p:pic>
    </p:spTree>
    <p:extLst>
      <p:ext uri="{BB962C8B-B14F-4D97-AF65-F5344CB8AC3E}">
        <p14:creationId xmlns:p14="http://schemas.microsoft.com/office/powerpoint/2010/main" val="210396828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282102"/>
            <a:ext cx="10515600" cy="463436"/>
          </a:xfrm>
        </p:spPr>
        <p:txBody>
          <a:bodyPr>
            <a:normAutofit fontScale="90000"/>
          </a:bodyPr>
          <a:lstStyle/>
          <a:p>
            <a:pPr algn="ctr"/>
            <a:r>
              <a:rPr lang="es-MX" dirty="0">
                <a:latin typeface="Amasis MT Pro Black" panose="02040A04050005020304" pitchFamily="18" charset="0"/>
              </a:rPr>
              <a:t>EXPLORADOR</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95163" y="833087"/>
            <a:ext cx="10515600" cy="2308324"/>
          </a:xfrm>
          <a:prstGeom prst="rect">
            <a:avLst/>
          </a:prstGeom>
          <a:noFill/>
        </p:spPr>
        <p:txBody>
          <a:bodyPr wrap="square" rtlCol="0">
            <a:spAutoFit/>
          </a:bodyPr>
          <a:lstStyle/>
          <a:p>
            <a:r>
              <a:rPr lang="es-ES" dirty="0">
                <a:latin typeface="Amasis MT Pro Medium" panose="020F0502020204030204" pitchFamily="18" charset="0"/>
              </a:rPr>
              <a:t>El arquetipo del Explorador siempre se aventura, se adentra en territorios inexplorados, se adentra en lo desconocido en busca de la verdad y busca emociones y entusiasmo en su vida. No necesita incentivos externos, pues posee un poderoso impulso interior que lo motiva a emprender el viaje. </a:t>
            </a:r>
          </a:p>
          <a:p>
            <a:endParaRPr lang="es-ES" dirty="0">
              <a:latin typeface="Amasis MT Pro Medium" panose="020F0502020204030204" pitchFamily="18" charset="0"/>
            </a:endParaRPr>
          </a:p>
          <a:p>
            <a:r>
              <a:rPr lang="es-ES" dirty="0">
                <a:latin typeface="Amasis MT Pro Medium" panose="020F0502020204030204" pitchFamily="18" charset="0"/>
              </a:rPr>
              <a:t>Marcas como Jeep y Patagonia han utilizado este arquetipo para construir identidades de marca que resuenan con los consumidores aventureros y curiosos. Las características del arquetipo del Explorador incluyen la libertad, la valentía y la autenticidad.</a:t>
            </a:r>
          </a:p>
          <a:p>
            <a:endParaRPr lang="es-VE" dirty="0">
              <a:latin typeface="Amasis MT Pro Medium" panose="020F0502020204030204" pitchFamily="18" charset="0"/>
            </a:endParaRPr>
          </a:p>
        </p:txBody>
      </p:sp>
      <p:pic>
        <p:nvPicPr>
          <p:cNvPr id="5" name="Picture 4">
            <a:extLst>
              <a:ext uri="{FF2B5EF4-FFF2-40B4-BE49-F238E27FC236}">
                <a16:creationId xmlns:a16="http://schemas.microsoft.com/office/drawing/2014/main" id="{729C898A-08A8-40CC-1F77-D7B8E3ED9781}"/>
              </a:ext>
            </a:extLst>
          </p:cNvPr>
          <p:cNvPicPr>
            <a:picLocks noChangeAspect="1"/>
          </p:cNvPicPr>
          <p:nvPr/>
        </p:nvPicPr>
        <p:blipFill>
          <a:blip r:embed="rId3"/>
          <a:stretch>
            <a:fillRect/>
          </a:stretch>
        </p:blipFill>
        <p:spPr>
          <a:xfrm>
            <a:off x="2694562" y="2909453"/>
            <a:ext cx="6211420" cy="3527117"/>
          </a:xfrm>
          <a:prstGeom prst="rect">
            <a:avLst/>
          </a:prstGeom>
        </p:spPr>
      </p:pic>
    </p:spTree>
    <p:extLst>
      <p:ext uri="{BB962C8B-B14F-4D97-AF65-F5344CB8AC3E}">
        <p14:creationId xmlns:p14="http://schemas.microsoft.com/office/powerpoint/2010/main" val="21262743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87549"/>
            <a:ext cx="10515600" cy="463436"/>
          </a:xfrm>
        </p:spPr>
        <p:txBody>
          <a:bodyPr>
            <a:normAutofit fontScale="90000"/>
          </a:bodyPr>
          <a:lstStyle/>
          <a:p>
            <a:pPr algn="ctr"/>
            <a:r>
              <a:rPr lang="es-MX" dirty="0">
                <a:latin typeface="Amasis MT Pro Black" panose="02040A04050005020304" pitchFamily="18" charset="0"/>
              </a:rPr>
              <a:t>AMANTE</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2031325"/>
          </a:xfrm>
          <a:prstGeom prst="rect">
            <a:avLst/>
          </a:prstGeom>
          <a:noFill/>
        </p:spPr>
        <p:txBody>
          <a:bodyPr wrap="square" rtlCol="0">
            <a:spAutoFit/>
          </a:bodyPr>
          <a:lstStyle/>
          <a:p>
            <a:r>
              <a:rPr lang="es-MX" dirty="0">
                <a:latin typeface="Amasis MT Pro Medium" panose="020F0502020204030204" pitchFamily="18" charset="0"/>
              </a:rPr>
              <a:t>Son marcas románticas, soñadoras y apasionadas. Apelan al placer a través de los sentidos y utilizan una comunicación provocadora, aspiracional e íntima, suelen  tender hacia territorios como el deseo, el erotismo y la Fantasía.  Algunos ejemplos son </a:t>
            </a:r>
          </a:p>
          <a:p>
            <a:endParaRPr lang="es-MX" dirty="0">
              <a:latin typeface="Amasis MT Pro Medium" panose="020F0502020204030204" pitchFamily="18" charset="0"/>
            </a:endParaRPr>
          </a:p>
          <a:p>
            <a:pPr marL="742950" lvl="1" indent="-285750">
              <a:buFont typeface="Arial" panose="020B0604020202020204" pitchFamily="34" charset="0"/>
              <a:buChar char="•"/>
            </a:pPr>
            <a:r>
              <a:rPr lang="es-MX" dirty="0" err="1">
                <a:latin typeface="Amasis MT Pro Medium" panose="020F0502020204030204" pitchFamily="18" charset="0"/>
              </a:rPr>
              <a:t>L'oréal</a:t>
            </a:r>
            <a:r>
              <a:rPr lang="es-MX" dirty="0">
                <a:latin typeface="Amasis MT Pro Medium" panose="020F0502020204030204" pitchFamily="18" charset="0"/>
              </a:rPr>
              <a:t> </a:t>
            </a:r>
          </a:p>
          <a:p>
            <a:pPr marL="742950" lvl="1" indent="-285750">
              <a:buFont typeface="Arial" panose="020B0604020202020204" pitchFamily="34" charset="0"/>
              <a:buChar char="•"/>
            </a:pPr>
            <a:r>
              <a:rPr lang="es-MX" dirty="0">
                <a:latin typeface="Amasis MT Pro Medium" panose="020F0502020204030204" pitchFamily="18" charset="0"/>
              </a:rPr>
              <a:t>Martini </a:t>
            </a:r>
          </a:p>
          <a:p>
            <a:pPr marL="742950" lvl="1" indent="-285750">
              <a:buFont typeface="Arial" panose="020B0604020202020204" pitchFamily="34" charset="0"/>
              <a:buChar char="•"/>
            </a:pPr>
            <a:r>
              <a:rPr lang="es-MX" dirty="0">
                <a:latin typeface="Amasis MT Pro Medium" panose="020F0502020204030204" pitchFamily="18" charset="0"/>
              </a:rPr>
              <a:t>Vicio</a:t>
            </a:r>
            <a:endParaRPr lang="es-VE" dirty="0">
              <a:latin typeface="Amasis MT Pro Medium" panose="020F0502020204030204" pitchFamily="18" charset="0"/>
            </a:endParaRPr>
          </a:p>
        </p:txBody>
      </p:sp>
      <p:pic>
        <p:nvPicPr>
          <p:cNvPr id="8" name="Imagen 7">
            <a:extLst>
              <a:ext uri="{FF2B5EF4-FFF2-40B4-BE49-F238E27FC236}">
                <a16:creationId xmlns:a16="http://schemas.microsoft.com/office/drawing/2014/main" id="{096090BA-9891-4895-8C04-46D44437ED7F}"/>
              </a:ext>
            </a:extLst>
          </p:cNvPr>
          <p:cNvPicPr>
            <a:picLocks noChangeAspect="1"/>
          </p:cNvPicPr>
          <p:nvPr/>
        </p:nvPicPr>
        <p:blipFill>
          <a:blip r:embed="rId3"/>
          <a:stretch>
            <a:fillRect/>
          </a:stretch>
        </p:blipFill>
        <p:spPr>
          <a:xfrm>
            <a:off x="3589507" y="2164245"/>
            <a:ext cx="6575898" cy="3818264"/>
          </a:xfrm>
          <a:prstGeom prst="rect">
            <a:avLst/>
          </a:prstGeom>
        </p:spPr>
      </p:pic>
    </p:spTree>
    <p:extLst>
      <p:ext uri="{BB962C8B-B14F-4D97-AF65-F5344CB8AC3E}">
        <p14:creationId xmlns:p14="http://schemas.microsoft.com/office/powerpoint/2010/main" val="400037783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BUFON</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1477328"/>
          </a:xfrm>
          <a:prstGeom prst="rect">
            <a:avLst/>
          </a:prstGeom>
          <a:noFill/>
        </p:spPr>
        <p:txBody>
          <a:bodyPr wrap="square" rtlCol="0">
            <a:spAutoFit/>
          </a:bodyPr>
          <a:lstStyle/>
          <a:p>
            <a:r>
              <a:rPr lang="es-MX" dirty="0">
                <a:latin typeface="Amasis MT Pro Medium" panose="020F0502020204030204" pitchFamily="18" charset="0"/>
              </a:rPr>
              <a:t>son marcas despreocupadas y divertidas puntos suelen tener un tono fresco original y se apoyan en el humor les gusta llamar la atención. Caen bien </a:t>
            </a:r>
          </a:p>
          <a:p>
            <a:pPr marL="742950" lvl="1" indent="-285750">
              <a:buFont typeface="Arial" panose="020B0604020202020204" pitchFamily="34" charset="0"/>
              <a:buChar char="•"/>
            </a:pPr>
            <a:r>
              <a:rPr lang="es-MX" dirty="0">
                <a:latin typeface="Amasis MT Pro Medium" panose="020F0502020204030204" pitchFamily="18" charset="0"/>
              </a:rPr>
              <a:t>Fanta </a:t>
            </a:r>
          </a:p>
          <a:p>
            <a:pPr marL="742950" lvl="1" indent="-285750">
              <a:buFont typeface="Arial" panose="020B0604020202020204" pitchFamily="34" charset="0"/>
              <a:buChar char="•"/>
            </a:pPr>
            <a:r>
              <a:rPr lang="es-MX" dirty="0" err="1">
                <a:latin typeface="Amasis MT Pro Medium" panose="020F0502020204030204" pitchFamily="18" charset="0"/>
              </a:rPr>
              <a:t>m&amp;m’s</a:t>
            </a:r>
            <a:r>
              <a:rPr lang="es-MX" dirty="0">
                <a:latin typeface="Amasis MT Pro Medium" panose="020F0502020204030204" pitchFamily="18" charset="0"/>
              </a:rPr>
              <a:t> </a:t>
            </a:r>
          </a:p>
          <a:p>
            <a:pPr marL="742950" lvl="1" indent="-285750">
              <a:buFont typeface="Arial" panose="020B0604020202020204" pitchFamily="34" charset="0"/>
              <a:buChar char="•"/>
            </a:pPr>
            <a:r>
              <a:rPr lang="es-MX" dirty="0">
                <a:latin typeface="Amasis MT Pro Medium" panose="020F0502020204030204" pitchFamily="18" charset="0"/>
              </a:rPr>
              <a:t>Burger King</a:t>
            </a:r>
          </a:p>
        </p:txBody>
      </p:sp>
      <p:pic>
        <p:nvPicPr>
          <p:cNvPr id="4" name="Picture 3">
            <a:extLst>
              <a:ext uri="{FF2B5EF4-FFF2-40B4-BE49-F238E27FC236}">
                <a16:creationId xmlns:a16="http://schemas.microsoft.com/office/drawing/2014/main" id="{43CB3111-60ED-59EE-C671-B6A9A8D8F99A}"/>
              </a:ext>
            </a:extLst>
          </p:cNvPr>
          <p:cNvPicPr>
            <a:picLocks noChangeAspect="1"/>
          </p:cNvPicPr>
          <p:nvPr/>
        </p:nvPicPr>
        <p:blipFill>
          <a:blip r:embed="rId3"/>
          <a:stretch>
            <a:fillRect/>
          </a:stretch>
        </p:blipFill>
        <p:spPr>
          <a:xfrm>
            <a:off x="992222" y="2404200"/>
            <a:ext cx="4643336" cy="3093623"/>
          </a:xfrm>
          <a:prstGeom prst="rect">
            <a:avLst/>
          </a:prstGeom>
        </p:spPr>
      </p:pic>
      <p:pic>
        <p:nvPicPr>
          <p:cNvPr id="6" name="Picture 5">
            <a:extLst>
              <a:ext uri="{FF2B5EF4-FFF2-40B4-BE49-F238E27FC236}">
                <a16:creationId xmlns:a16="http://schemas.microsoft.com/office/drawing/2014/main" id="{97F1CD76-8407-B4FD-833A-8DA10BFC4D72}"/>
              </a:ext>
            </a:extLst>
          </p:cNvPr>
          <p:cNvPicPr>
            <a:picLocks noChangeAspect="1"/>
          </p:cNvPicPr>
          <p:nvPr/>
        </p:nvPicPr>
        <p:blipFill>
          <a:blip r:embed="rId4"/>
          <a:stretch>
            <a:fillRect/>
          </a:stretch>
        </p:blipFill>
        <p:spPr>
          <a:xfrm>
            <a:off x="5980401" y="2754566"/>
            <a:ext cx="5090873" cy="2574199"/>
          </a:xfrm>
          <a:prstGeom prst="rect">
            <a:avLst/>
          </a:prstGeom>
        </p:spPr>
      </p:pic>
    </p:spTree>
    <p:extLst>
      <p:ext uri="{BB962C8B-B14F-4D97-AF65-F5344CB8AC3E}">
        <p14:creationId xmlns:p14="http://schemas.microsoft.com/office/powerpoint/2010/main" val="2864305829"/>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463436"/>
          </a:xfrm>
        </p:spPr>
        <p:txBody>
          <a:bodyPr>
            <a:normAutofit fontScale="90000"/>
          </a:bodyPr>
          <a:lstStyle/>
          <a:p>
            <a:pPr algn="ctr"/>
            <a:r>
              <a:rPr lang="es-MX" dirty="0">
                <a:latin typeface="Amasis MT Pro Black" panose="02040A04050005020304" pitchFamily="18" charset="0"/>
              </a:rPr>
              <a:t>FORAJIDO</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463436"/>
            <a:ext cx="10653932" cy="1477328"/>
          </a:xfrm>
          <a:prstGeom prst="rect">
            <a:avLst/>
          </a:prstGeom>
          <a:noFill/>
        </p:spPr>
        <p:txBody>
          <a:bodyPr wrap="square" rtlCol="0">
            <a:spAutoFit/>
          </a:bodyPr>
          <a:lstStyle/>
          <a:p>
            <a:r>
              <a:rPr lang="es-MX" dirty="0">
                <a:latin typeface="Amasis MT Pro Medium" panose="020F0502020204030204" pitchFamily="18" charset="0"/>
              </a:rPr>
              <a:t>son marcas que intentan romper las normas del convencionalismo son honestas como rebeldes y estimulantes. Suelen generar un importante sentimiento de pertenencia y comunidad, Ya que tienen la capacidad de construir una tribu a su alrededor.  Algunos ejemplos son </a:t>
            </a:r>
          </a:p>
          <a:p>
            <a:pPr marL="742950" lvl="1" indent="-285750">
              <a:buFont typeface="Arial" panose="020B0604020202020204" pitchFamily="34" charset="0"/>
              <a:buChar char="•"/>
            </a:pPr>
            <a:r>
              <a:rPr lang="es-MX" dirty="0">
                <a:latin typeface="Amasis MT Pro Medium" panose="020F0502020204030204" pitchFamily="18" charset="0"/>
              </a:rPr>
              <a:t>MTV </a:t>
            </a:r>
          </a:p>
          <a:p>
            <a:pPr marL="742950" lvl="1" indent="-285750">
              <a:buFont typeface="Arial" panose="020B0604020202020204" pitchFamily="34" charset="0"/>
              <a:buChar char="•"/>
            </a:pPr>
            <a:r>
              <a:rPr lang="es-MX" dirty="0">
                <a:latin typeface="Amasis MT Pro Medium" panose="020F0502020204030204" pitchFamily="18" charset="0"/>
              </a:rPr>
              <a:t>Duolingo </a:t>
            </a:r>
            <a:endParaRPr lang="es-VE" dirty="0">
              <a:latin typeface="Amasis MT Pro Medium" panose="020F0502020204030204" pitchFamily="18" charset="0"/>
            </a:endParaRPr>
          </a:p>
        </p:txBody>
      </p:sp>
      <p:pic>
        <p:nvPicPr>
          <p:cNvPr id="5" name="Imagen 4">
            <a:extLst>
              <a:ext uri="{FF2B5EF4-FFF2-40B4-BE49-F238E27FC236}">
                <a16:creationId xmlns:a16="http://schemas.microsoft.com/office/drawing/2014/main" id="{CA0AEF50-61A3-4D59-8A2D-D72B06E7E3B4}"/>
              </a:ext>
            </a:extLst>
          </p:cNvPr>
          <p:cNvPicPr>
            <a:picLocks noChangeAspect="1"/>
          </p:cNvPicPr>
          <p:nvPr/>
        </p:nvPicPr>
        <p:blipFill>
          <a:blip r:embed="rId3"/>
          <a:stretch>
            <a:fillRect/>
          </a:stretch>
        </p:blipFill>
        <p:spPr>
          <a:xfrm>
            <a:off x="3317132" y="2268013"/>
            <a:ext cx="6413770" cy="3768505"/>
          </a:xfrm>
          <a:prstGeom prst="rect">
            <a:avLst/>
          </a:prstGeom>
        </p:spPr>
      </p:pic>
    </p:spTree>
    <p:extLst>
      <p:ext uri="{BB962C8B-B14F-4D97-AF65-F5344CB8AC3E}">
        <p14:creationId xmlns:p14="http://schemas.microsoft.com/office/powerpoint/2010/main" val="3951223645"/>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256546"/>
            <a:ext cx="10515600" cy="463436"/>
          </a:xfrm>
        </p:spPr>
        <p:txBody>
          <a:bodyPr>
            <a:normAutofit fontScale="90000"/>
          </a:bodyPr>
          <a:lstStyle/>
          <a:p>
            <a:pPr algn="ctr"/>
            <a:r>
              <a:rPr lang="es-MX" dirty="0">
                <a:latin typeface="Amasis MT Pro Black" panose="02040A04050005020304" pitchFamily="18" charset="0"/>
              </a:rPr>
              <a:t>MAGO</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17342" y="881725"/>
            <a:ext cx="10653932" cy="923330"/>
          </a:xfrm>
          <a:prstGeom prst="rect">
            <a:avLst/>
          </a:prstGeom>
          <a:noFill/>
        </p:spPr>
        <p:txBody>
          <a:bodyPr wrap="square" rtlCol="0">
            <a:spAutoFit/>
          </a:bodyPr>
          <a:lstStyle/>
          <a:p>
            <a:r>
              <a:rPr lang="es-ES" dirty="0">
                <a:latin typeface="Amasis MT Pro Medium" panose="020F0502020204030204" pitchFamily="18" charset="0"/>
              </a:rPr>
              <a:t>El arquetipo de marca del mago es uno de los representantes más enigmáticos y fascinantes de la clasificación de </a:t>
            </a:r>
            <a:r>
              <a:rPr lang="es-ES" dirty="0" err="1">
                <a:latin typeface="Amasis MT Pro Medium" panose="020F0502020204030204" pitchFamily="18" charset="0"/>
              </a:rPr>
              <a:t>Junger</a:t>
            </a:r>
            <a:r>
              <a:rPr lang="es-ES" dirty="0">
                <a:latin typeface="Amasis MT Pro Medium" panose="020F0502020204030204" pitchFamily="18" charset="0"/>
              </a:rPr>
              <a:t>. Posee una capacidad innata para transformar situaciones cotidianas en experiencias extraordinarias y llevar a los clientes a experiencias transformadoras.</a:t>
            </a:r>
            <a:endParaRPr lang="es-VE" dirty="0">
              <a:latin typeface="Amasis MT Pro Medium" panose="020F0502020204030204" pitchFamily="18" charset="0"/>
            </a:endParaRPr>
          </a:p>
        </p:txBody>
      </p:sp>
      <p:pic>
        <p:nvPicPr>
          <p:cNvPr id="4" name="Picture 3">
            <a:extLst>
              <a:ext uri="{FF2B5EF4-FFF2-40B4-BE49-F238E27FC236}">
                <a16:creationId xmlns:a16="http://schemas.microsoft.com/office/drawing/2014/main" id="{016F9A3E-12D1-B33D-D237-CDA80703C357}"/>
              </a:ext>
            </a:extLst>
          </p:cNvPr>
          <p:cNvPicPr>
            <a:picLocks noChangeAspect="1"/>
          </p:cNvPicPr>
          <p:nvPr/>
        </p:nvPicPr>
        <p:blipFill>
          <a:blip r:embed="rId3"/>
          <a:stretch>
            <a:fillRect/>
          </a:stretch>
        </p:blipFill>
        <p:spPr>
          <a:xfrm>
            <a:off x="417342" y="2451143"/>
            <a:ext cx="5275229" cy="1154689"/>
          </a:xfrm>
          <a:prstGeom prst="rect">
            <a:avLst/>
          </a:prstGeom>
        </p:spPr>
      </p:pic>
      <p:sp>
        <p:nvSpPr>
          <p:cNvPr id="6" name="TextBox 5">
            <a:extLst>
              <a:ext uri="{FF2B5EF4-FFF2-40B4-BE49-F238E27FC236}">
                <a16:creationId xmlns:a16="http://schemas.microsoft.com/office/drawing/2014/main" id="{23FD9665-991B-CA5C-61DD-EFC9456231CB}"/>
              </a:ext>
            </a:extLst>
          </p:cNvPr>
          <p:cNvSpPr txBox="1"/>
          <p:nvPr/>
        </p:nvSpPr>
        <p:spPr>
          <a:xfrm>
            <a:off x="417342" y="3767575"/>
            <a:ext cx="6094378" cy="646331"/>
          </a:xfrm>
          <a:prstGeom prst="rect">
            <a:avLst/>
          </a:prstGeom>
          <a:noFill/>
        </p:spPr>
        <p:txBody>
          <a:bodyPr wrap="square">
            <a:spAutoFit/>
          </a:bodyPr>
          <a:lstStyle/>
          <a:p>
            <a:r>
              <a:rPr lang="es-ES" dirty="0"/>
              <a:t>Con el lema “Donde los sueños se hacen realidad” , esta marca trae magia y brillo a nuestra vida diaria.</a:t>
            </a:r>
            <a:endParaRPr lang="en-US" dirty="0"/>
          </a:p>
        </p:txBody>
      </p:sp>
      <p:pic>
        <p:nvPicPr>
          <p:cNvPr id="7" name="Picture 6">
            <a:extLst>
              <a:ext uri="{FF2B5EF4-FFF2-40B4-BE49-F238E27FC236}">
                <a16:creationId xmlns:a16="http://schemas.microsoft.com/office/drawing/2014/main" id="{A9D141DF-BC9E-4C58-8ABA-20DDACC40734}"/>
              </a:ext>
            </a:extLst>
          </p:cNvPr>
          <p:cNvPicPr>
            <a:picLocks noChangeAspect="1"/>
          </p:cNvPicPr>
          <p:nvPr/>
        </p:nvPicPr>
        <p:blipFill>
          <a:blip r:embed="rId4"/>
          <a:stretch>
            <a:fillRect/>
          </a:stretch>
        </p:blipFill>
        <p:spPr>
          <a:xfrm>
            <a:off x="6499431" y="2480952"/>
            <a:ext cx="5002854" cy="1095069"/>
          </a:xfrm>
          <a:prstGeom prst="rect">
            <a:avLst/>
          </a:prstGeom>
        </p:spPr>
      </p:pic>
      <p:sp>
        <p:nvSpPr>
          <p:cNvPr id="9" name="TextBox 8">
            <a:extLst>
              <a:ext uri="{FF2B5EF4-FFF2-40B4-BE49-F238E27FC236}">
                <a16:creationId xmlns:a16="http://schemas.microsoft.com/office/drawing/2014/main" id="{B75DEBA4-48D9-1590-6315-335ED00988EA}"/>
              </a:ext>
            </a:extLst>
          </p:cNvPr>
          <p:cNvSpPr txBox="1"/>
          <p:nvPr/>
        </p:nvSpPr>
        <p:spPr>
          <a:xfrm>
            <a:off x="6257317" y="3737764"/>
            <a:ext cx="6094378" cy="646331"/>
          </a:xfrm>
          <a:prstGeom prst="rect">
            <a:avLst/>
          </a:prstGeom>
          <a:noFill/>
        </p:spPr>
        <p:txBody>
          <a:bodyPr wrap="square">
            <a:spAutoFit/>
          </a:bodyPr>
          <a:lstStyle/>
          <a:p>
            <a:r>
              <a:rPr lang="es-ES" dirty="0"/>
              <a:t>“Llenar el mundo de emoción, a través del poder de la creatividad y la tecnología”.</a:t>
            </a:r>
            <a:endParaRPr lang="en-US" dirty="0"/>
          </a:p>
        </p:txBody>
      </p:sp>
    </p:spTree>
    <p:extLst>
      <p:ext uri="{BB962C8B-B14F-4D97-AF65-F5344CB8AC3E}">
        <p14:creationId xmlns:p14="http://schemas.microsoft.com/office/powerpoint/2010/main" val="282338636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330740"/>
            <a:ext cx="10515600" cy="463436"/>
          </a:xfrm>
        </p:spPr>
        <p:txBody>
          <a:bodyPr>
            <a:normAutofit fontScale="90000"/>
          </a:bodyPr>
          <a:lstStyle/>
          <a:p>
            <a:pPr algn="ctr"/>
            <a:r>
              <a:rPr lang="es-MX" dirty="0">
                <a:latin typeface="Amasis MT Pro Black" panose="02040A04050005020304" pitchFamily="18" charset="0"/>
              </a:rPr>
              <a:t>HEROE </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465980" y="901180"/>
            <a:ext cx="10653932" cy="2862322"/>
          </a:xfrm>
          <a:prstGeom prst="rect">
            <a:avLst/>
          </a:prstGeom>
          <a:noFill/>
        </p:spPr>
        <p:txBody>
          <a:bodyPr wrap="square" rtlCol="0">
            <a:spAutoFit/>
          </a:bodyPr>
          <a:lstStyle/>
          <a:p>
            <a:r>
              <a:rPr lang="es-ES" dirty="0">
                <a:latin typeface="Amasis MT Pro Medium" panose="020F0502020204030204" pitchFamily="18" charset="0"/>
              </a:rPr>
              <a:t>El arquetipo del Héroe comienza y termina con el reto, motivado siempre por proteger e inspirar a otros.</a:t>
            </a:r>
          </a:p>
          <a:p>
            <a:endParaRPr lang="es-ES" dirty="0">
              <a:latin typeface="Amasis MT Pro Medium" panose="020F0502020204030204" pitchFamily="18" charset="0"/>
            </a:endParaRPr>
          </a:p>
          <a:p>
            <a:r>
              <a:rPr lang="es-ES" dirty="0">
                <a:latin typeface="Amasis MT Pro Medium" panose="020F0502020204030204" pitchFamily="18" charset="0"/>
              </a:rPr>
              <a:t>Se encuentre en el ambiente que se encuentre, el Héroe siente la necesidad de dejar su huella en el mundo, a menudo a costa de un gran sacrificio.</a:t>
            </a:r>
          </a:p>
          <a:p>
            <a:endParaRPr lang="es-ES" dirty="0">
              <a:latin typeface="Amasis MT Pro Medium" panose="020F0502020204030204" pitchFamily="18" charset="0"/>
            </a:endParaRPr>
          </a:p>
          <a:p>
            <a:r>
              <a:rPr lang="es-ES" dirty="0">
                <a:latin typeface="Amasis MT Pro Medium" panose="020F0502020204030204" pitchFamily="18" charset="0"/>
              </a:rPr>
              <a:t>Un ejemplo icónico de marca con el arquetipo del Héroe es Nike, que inspira a superar límites con su lema "Just Do </a:t>
            </a:r>
            <a:r>
              <a:rPr lang="es-ES" dirty="0" err="1">
                <a:latin typeface="Amasis MT Pro Medium" panose="020F0502020204030204" pitchFamily="18" charset="0"/>
              </a:rPr>
              <a:t>It</a:t>
            </a:r>
            <a:r>
              <a:rPr lang="es-ES" dirty="0">
                <a:latin typeface="Amasis MT Pro Medium" panose="020F0502020204030204" pitchFamily="18" charset="0"/>
              </a:rPr>
              <a:t>", empoderando a las personas a ser fuertes y valientes; otras marcas heroicas son FedEx (entrega soluciones difíciles) y Cruz Roja (salva vidas y ayuda en crisis), enfocándose en la superación, la maestría y la mejora del mundo. </a:t>
            </a:r>
            <a:endParaRPr lang="es-VE" dirty="0">
              <a:latin typeface="Amasis MT Pro Medium" panose="020F0502020204030204" pitchFamily="18" charset="0"/>
            </a:endParaRPr>
          </a:p>
        </p:txBody>
      </p:sp>
      <p:pic>
        <p:nvPicPr>
          <p:cNvPr id="4" name="Picture 3">
            <a:extLst>
              <a:ext uri="{FF2B5EF4-FFF2-40B4-BE49-F238E27FC236}">
                <a16:creationId xmlns:a16="http://schemas.microsoft.com/office/drawing/2014/main" id="{842941AA-159D-9A14-2E35-B10A3ACA6F11}"/>
              </a:ext>
            </a:extLst>
          </p:cNvPr>
          <p:cNvPicPr>
            <a:picLocks noChangeAspect="1"/>
          </p:cNvPicPr>
          <p:nvPr/>
        </p:nvPicPr>
        <p:blipFill>
          <a:blip r:embed="rId3"/>
          <a:stretch>
            <a:fillRect/>
          </a:stretch>
        </p:blipFill>
        <p:spPr>
          <a:xfrm>
            <a:off x="4709216" y="3763502"/>
            <a:ext cx="2773568" cy="2862322"/>
          </a:xfrm>
          <a:prstGeom prst="rect">
            <a:avLst/>
          </a:prstGeom>
        </p:spPr>
      </p:pic>
    </p:spTree>
    <p:extLst>
      <p:ext uri="{BB962C8B-B14F-4D97-AF65-F5344CB8AC3E}">
        <p14:creationId xmlns:p14="http://schemas.microsoft.com/office/powerpoint/2010/main" val="180045517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239150" y="143751"/>
            <a:ext cx="11460482" cy="379828"/>
          </a:xfrm>
        </p:spPr>
        <p:txBody>
          <a:bodyPr>
            <a:noAutofit/>
          </a:bodyPr>
          <a:lstStyle/>
          <a:p>
            <a:pPr algn="ctr"/>
            <a:r>
              <a:rPr lang="es-MX" sz="2000" dirty="0">
                <a:latin typeface="Wide Latin" panose="020A0A07050505020404" pitchFamily="18" charset="0"/>
              </a:rPr>
              <a:t>BRANDING - CULTURA CORPORACIONAL </a:t>
            </a:r>
            <a:endParaRPr lang="es-VE" sz="2000" dirty="0">
              <a:latin typeface="Wide Latin" panose="020A0A07050505020404" pitchFamily="18" charset="0"/>
            </a:endParaRPr>
          </a:p>
        </p:txBody>
      </p:sp>
      <p:sp>
        <p:nvSpPr>
          <p:cNvPr id="3" name="CuadroTexto 2">
            <a:extLst>
              <a:ext uri="{FF2B5EF4-FFF2-40B4-BE49-F238E27FC236}">
                <a16:creationId xmlns:a16="http://schemas.microsoft.com/office/drawing/2014/main" id="{283FA787-3261-46C5-FD29-34CE34091F71}"/>
              </a:ext>
            </a:extLst>
          </p:cNvPr>
          <p:cNvSpPr txBox="1"/>
          <p:nvPr/>
        </p:nvSpPr>
        <p:spPr>
          <a:xfrm>
            <a:off x="801384" y="610218"/>
            <a:ext cx="10117406" cy="1569660"/>
          </a:xfrm>
          <a:prstGeom prst="rect">
            <a:avLst/>
          </a:prstGeom>
          <a:noFill/>
        </p:spPr>
        <p:txBody>
          <a:bodyPr wrap="square" rtlCol="0">
            <a:spAutoFit/>
          </a:bodyPr>
          <a:lstStyle/>
          <a:p>
            <a:r>
              <a:rPr lang="es-ES" sz="2400" dirty="0">
                <a:latin typeface="Arial Narrow" panose="020B0606020202030204" pitchFamily="34" charset="0"/>
              </a:rPr>
              <a:t>Se refiere al conjunto de acciones y estrategias que una empresa lleva a cabo para crear, gestionar y fortalecer su marca en la mente de los consumidores. Esto incluye desde el diseño del logotipo y la identidad visual hasta la definición de la personalidad de la marca, su tono de voz y los valores que transmite. </a:t>
            </a:r>
            <a:endParaRPr lang="es-MX" sz="2400" dirty="0">
              <a:latin typeface="Arial Narrow" panose="020B0606020202030204" pitchFamily="34" charset="0"/>
              <a:cs typeface="Mongolian Baiti" panose="03000500000000000000" pitchFamily="66" charset="0"/>
            </a:endParaRPr>
          </a:p>
        </p:txBody>
      </p:sp>
      <p:sp>
        <p:nvSpPr>
          <p:cNvPr id="4" name="Título 1">
            <a:extLst>
              <a:ext uri="{FF2B5EF4-FFF2-40B4-BE49-F238E27FC236}">
                <a16:creationId xmlns:a16="http://schemas.microsoft.com/office/drawing/2014/main" id="{5F5A1EE9-356F-E054-B897-F2EA98A3FC11}"/>
              </a:ext>
            </a:extLst>
          </p:cNvPr>
          <p:cNvSpPr txBox="1">
            <a:spLocks/>
          </p:cNvSpPr>
          <p:nvPr/>
        </p:nvSpPr>
        <p:spPr>
          <a:xfrm>
            <a:off x="1926113" y="2346507"/>
            <a:ext cx="7867948"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dirty="0">
                <a:latin typeface="Wide Latin" panose="020A0A07050505020404" pitchFamily="18" charset="0"/>
              </a:rPr>
              <a:t>RELACIÓN ENTRE AMBOS</a:t>
            </a:r>
            <a:endParaRPr lang="es-VE" sz="2000" dirty="0">
              <a:latin typeface="Wide Latin" panose="020A0A07050505020404" pitchFamily="18" charset="0"/>
            </a:endParaRPr>
          </a:p>
        </p:txBody>
      </p:sp>
      <p:sp>
        <p:nvSpPr>
          <p:cNvPr id="5" name="CuadroTexto 4">
            <a:extLst>
              <a:ext uri="{FF2B5EF4-FFF2-40B4-BE49-F238E27FC236}">
                <a16:creationId xmlns:a16="http://schemas.microsoft.com/office/drawing/2014/main" id="{983B612A-361B-BFC2-62D9-BC668CE64189}"/>
              </a:ext>
            </a:extLst>
          </p:cNvPr>
          <p:cNvSpPr txBox="1"/>
          <p:nvPr/>
        </p:nvSpPr>
        <p:spPr>
          <a:xfrm>
            <a:off x="801384" y="3050527"/>
            <a:ext cx="10653932" cy="2308324"/>
          </a:xfrm>
          <a:prstGeom prst="rect">
            <a:avLst/>
          </a:prstGeom>
          <a:noFill/>
        </p:spPr>
        <p:txBody>
          <a:bodyPr wrap="square" rtlCol="0">
            <a:spAutoFit/>
          </a:bodyPr>
          <a:lstStyle/>
          <a:p>
            <a:r>
              <a:rPr lang="es-ES" sz="2400" dirty="0">
                <a:latin typeface="Arial Narrow" panose="020B0606020202030204" pitchFamily="34" charset="0"/>
                <a:cs typeface="Mongolian Baiti" panose="03000500000000000000" pitchFamily="66" charset="0"/>
              </a:rPr>
              <a:t>El "</a:t>
            </a:r>
            <a:r>
              <a:rPr lang="es-ES" sz="2400" dirty="0" err="1">
                <a:latin typeface="Arial Narrow" panose="020B0606020202030204" pitchFamily="34" charset="0"/>
                <a:cs typeface="Mongolian Baiti" panose="03000500000000000000" pitchFamily="66" charset="0"/>
              </a:rPr>
              <a:t>brand</a:t>
            </a:r>
            <a:r>
              <a:rPr lang="es-ES" sz="2400" dirty="0">
                <a:latin typeface="Arial Narrow" panose="020B0606020202030204" pitchFamily="34" charset="0"/>
                <a:cs typeface="Mongolian Baiti" panose="03000500000000000000" pitchFamily="66" charset="0"/>
              </a:rPr>
              <a:t> </a:t>
            </a:r>
            <a:r>
              <a:rPr lang="es-ES" sz="2400" dirty="0" err="1">
                <a:latin typeface="Arial Narrow" panose="020B0606020202030204" pitchFamily="34" charset="0"/>
                <a:cs typeface="Mongolian Baiti" panose="03000500000000000000" pitchFamily="66" charset="0"/>
              </a:rPr>
              <a:t>heart</a:t>
            </a:r>
            <a:r>
              <a:rPr lang="es-ES" sz="2400" dirty="0">
                <a:latin typeface="Arial Narrow" panose="020B0606020202030204" pitchFamily="34" charset="0"/>
                <a:cs typeface="Mongolian Baiti" panose="03000500000000000000" pitchFamily="66" charset="0"/>
              </a:rPr>
              <a:t>" es un componente clave del branding. Para construir una marca exitosa, es fundamental definir y comunicar ese núcleo emocional que la diferencia y la conecta con su audiencia. </a:t>
            </a:r>
          </a:p>
          <a:p>
            <a:endParaRPr lang="es-ES" sz="2400" dirty="0">
              <a:latin typeface="Arial Narrow" panose="020B0606020202030204" pitchFamily="34" charset="0"/>
              <a:cs typeface="Mongolian Baiti" panose="03000500000000000000" pitchFamily="66" charset="0"/>
            </a:endParaRPr>
          </a:p>
          <a:p>
            <a:r>
              <a:rPr lang="es-ES" sz="2400" dirty="0">
                <a:latin typeface="Arial Narrow" panose="020B0606020202030204" pitchFamily="34" charset="0"/>
                <a:cs typeface="Mongolian Baiti" panose="03000500000000000000" pitchFamily="66" charset="0"/>
              </a:rPr>
              <a:t>En resumen, el branding es el proceso general, y el "</a:t>
            </a:r>
            <a:r>
              <a:rPr lang="es-ES" sz="2400" dirty="0" err="1">
                <a:latin typeface="Arial Narrow" panose="020B0606020202030204" pitchFamily="34" charset="0"/>
                <a:cs typeface="Mongolian Baiti" panose="03000500000000000000" pitchFamily="66" charset="0"/>
              </a:rPr>
              <a:t>brand</a:t>
            </a:r>
            <a:r>
              <a:rPr lang="es-ES" sz="2400" dirty="0">
                <a:latin typeface="Arial Narrow" panose="020B0606020202030204" pitchFamily="34" charset="0"/>
                <a:cs typeface="Mongolian Baiti" panose="03000500000000000000" pitchFamily="66" charset="0"/>
              </a:rPr>
              <a:t> </a:t>
            </a:r>
            <a:r>
              <a:rPr lang="es-ES" sz="2400" dirty="0" err="1">
                <a:latin typeface="Arial Narrow" panose="020B0606020202030204" pitchFamily="34" charset="0"/>
                <a:cs typeface="Mongolian Baiti" panose="03000500000000000000" pitchFamily="66" charset="0"/>
              </a:rPr>
              <a:t>heart</a:t>
            </a:r>
            <a:r>
              <a:rPr lang="es-ES" sz="2400" dirty="0">
                <a:latin typeface="Arial Narrow" panose="020B0606020202030204" pitchFamily="34" charset="0"/>
                <a:cs typeface="Mongolian Baiti" panose="03000500000000000000" pitchFamily="66" charset="0"/>
              </a:rPr>
              <a:t>" es uno de los elementos importantes dentro de ese proceso, que se refiere a la esencia emocional de la marca. </a:t>
            </a:r>
            <a:endParaRPr lang="es-MX" sz="2400" dirty="0">
              <a:latin typeface="Arial Narrow" panose="020B0606020202030204" pitchFamily="34" charset="0"/>
            </a:endParaRPr>
          </a:p>
        </p:txBody>
      </p:sp>
    </p:spTree>
    <p:extLst>
      <p:ext uri="{BB962C8B-B14F-4D97-AF65-F5344CB8AC3E}">
        <p14:creationId xmlns:p14="http://schemas.microsoft.com/office/powerpoint/2010/main" val="3641424817"/>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VOZ DE MARCA</a:t>
            </a:r>
            <a:endParaRPr lang="es-VE" dirty="0"/>
          </a:p>
        </p:txBody>
      </p:sp>
      <p:sp>
        <p:nvSpPr>
          <p:cNvPr id="3" name="CuadroTexto 2">
            <a:extLst>
              <a:ext uri="{FF2B5EF4-FFF2-40B4-BE49-F238E27FC236}">
                <a16:creationId xmlns:a16="http://schemas.microsoft.com/office/drawing/2014/main" id="{84C5E8C7-F23A-454D-8966-033369DEF1A0}"/>
              </a:ext>
            </a:extLst>
          </p:cNvPr>
          <p:cNvSpPr txBox="1"/>
          <p:nvPr/>
        </p:nvSpPr>
        <p:spPr>
          <a:xfrm>
            <a:off x="769034" y="984738"/>
            <a:ext cx="10653932" cy="2308324"/>
          </a:xfrm>
          <a:prstGeom prst="rect">
            <a:avLst/>
          </a:prstGeom>
          <a:noFill/>
        </p:spPr>
        <p:txBody>
          <a:bodyPr wrap="square" rtlCol="0">
            <a:spAutoFit/>
          </a:bodyPr>
          <a:lstStyle/>
          <a:p>
            <a:r>
              <a:rPr lang="es-ES">
                <a:latin typeface="Amasis MT Pro Medium" panose="020F0502020204030204" pitchFamily="18" charset="0"/>
              </a:rPr>
              <a:t>La voz de la marca es la manera distintiva en que tu marca se comunica y se presenta públicamente. La voz de tu marca debería complementar los valores globales de la compañía y hablarle a tu público objetivo de forma tal que los alinee con la marca y los cautive.</a:t>
            </a:r>
          </a:p>
          <a:p>
            <a:endParaRPr lang="es-ES">
              <a:latin typeface="Amasis MT Pro Medium" panose="020F0502020204030204" pitchFamily="18" charset="0"/>
            </a:endParaRPr>
          </a:p>
          <a:p>
            <a:r>
              <a:rPr lang="es-ES">
                <a:latin typeface="Amasis MT Pro Medium" panose="020F0502020204030204" pitchFamily="18" charset="0"/>
              </a:rPr>
              <a:t>Una voz de marca bien desarrollada es distintiva. Se la reconoce como perteneciente a una marca específica. Es el motivo por el que el desarrollo de una voz de marca uniforme y atractiva puede ayudar a que tu marca se destaque en todo el mercado y se diferencie de las marcas de la competencia.</a:t>
            </a:r>
            <a:endParaRPr lang="es-VE" dirty="0">
              <a:latin typeface="Amasis MT Pro Medium" panose="020F0502020204030204" pitchFamily="18" charset="0"/>
            </a:endParaRPr>
          </a:p>
        </p:txBody>
      </p:sp>
      <p:sp>
        <p:nvSpPr>
          <p:cNvPr id="8" name="TextBox 7">
            <a:extLst>
              <a:ext uri="{FF2B5EF4-FFF2-40B4-BE49-F238E27FC236}">
                <a16:creationId xmlns:a16="http://schemas.microsoft.com/office/drawing/2014/main" id="{068D8A9B-CA5E-8DDB-66C8-353A9B4DFB71}"/>
              </a:ext>
            </a:extLst>
          </p:cNvPr>
          <p:cNvSpPr txBox="1"/>
          <p:nvPr/>
        </p:nvSpPr>
        <p:spPr>
          <a:xfrm>
            <a:off x="838200" y="3389114"/>
            <a:ext cx="5796064" cy="1477328"/>
          </a:xfrm>
          <a:prstGeom prst="rect">
            <a:avLst/>
          </a:prstGeom>
          <a:noFill/>
        </p:spPr>
        <p:txBody>
          <a:bodyPr wrap="square">
            <a:spAutoFit/>
          </a:bodyPr>
          <a:lstStyle/>
          <a:p>
            <a:r>
              <a:rPr lang="en-US" b="1" dirty="0"/>
              <a:t>Apple: </a:t>
            </a:r>
            <a:r>
              <a:rPr lang="en-US" dirty="0" err="1"/>
              <a:t>segura</a:t>
            </a:r>
            <a:r>
              <a:rPr lang="en-US" dirty="0"/>
              <a:t>, </a:t>
            </a:r>
            <a:r>
              <a:rPr lang="en-US" dirty="0" err="1"/>
              <a:t>directa</a:t>
            </a:r>
            <a:endParaRPr lang="en-US" dirty="0"/>
          </a:p>
          <a:p>
            <a:r>
              <a:rPr lang="es-ES" dirty="0"/>
              <a:t>Privacidad. Esto es iPhone.</a:t>
            </a:r>
          </a:p>
          <a:p>
            <a:endParaRPr lang="es-ES" dirty="0"/>
          </a:p>
          <a:p>
            <a:r>
              <a:rPr lang="es-ES" dirty="0"/>
              <a:t>No </a:t>
            </a:r>
            <a:r>
              <a:rPr lang="es-ES" dirty="0" err="1"/>
              <a:t>wonder</a:t>
            </a:r>
            <a:r>
              <a:rPr lang="es-ES" dirty="0"/>
              <a:t> </a:t>
            </a:r>
            <a:r>
              <a:rPr lang="es-ES" dirty="0" err="1"/>
              <a:t>your</a:t>
            </a:r>
            <a:r>
              <a:rPr lang="es-ES" dirty="0"/>
              <a:t> </a:t>
            </a:r>
            <a:r>
              <a:rPr lang="es-ES" dirty="0" err="1"/>
              <a:t>selfies</a:t>
            </a:r>
            <a:r>
              <a:rPr lang="es-ES" dirty="0"/>
              <a:t> look so </a:t>
            </a:r>
            <a:r>
              <a:rPr lang="es-ES" dirty="0" err="1"/>
              <a:t>good</a:t>
            </a:r>
            <a:r>
              <a:rPr lang="es-ES" dirty="0"/>
              <a:t>. (Que podría traducirse como “</a:t>
            </a:r>
            <a:r>
              <a:rPr lang="es-ES" dirty="0" err="1"/>
              <a:t>Selfies</a:t>
            </a:r>
            <a:r>
              <a:rPr lang="es-ES" dirty="0"/>
              <a:t> magníficas, sin excepción”).</a:t>
            </a:r>
            <a:endParaRPr lang="en-US" dirty="0"/>
          </a:p>
        </p:txBody>
      </p:sp>
      <p:sp>
        <p:nvSpPr>
          <p:cNvPr id="10" name="TextBox 9">
            <a:extLst>
              <a:ext uri="{FF2B5EF4-FFF2-40B4-BE49-F238E27FC236}">
                <a16:creationId xmlns:a16="http://schemas.microsoft.com/office/drawing/2014/main" id="{FBEB4CDA-D2AA-ED03-4D0C-5F2844A430C0}"/>
              </a:ext>
            </a:extLst>
          </p:cNvPr>
          <p:cNvSpPr txBox="1"/>
          <p:nvPr/>
        </p:nvSpPr>
        <p:spPr>
          <a:xfrm>
            <a:off x="6412959" y="3380273"/>
            <a:ext cx="6094378" cy="1754326"/>
          </a:xfrm>
          <a:prstGeom prst="rect">
            <a:avLst/>
          </a:prstGeom>
          <a:noFill/>
        </p:spPr>
        <p:txBody>
          <a:bodyPr wrap="square">
            <a:spAutoFit/>
          </a:bodyPr>
          <a:lstStyle/>
          <a:p>
            <a:r>
              <a:rPr lang="en-US" b="1" dirty="0"/>
              <a:t>Skittles: </a:t>
            </a:r>
            <a:r>
              <a:rPr lang="en-US" dirty="0" err="1"/>
              <a:t>divertido</a:t>
            </a:r>
            <a:r>
              <a:rPr lang="en-US" dirty="0"/>
              <a:t>, Travieso</a:t>
            </a:r>
          </a:p>
          <a:p>
            <a:endParaRPr lang="en-US" dirty="0"/>
          </a:p>
          <a:p>
            <a:r>
              <a:rPr lang="es-ES" dirty="0" err="1"/>
              <a:t>The</a:t>
            </a:r>
            <a:r>
              <a:rPr lang="es-ES" dirty="0"/>
              <a:t> </a:t>
            </a:r>
            <a:r>
              <a:rPr lang="es-ES" dirty="0" err="1"/>
              <a:t>official</a:t>
            </a:r>
            <a:r>
              <a:rPr lang="es-ES" dirty="0"/>
              <a:t> </a:t>
            </a:r>
            <a:r>
              <a:rPr lang="es-ES" dirty="0" err="1"/>
              <a:t>candy</a:t>
            </a:r>
            <a:r>
              <a:rPr lang="es-ES" dirty="0"/>
              <a:t> </a:t>
            </a:r>
            <a:r>
              <a:rPr lang="es-ES" dirty="0" err="1"/>
              <a:t>of</a:t>
            </a:r>
            <a:r>
              <a:rPr lang="es-ES" dirty="0"/>
              <a:t> </a:t>
            </a:r>
            <a:r>
              <a:rPr lang="es-ES" dirty="0" err="1"/>
              <a:t>Pogchamps</a:t>
            </a:r>
            <a:r>
              <a:rPr lang="es-ES" dirty="0"/>
              <a:t>. </a:t>
            </a:r>
            <a:r>
              <a:rPr lang="es-ES" dirty="0" err="1"/>
              <a:t>Sorry</a:t>
            </a:r>
            <a:r>
              <a:rPr lang="es-ES" dirty="0"/>
              <a:t> </a:t>
            </a:r>
            <a:r>
              <a:rPr lang="es-ES" dirty="0" err="1"/>
              <a:t>mom</a:t>
            </a:r>
            <a:r>
              <a:rPr lang="es-ES" dirty="0"/>
              <a:t>, </a:t>
            </a:r>
            <a:r>
              <a:rPr lang="es-ES" dirty="0" err="1"/>
              <a:t>you</a:t>
            </a:r>
            <a:r>
              <a:rPr lang="es-ES" dirty="0"/>
              <a:t> </a:t>
            </a:r>
            <a:r>
              <a:rPr lang="es-ES" dirty="0" err="1"/>
              <a:t>can’t</a:t>
            </a:r>
            <a:r>
              <a:rPr lang="es-ES" dirty="0"/>
              <a:t> pause </a:t>
            </a:r>
            <a:r>
              <a:rPr lang="es-ES" dirty="0" err="1"/>
              <a:t>it!</a:t>
            </a:r>
            <a:r>
              <a:rPr lang="es-ES" dirty="0"/>
              <a:t> (Que en español sería algo así como “Son los dulces oficiales de </a:t>
            </a:r>
            <a:r>
              <a:rPr lang="es-ES" dirty="0" err="1"/>
              <a:t>Pogchamps</a:t>
            </a:r>
            <a:r>
              <a:rPr lang="es-ES" dirty="0"/>
              <a:t>. ¡Lo siento, mami, no puedo parar de comer!”).</a:t>
            </a:r>
            <a:endParaRPr lang="en-US" dirty="0"/>
          </a:p>
        </p:txBody>
      </p:sp>
    </p:spTree>
    <p:extLst>
      <p:ext uri="{BB962C8B-B14F-4D97-AF65-F5344CB8AC3E}">
        <p14:creationId xmlns:p14="http://schemas.microsoft.com/office/powerpoint/2010/main" val="425322960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TONO DE MARCA</a:t>
            </a:r>
            <a:endParaRPr lang="es-VE" dirty="0"/>
          </a:p>
        </p:txBody>
      </p:sp>
      <p:sp>
        <p:nvSpPr>
          <p:cNvPr id="3" name="CuadroTexto 2">
            <a:extLst>
              <a:ext uri="{FF2B5EF4-FFF2-40B4-BE49-F238E27FC236}">
                <a16:creationId xmlns:a16="http://schemas.microsoft.com/office/drawing/2014/main" id="{19DBCE9D-CA3C-4826-BAFA-68226B8A4890}"/>
              </a:ext>
            </a:extLst>
          </p:cNvPr>
          <p:cNvSpPr txBox="1"/>
          <p:nvPr/>
        </p:nvSpPr>
        <p:spPr>
          <a:xfrm>
            <a:off x="769034" y="984738"/>
            <a:ext cx="10653932" cy="1477328"/>
          </a:xfrm>
          <a:prstGeom prst="rect">
            <a:avLst/>
          </a:prstGeom>
          <a:noFill/>
        </p:spPr>
        <p:txBody>
          <a:bodyPr wrap="square" rtlCol="0">
            <a:spAutoFit/>
          </a:bodyPr>
          <a:lstStyle/>
          <a:p>
            <a:r>
              <a:rPr lang="es-ES" dirty="0">
                <a:latin typeface="Amasis MT Pro Medium" panose="020F0502020204030204" pitchFamily="18" charset="0"/>
              </a:rPr>
              <a:t>El tono de voz es la forma en la que una marca se comunica y conecta con su audiencia.</a:t>
            </a:r>
          </a:p>
          <a:p>
            <a:endParaRPr lang="es-ES" dirty="0">
              <a:latin typeface="Amasis MT Pro Medium" panose="020F0502020204030204" pitchFamily="18" charset="0"/>
            </a:endParaRPr>
          </a:p>
          <a:p>
            <a:r>
              <a:rPr lang="es-ES" dirty="0">
                <a:latin typeface="Amasis MT Pro Medium" panose="020F0502020204030204" pitchFamily="18" charset="0"/>
              </a:rPr>
              <a:t>Ayuda a los negocios a diferenciarse de la competencia y comunicar los valores de su marca a su audiencia.</a:t>
            </a:r>
          </a:p>
          <a:p>
            <a:endParaRPr lang="es-ES" dirty="0">
              <a:latin typeface="Amasis MT Pro Medium" panose="020F0502020204030204" pitchFamily="18" charset="0"/>
            </a:endParaRPr>
          </a:p>
        </p:txBody>
      </p:sp>
      <p:sp>
        <p:nvSpPr>
          <p:cNvPr id="6" name="TextBox 5">
            <a:extLst>
              <a:ext uri="{FF2B5EF4-FFF2-40B4-BE49-F238E27FC236}">
                <a16:creationId xmlns:a16="http://schemas.microsoft.com/office/drawing/2014/main" id="{241F22C7-E67C-0B9B-F410-9FF66DA7EC80}"/>
              </a:ext>
            </a:extLst>
          </p:cNvPr>
          <p:cNvSpPr txBox="1"/>
          <p:nvPr/>
        </p:nvSpPr>
        <p:spPr>
          <a:xfrm>
            <a:off x="692285" y="2742784"/>
            <a:ext cx="5825247" cy="2585323"/>
          </a:xfrm>
          <a:prstGeom prst="rect">
            <a:avLst/>
          </a:prstGeom>
          <a:noFill/>
        </p:spPr>
        <p:txBody>
          <a:bodyPr wrap="square">
            <a:spAutoFit/>
          </a:bodyPr>
          <a:lstStyle/>
          <a:p>
            <a:r>
              <a:rPr lang="es-ES" b="1" dirty="0"/>
              <a:t>Nike</a:t>
            </a:r>
          </a:p>
          <a:p>
            <a:r>
              <a:rPr lang="es-ES" dirty="0"/>
              <a:t>El tono de voz de Nike es serio y potente. Han llevado a cabo campañas a lo largo de los años animando a los atletas a dar lo mejor de sí mismos.</a:t>
            </a:r>
          </a:p>
          <a:p>
            <a:endParaRPr lang="es-ES" dirty="0"/>
          </a:p>
          <a:p>
            <a:r>
              <a:rPr lang="es-ES" dirty="0"/>
              <a:t>Llevar inspiración e innovación a todos los atletas del mundo*</a:t>
            </a:r>
          </a:p>
          <a:p>
            <a:r>
              <a:rPr lang="es-ES" dirty="0"/>
              <a:t>*Si tienes un cuerpo, eres un atleta.</a:t>
            </a:r>
          </a:p>
          <a:p>
            <a:endParaRPr lang="es-ES" dirty="0"/>
          </a:p>
        </p:txBody>
      </p:sp>
      <p:sp>
        <p:nvSpPr>
          <p:cNvPr id="8" name="TextBox 7">
            <a:extLst>
              <a:ext uri="{FF2B5EF4-FFF2-40B4-BE49-F238E27FC236}">
                <a16:creationId xmlns:a16="http://schemas.microsoft.com/office/drawing/2014/main" id="{C0D23FB2-3044-826C-0197-F65807B819E3}"/>
              </a:ext>
            </a:extLst>
          </p:cNvPr>
          <p:cNvSpPr txBox="1"/>
          <p:nvPr/>
        </p:nvSpPr>
        <p:spPr>
          <a:xfrm>
            <a:off x="6280826" y="2967335"/>
            <a:ext cx="5693923" cy="923330"/>
          </a:xfrm>
          <a:prstGeom prst="rect">
            <a:avLst/>
          </a:prstGeom>
          <a:noFill/>
        </p:spPr>
        <p:txBody>
          <a:bodyPr wrap="square">
            <a:spAutoFit/>
          </a:bodyPr>
          <a:lstStyle/>
          <a:p>
            <a:r>
              <a:rPr lang="es-ES" dirty="0"/>
              <a:t>En IKEA queremos que sepas que hacer tus pedidos es fácil, sencillo y sin estrés. Lo refuerzan constantemente con frases como « fácil» , «agilizar» y «tú eliges» .</a:t>
            </a:r>
            <a:endParaRPr lang="en-US" dirty="0"/>
          </a:p>
        </p:txBody>
      </p:sp>
    </p:spTree>
    <p:extLst>
      <p:ext uri="{BB962C8B-B14F-4D97-AF65-F5344CB8AC3E}">
        <p14:creationId xmlns:p14="http://schemas.microsoft.com/office/powerpoint/2010/main" val="380332215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3AA30-371A-3F61-4775-11B86E0195E8}"/>
              </a:ext>
            </a:extLst>
          </p:cNvPr>
          <p:cNvSpPr>
            <a:spLocks noGrp="1"/>
          </p:cNvSpPr>
          <p:nvPr>
            <p:ph type="title"/>
          </p:nvPr>
        </p:nvSpPr>
        <p:spPr>
          <a:xfrm>
            <a:off x="838200" y="0"/>
            <a:ext cx="10515600" cy="704020"/>
          </a:xfrm>
        </p:spPr>
        <p:txBody>
          <a:bodyPr/>
          <a:lstStyle/>
          <a:p>
            <a:pPr algn="ctr"/>
            <a:r>
              <a:rPr lang="es-MX" dirty="0">
                <a:latin typeface="Amasis MT Pro Black" panose="02040A04050005020304" pitchFamily="18" charset="0"/>
              </a:rPr>
              <a:t>PAUTAS DE EVALUACION</a:t>
            </a:r>
            <a:endParaRPr lang="es-VE" dirty="0"/>
          </a:p>
        </p:txBody>
      </p:sp>
      <p:sp>
        <p:nvSpPr>
          <p:cNvPr id="3" name="CuadroTexto 2">
            <a:extLst>
              <a:ext uri="{FF2B5EF4-FFF2-40B4-BE49-F238E27FC236}">
                <a16:creationId xmlns:a16="http://schemas.microsoft.com/office/drawing/2014/main" id="{19DBCE9D-CA3C-4826-BAFA-68226B8A4890}"/>
              </a:ext>
            </a:extLst>
          </p:cNvPr>
          <p:cNvSpPr txBox="1"/>
          <p:nvPr/>
        </p:nvSpPr>
        <p:spPr>
          <a:xfrm>
            <a:off x="769034" y="984738"/>
            <a:ext cx="10653932" cy="6093976"/>
          </a:xfrm>
          <a:prstGeom prst="rect">
            <a:avLst/>
          </a:prstGeom>
          <a:noFill/>
        </p:spPr>
        <p:txBody>
          <a:bodyPr wrap="square" rtlCol="0">
            <a:spAutoFit/>
          </a:bodyPr>
          <a:lstStyle/>
          <a:p>
            <a:r>
              <a:rPr lang="es-MX" dirty="0">
                <a:latin typeface="Amasis MT Pro Medium" panose="020F0502020204030204" pitchFamily="18" charset="0"/>
              </a:rPr>
              <a:t>Crear un plan de marketing en base a una empresa ficticia o real, que contenga lo explicado anteriormente en clases</a:t>
            </a:r>
          </a:p>
          <a:p>
            <a:endParaRPr lang="es-MX" dirty="0">
              <a:latin typeface="Amasis MT Pro Medium" panose="020F0502020204030204" pitchFamily="18" charset="0"/>
            </a:endParaRPr>
          </a:p>
          <a:p>
            <a:r>
              <a:rPr lang="es-MX" dirty="0">
                <a:latin typeface="Amasis MT Pro Medium" panose="020F0502020204030204" pitchFamily="18" charset="0"/>
              </a:rPr>
              <a:t>Portada</a:t>
            </a:r>
          </a:p>
          <a:p>
            <a:pPr marL="628650" lvl="1" indent="-171450">
              <a:buFont typeface="Courier New" panose="02070309020205020404" pitchFamily="49" charset="0"/>
              <a:buChar char="o"/>
            </a:pPr>
            <a:r>
              <a:rPr lang="es-MX" dirty="0">
                <a:latin typeface="Amasis MT Pro Medium" panose="020F0502020204030204" pitchFamily="18" charset="0"/>
              </a:rPr>
              <a:t>Membrete</a:t>
            </a:r>
          </a:p>
          <a:p>
            <a:pPr marL="628650" lvl="1" indent="-171450">
              <a:buFont typeface="Courier New" panose="02070309020205020404" pitchFamily="49" charset="0"/>
              <a:buChar char="o"/>
            </a:pPr>
            <a:r>
              <a:rPr lang="es-MX" dirty="0">
                <a:latin typeface="Amasis MT Pro Medium" panose="020F0502020204030204" pitchFamily="18" charset="0"/>
              </a:rPr>
              <a:t>Titulo “Empresa </a:t>
            </a:r>
            <a:r>
              <a:rPr lang="es-MX" i="1" dirty="0">
                <a:latin typeface="Amasis MT Pro Medium" panose="020F0502020204030204" pitchFamily="18" charset="0"/>
              </a:rPr>
              <a:t>Nombre X</a:t>
            </a:r>
            <a:r>
              <a:rPr lang="es-MX" dirty="0">
                <a:latin typeface="Amasis MT Pro Medium" panose="020F0502020204030204" pitchFamily="18" charset="0"/>
              </a:rPr>
              <a:t> Plan de Marketing”</a:t>
            </a:r>
          </a:p>
          <a:p>
            <a:pPr marL="628650" lvl="1" indent="-171450">
              <a:buFont typeface="Courier New" panose="02070309020205020404" pitchFamily="49" charset="0"/>
              <a:buChar char="o"/>
            </a:pPr>
            <a:r>
              <a:rPr lang="es-MX" dirty="0">
                <a:latin typeface="Amasis MT Pro Medium" panose="020F0502020204030204" pitchFamily="18" charset="0"/>
              </a:rPr>
              <a:t>Integrante</a:t>
            </a:r>
          </a:p>
          <a:p>
            <a:r>
              <a:rPr lang="es-MX" dirty="0">
                <a:latin typeface="Amasis MT Pro Medium" panose="020F0502020204030204" pitchFamily="18" charset="0"/>
              </a:rPr>
              <a:t>Introducción </a:t>
            </a:r>
          </a:p>
          <a:p>
            <a:r>
              <a:rPr lang="es-MX" dirty="0">
                <a:latin typeface="Amasis MT Pro Medium" panose="020F0502020204030204" pitchFamily="18" charset="0"/>
              </a:rPr>
              <a:t>Empresa</a:t>
            </a:r>
          </a:p>
          <a:p>
            <a:pPr marL="628650" lvl="1" indent="-171450">
              <a:buFont typeface="Courier New" panose="02070309020205020404" pitchFamily="49" charset="0"/>
              <a:buChar char="o"/>
            </a:pPr>
            <a:r>
              <a:rPr lang="es-MX" dirty="0">
                <a:latin typeface="Amasis MT Pro Medium" panose="020F0502020204030204" pitchFamily="18" charset="0"/>
              </a:rPr>
              <a:t>Nombre</a:t>
            </a:r>
          </a:p>
          <a:p>
            <a:pPr marL="628650" lvl="1" indent="-171450">
              <a:buFont typeface="Courier New" panose="02070309020205020404" pitchFamily="49" charset="0"/>
              <a:buChar char="o"/>
            </a:pPr>
            <a:r>
              <a:rPr lang="es-MX" dirty="0">
                <a:latin typeface="Amasis MT Pro Medium" panose="020F0502020204030204" pitchFamily="18" charset="0"/>
              </a:rPr>
              <a:t>Rubro</a:t>
            </a:r>
          </a:p>
          <a:p>
            <a:pPr marL="628650" lvl="1" indent="-171450">
              <a:buFont typeface="Courier New" panose="02070309020205020404" pitchFamily="49" charset="0"/>
              <a:buChar char="o"/>
            </a:pPr>
            <a:r>
              <a:rPr lang="es-MX" dirty="0">
                <a:latin typeface="Amasis MT Pro Medium" panose="020F0502020204030204" pitchFamily="18" charset="0"/>
              </a:rPr>
              <a:t>Propuesta de valor </a:t>
            </a:r>
          </a:p>
          <a:p>
            <a:pPr marL="628650" lvl="1" indent="-171450">
              <a:buFont typeface="Courier New" panose="02070309020205020404" pitchFamily="49" charset="0"/>
              <a:buChar char="o"/>
            </a:pPr>
            <a:r>
              <a:rPr lang="es-MX" dirty="0">
                <a:latin typeface="Amasis MT Pro Medium" panose="020F0502020204030204" pitchFamily="18" charset="0"/>
              </a:rPr>
              <a:t>Misión </a:t>
            </a:r>
          </a:p>
          <a:p>
            <a:pPr marL="628650" lvl="1" indent="-171450">
              <a:buFont typeface="Courier New" panose="02070309020205020404" pitchFamily="49" charset="0"/>
              <a:buChar char="o"/>
            </a:pPr>
            <a:r>
              <a:rPr lang="es-MX" dirty="0">
                <a:latin typeface="Amasis MT Pro Medium" panose="020F0502020204030204" pitchFamily="18" charset="0"/>
              </a:rPr>
              <a:t>Visión</a:t>
            </a:r>
          </a:p>
          <a:p>
            <a:pPr marL="628650" lvl="1" indent="-171450">
              <a:buFont typeface="Courier New" panose="02070309020205020404" pitchFamily="49" charset="0"/>
              <a:buChar char="o"/>
            </a:pPr>
            <a:r>
              <a:rPr lang="es-MX" dirty="0">
                <a:latin typeface="Amasis MT Pro Medium" panose="020F0502020204030204" pitchFamily="18" charset="0"/>
              </a:rPr>
              <a:t>Valores</a:t>
            </a:r>
          </a:p>
          <a:p>
            <a:pPr marL="628650" lvl="1" indent="-171450">
              <a:buFont typeface="Courier New" panose="02070309020205020404" pitchFamily="49" charset="0"/>
              <a:buChar char="o"/>
            </a:pPr>
            <a:r>
              <a:rPr lang="es-MX" dirty="0">
                <a:latin typeface="Amasis MT Pro Medium" panose="020F0502020204030204" pitchFamily="18" charset="0"/>
              </a:rPr>
              <a:t>Productos</a:t>
            </a:r>
          </a:p>
          <a:p>
            <a:pPr marL="628650" lvl="1" indent="-171450">
              <a:buFont typeface="Courier New" panose="02070309020205020404" pitchFamily="49" charset="0"/>
              <a:buChar char="o"/>
            </a:pPr>
            <a:r>
              <a:rPr lang="es-MX" dirty="0">
                <a:latin typeface="Amasis MT Pro Medium" panose="020F0502020204030204" pitchFamily="18" charset="0"/>
              </a:rPr>
              <a:t>Personalidad </a:t>
            </a:r>
          </a:p>
          <a:p>
            <a:pPr marL="1085850" lvl="2" indent="-171450">
              <a:buFont typeface="Arial" panose="020B0604020202020204" pitchFamily="34" charset="0"/>
              <a:buChar char="•"/>
            </a:pPr>
            <a:r>
              <a:rPr lang="es-MX" dirty="0">
                <a:latin typeface="Amasis MT Pro Medium" panose="020F0502020204030204" pitchFamily="18" charset="0"/>
              </a:rPr>
              <a:t>Voz</a:t>
            </a:r>
          </a:p>
          <a:p>
            <a:pPr marL="1085850" lvl="2" indent="-171450">
              <a:buFont typeface="Arial" panose="020B0604020202020204" pitchFamily="34" charset="0"/>
              <a:buChar char="•"/>
            </a:pPr>
            <a:r>
              <a:rPr lang="es-MX" dirty="0">
                <a:latin typeface="Amasis MT Pro Medium" panose="020F0502020204030204" pitchFamily="18" charset="0"/>
              </a:rPr>
              <a:t>Tono</a:t>
            </a:r>
          </a:p>
          <a:p>
            <a:pPr marL="171450" indent="-171450">
              <a:buFont typeface="Arial" panose="020B0604020202020204" pitchFamily="34" charset="0"/>
              <a:buChar char="•"/>
            </a:pPr>
            <a:endParaRPr lang="es-MX" sz="1200" dirty="0">
              <a:latin typeface="Amasis MT Pro Medium" panose="020F0502020204030204" pitchFamily="18" charset="0"/>
            </a:endParaRPr>
          </a:p>
          <a:p>
            <a:pPr algn="ctr"/>
            <a:endParaRPr lang="es-MX" sz="2400" b="1" dirty="0">
              <a:latin typeface="Amasis MT Pro Medium" panose="020F0502020204030204" pitchFamily="18" charset="0"/>
            </a:endParaRPr>
          </a:p>
          <a:p>
            <a:pPr algn="ctr"/>
            <a:endParaRPr lang="es-VE" sz="1200" dirty="0">
              <a:latin typeface="Amasis MT Pro Medium" panose="020F0502020204030204" pitchFamily="18" charset="0"/>
            </a:endParaRPr>
          </a:p>
        </p:txBody>
      </p:sp>
    </p:spTree>
    <p:extLst>
      <p:ext uri="{BB962C8B-B14F-4D97-AF65-F5344CB8AC3E}">
        <p14:creationId xmlns:p14="http://schemas.microsoft.com/office/powerpoint/2010/main" val="115940778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a:extLst>
            <a:ext uri="{FF2B5EF4-FFF2-40B4-BE49-F238E27FC236}">
              <a16:creationId xmlns:a16="http://schemas.microsoft.com/office/drawing/2014/main" id="{316019C9-040A-0140-D43E-4F6C5ABBC99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B891E0-5C8B-785E-3F94-6B52F82377E0}"/>
              </a:ext>
            </a:extLst>
          </p:cNvPr>
          <p:cNvSpPr>
            <a:spLocks noGrp="1"/>
          </p:cNvSpPr>
          <p:nvPr>
            <p:ph type="title"/>
          </p:nvPr>
        </p:nvSpPr>
        <p:spPr>
          <a:xfrm>
            <a:off x="239150" y="143751"/>
            <a:ext cx="11460482" cy="379828"/>
          </a:xfrm>
        </p:spPr>
        <p:txBody>
          <a:bodyPr>
            <a:noAutofit/>
          </a:bodyPr>
          <a:lstStyle/>
          <a:p>
            <a:pPr algn="ctr"/>
            <a:r>
              <a:rPr lang="es-MX" sz="2000" dirty="0">
                <a:latin typeface="Wide Latin" panose="020A0A07050505020404" pitchFamily="18" charset="0"/>
              </a:rPr>
              <a:t>BRANDHEART - CULTURA CORPORACIONAL </a:t>
            </a:r>
            <a:endParaRPr lang="es-VE" sz="2000" dirty="0">
              <a:latin typeface="Wide Latin" panose="020A0A07050505020404" pitchFamily="18" charset="0"/>
            </a:endParaRPr>
          </a:p>
        </p:txBody>
      </p:sp>
      <p:sp>
        <p:nvSpPr>
          <p:cNvPr id="3" name="CuadroTexto 2">
            <a:extLst>
              <a:ext uri="{FF2B5EF4-FFF2-40B4-BE49-F238E27FC236}">
                <a16:creationId xmlns:a16="http://schemas.microsoft.com/office/drawing/2014/main" id="{14C6E744-FD11-C138-0A2B-40BF85CFC357}"/>
              </a:ext>
            </a:extLst>
          </p:cNvPr>
          <p:cNvSpPr txBox="1"/>
          <p:nvPr/>
        </p:nvSpPr>
        <p:spPr>
          <a:xfrm>
            <a:off x="651113" y="478701"/>
            <a:ext cx="8011372" cy="1938992"/>
          </a:xfrm>
          <a:prstGeom prst="rect">
            <a:avLst/>
          </a:prstGeom>
          <a:noFill/>
        </p:spPr>
        <p:txBody>
          <a:bodyPr wrap="square" rtlCol="0">
            <a:spAutoFit/>
          </a:bodyPr>
          <a:lstStyle/>
          <a:p>
            <a:r>
              <a:rPr lang="es-ES" sz="2000" dirty="0">
                <a:latin typeface="Arial Narrow" panose="020B0606020202030204" pitchFamily="34" charset="0"/>
              </a:rPr>
              <a:t>El Corazón de Marca (Brand Heart) se refiere a la esencia emocional de una marca, lo que la hace única y significativa para los clientes más allá de sus productos o servicios. Es la conexión profunda y emocional que una marca establece con su público, basada en valores compartidos y experiencias memorables. En esencia, es lo que hace que una marca resuene con las personas a nivel personal y genere lealtad y confianza. </a:t>
            </a:r>
            <a:endParaRPr lang="es-MX" sz="2000" dirty="0">
              <a:latin typeface="Arial Narrow" panose="020B0606020202030204" pitchFamily="34" charset="0"/>
              <a:cs typeface="Mongolian Baiti" panose="03000500000000000000" pitchFamily="66" charset="0"/>
            </a:endParaRPr>
          </a:p>
        </p:txBody>
      </p:sp>
      <p:sp>
        <p:nvSpPr>
          <p:cNvPr id="4" name="Título 1">
            <a:extLst>
              <a:ext uri="{FF2B5EF4-FFF2-40B4-BE49-F238E27FC236}">
                <a16:creationId xmlns:a16="http://schemas.microsoft.com/office/drawing/2014/main" id="{2CBC559E-BC14-B3AC-09A6-D7C043B50928}"/>
              </a:ext>
            </a:extLst>
          </p:cNvPr>
          <p:cNvSpPr txBox="1">
            <a:spLocks/>
          </p:cNvSpPr>
          <p:nvPr/>
        </p:nvSpPr>
        <p:spPr>
          <a:xfrm>
            <a:off x="239150" y="2184556"/>
            <a:ext cx="7867948" cy="7040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dirty="0">
                <a:latin typeface="Wide Latin" panose="020A0A07050505020404" pitchFamily="18" charset="0"/>
              </a:rPr>
              <a:t>PROPOSITO  DE MARCA</a:t>
            </a:r>
            <a:endParaRPr lang="es-VE" sz="2000" dirty="0">
              <a:latin typeface="Wide Latin" panose="020A0A07050505020404" pitchFamily="18" charset="0"/>
            </a:endParaRPr>
          </a:p>
        </p:txBody>
      </p:sp>
      <p:sp>
        <p:nvSpPr>
          <p:cNvPr id="5" name="CuadroTexto 4">
            <a:extLst>
              <a:ext uri="{FF2B5EF4-FFF2-40B4-BE49-F238E27FC236}">
                <a16:creationId xmlns:a16="http://schemas.microsoft.com/office/drawing/2014/main" id="{0B9091D4-C507-9E5F-899E-08C325600D3B}"/>
              </a:ext>
            </a:extLst>
          </p:cNvPr>
          <p:cNvSpPr txBox="1"/>
          <p:nvPr/>
        </p:nvSpPr>
        <p:spPr>
          <a:xfrm>
            <a:off x="239150" y="2620821"/>
            <a:ext cx="11006024" cy="4093428"/>
          </a:xfrm>
          <a:prstGeom prst="rect">
            <a:avLst/>
          </a:prstGeom>
          <a:noFill/>
        </p:spPr>
        <p:txBody>
          <a:bodyPr wrap="square" rtlCol="0">
            <a:spAutoFit/>
          </a:bodyPr>
          <a:lstStyle/>
          <a:p>
            <a:r>
              <a:rPr lang="es-MX" sz="2000" dirty="0">
                <a:latin typeface="Arial Narrow" panose="020B0606020202030204" pitchFamily="34" charset="0"/>
                <a:cs typeface="Mongolian Baiti" panose="03000500000000000000" pitchFamily="66" charset="0"/>
              </a:rPr>
              <a:t>El propósito de una marca es la razón de ser de la compañía, se podría decir que es el por qué hacemos las cosas o el motor de la empresa, para poder crear el propósito de la marca podrías comenzar con</a:t>
            </a:r>
          </a:p>
          <a:p>
            <a:pPr marL="342900" indent="-342900">
              <a:buFont typeface="+mj-lt"/>
              <a:buAutoNum type="arabicPeriod"/>
            </a:pPr>
            <a:r>
              <a:rPr lang="es-MX" sz="2000" dirty="0">
                <a:latin typeface="Arial Narrow" panose="020B0606020202030204" pitchFamily="34" charset="0"/>
                <a:cs typeface="Mongolian Baiti" panose="03000500000000000000" pitchFamily="66" charset="0"/>
              </a:rPr>
              <a:t>Reflexión acerca de tu negocio, puedes iniciar pensando en qué es lo que hace tu negocio actualmente y qué es lo que hace la competencia </a:t>
            </a:r>
          </a:p>
          <a:p>
            <a:pPr marL="342900" indent="-342900">
              <a:buFont typeface="+mj-lt"/>
              <a:buAutoNum type="arabicPeriod"/>
            </a:pPr>
            <a:r>
              <a:rPr lang="es-MX" sz="2000" dirty="0">
                <a:latin typeface="Arial Narrow" panose="020B0606020202030204" pitchFamily="34" charset="0"/>
                <a:cs typeface="Mongolian Baiti" panose="03000500000000000000" pitchFamily="66" charset="0"/>
              </a:rPr>
              <a:t>Analiza cuáles son los productos o servicios que ofreces</a:t>
            </a:r>
          </a:p>
          <a:p>
            <a:pPr marL="342900" indent="-342900">
              <a:buFont typeface="+mj-lt"/>
              <a:buAutoNum type="arabicPeriod"/>
            </a:pPr>
            <a:r>
              <a:rPr lang="es-MX" sz="2000" dirty="0">
                <a:latin typeface="Arial Narrow" panose="020B0606020202030204" pitchFamily="34" charset="0"/>
                <a:cs typeface="Mongolian Baiti" panose="03000500000000000000" pitchFamily="66" charset="0"/>
              </a:rPr>
              <a:t>Investiga sobre quién es tu publico objetivo o a quien va dirigido tu producto o servicio.</a:t>
            </a:r>
          </a:p>
          <a:p>
            <a:pPr marL="342900" indent="-342900">
              <a:buFont typeface="+mj-lt"/>
              <a:buAutoNum type="arabicPeriod"/>
            </a:pPr>
            <a:r>
              <a:rPr lang="es-MX" sz="2000" dirty="0">
                <a:latin typeface="Arial Narrow" panose="020B0606020202030204" pitchFamily="34" charset="0"/>
                <a:cs typeface="Mongolian Baiti" panose="03000500000000000000" pitchFamily="66" charset="0"/>
              </a:rPr>
              <a:t>Distingue qué es lo que te diferencia</a:t>
            </a:r>
          </a:p>
          <a:p>
            <a:pPr marL="342900" indent="-342900">
              <a:buFont typeface="+mj-lt"/>
              <a:buAutoNum type="arabicPeriod"/>
            </a:pPr>
            <a:endParaRPr lang="es-MX" sz="2000" dirty="0">
              <a:latin typeface="Arial Narrow" panose="020B0606020202030204" pitchFamily="34" charset="0"/>
              <a:cs typeface="Mongolian Baiti" panose="03000500000000000000" pitchFamily="66" charset="0"/>
            </a:endParaRPr>
          </a:p>
          <a:p>
            <a:r>
              <a:rPr lang="es-MX" sz="2000" dirty="0">
                <a:latin typeface="Arial Narrow" panose="020B0606020202030204" pitchFamily="34" charset="0"/>
                <a:cs typeface="Mongolian Baiti" panose="03000500000000000000" pitchFamily="66" charset="0"/>
              </a:rPr>
              <a:t>Puedes empezar con las preguntas</a:t>
            </a:r>
          </a:p>
          <a:p>
            <a:pPr marL="285750" indent="-285750">
              <a:buFont typeface="Arial" panose="020B0604020202020204" pitchFamily="34" charset="0"/>
              <a:buChar char="•"/>
            </a:pPr>
            <a:r>
              <a:rPr lang="es-MX" sz="2000" dirty="0">
                <a:latin typeface="Arial Narrow" panose="020B0606020202030204" pitchFamily="34" charset="0"/>
                <a:cs typeface="Mongolian Baiti" panose="03000500000000000000" pitchFamily="66" charset="0"/>
              </a:rPr>
              <a:t>¿Por qué nació este negocio?</a:t>
            </a:r>
          </a:p>
          <a:p>
            <a:pPr marL="285750" indent="-285750">
              <a:buFont typeface="Arial" panose="020B0604020202020204" pitchFamily="34" charset="0"/>
              <a:buChar char="•"/>
            </a:pPr>
            <a:r>
              <a:rPr lang="es-MX" sz="2000" dirty="0">
                <a:latin typeface="Arial Narrow" panose="020B0606020202030204" pitchFamily="34" charset="0"/>
                <a:cs typeface="Mongolian Baiti" panose="03000500000000000000" pitchFamily="66" charset="0"/>
              </a:rPr>
              <a:t>Qué es lo que busque al iniciar el negocio </a:t>
            </a:r>
          </a:p>
          <a:p>
            <a:pPr marL="285750" indent="-285750">
              <a:buFont typeface="Arial" panose="020B0604020202020204" pitchFamily="34" charset="0"/>
              <a:buChar char="•"/>
            </a:pPr>
            <a:r>
              <a:rPr lang="es-MX" sz="2000" dirty="0">
                <a:latin typeface="Arial Narrow" panose="020B0606020202030204" pitchFamily="34" charset="0"/>
                <a:cs typeface="Mongolian Baiti" panose="03000500000000000000" pitchFamily="66" charset="0"/>
              </a:rPr>
              <a:t>Por qué se dedica a ciertos consumidores y productos en vez de otros </a:t>
            </a:r>
          </a:p>
          <a:p>
            <a:pPr marL="285750" indent="-285750">
              <a:buFont typeface="Arial" panose="020B0604020202020204" pitchFamily="34" charset="0"/>
              <a:buChar char="•"/>
            </a:pPr>
            <a:r>
              <a:rPr lang="es-MX" sz="2000" dirty="0">
                <a:latin typeface="Arial Narrow" panose="020B0606020202030204" pitchFamily="34" charset="0"/>
                <a:cs typeface="Mongolian Baiti" panose="03000500000000000000" pitchFamily="66" charset="0"/>
              </a:rPr>
              <a:t>Cuál es el resultado que esperaba obtener más allá de tener un ingreso económico</a:t>
            </a:r>
            <a:endParaRPr lang="es-MX" sz="2000" dirty="0">
              <a:latin typeface="Arial Narrow" panose="020B0606020202030204" pitchFamily="34" charset="0"/>
            </a:endParaRPr>
          </a:p>
        </p:txBody>
      </p:sp>
      <p:grpSp>
        <p:nvGrpSpPr>
          <p:cNvPr id="52" name="Grupo 51">
            <a:extLst>
              <a:ext uri="{FF2B5EF4-FFF2-40B4-BE49-F238E27FC236}">
                <a16:creationId xmlns:a16="http://schemas.microsoft.com/office/drawing/2014/main" id="{172AA6C0-B33A-32E5-3D8B-5E0D13F1D011}"/>
              </a:ext>
            </a:extLst>
          </p:cNvPr>
          <p:cNvGrpSpPr/>
          <p:nvPr/>
        </p:nvGrpSpPr>
        <p:grpSpPr>
          <a:xfrm>
            <a:off x="8519061" y="589129"/>
            <a:ext cx="2625184" cy="1828564"/>
            <a:chOff x="7552370" y="611488"/>
            <a:chExt cx="4817888" cy="3988648"/>
          </a:xfrm>
        </p:grpSpPr>
        <p:pic>
          <p:nvPicPr>
            <p:cNvPr id="29" name="Gráfico 28" descr="Apretón de manos con relleno sólido">
              <a:extLst>
                <a:ext uri="{FF2B5EF4-FFF2-40B4-BE49-F238E27FC236}">
                  <a16:creationId xmlns:a16="http://schemas.microsoft.com/office/drawing/2014/main" id="{12162AAA-BB12-8CB6-49E1-6269D5F753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00218" y="3042743"/>
              <a:ext cx="914400" cy="914400"/>
            </a:xfrm>
            <a:prstGeom prst="rect">
              <a:avLst/>
            </a:prstGeom>
          </p:spPr>
        </p:pic>
        <p:pic>
          <p:nvPicPr>
            <p:cNvPr id="31" name="Gráfico 30" descr="Cohete con relleno sólido">
              <a:extLst>
                <a:ext uri="{FF2B5EF4-FFF2-40B4-BE49-F238E27FC236}">
                  <a16:creationId xmlns:a16="http://schemas.microsoft.com/office/drawing/2014/main" id="{2186BCD6-13AB-B4A3-D932-BD69F3EAF9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62728" y="1086274"/>
              <a:ext cx="914400" cy="914400"/>
            </a:xfrm>
            <a:prstGeom prst="rect">
              <a:avLst/>
            </a:prstGeom>
          </p:spPr>
        </p:pic>
        <p:pic>
          <p:nvPicPr>
            <p:cNvPr id="33" name="Gráfico 32" descr="Ojo con relleno sólido">
              <a:extLst>
                <a:ext uri="{FF2B5EF4-FFF2-40B4-BE49-F238E27FC236}">
                  <a16:creationId xmlns:a16="http://schemas.microsoft.com/office/drawing/2014/main" id="{21355751-5D47-73AD-88D6-CDC32E5742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02080" y="1087756"/>
              <a:ext cx="914400" cy="914400"/>
            </a:xfrm>
            <a:prstGeom prst="rect">
              <a:avLst/>
            </a:prstGeom>
          </p:spPr>
        </p:pic>
        <p:sp>
          <p:nvSpPr>
            <p:cNvPr id="38" name="Elipse 37">
              <a:extLst>
                <a:ext uri="{FF2B5EF4-FFF2-40B4-BE49-F238E27FC236}">
                  <a16:creationId xmlns:a16="http://schemas.microsoft.com/office/drawing/2014/main" id="{A34F073C-847E-93F2-EEC9-29F68C02BA1E}"/>
                </a:ext>
              </a:extLst>
            </p:cNvPr>
            <p:cNvSpPr/>
            <p:nvPr/>
          </p:nvSpPr>
          <p:spPr>
            <a:xfrm>
              <a:off x="9722606" y="611488"/>
              <a:ext cx="2647652" cy="235060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200"/>
            </a:p>
          </p:txBody>
        </p:sp>
        <p:sp>
          <p:nvSpPr>
            <p:cNvPr id="39" name="Elipse 38">
              <a:extLst>
                <a:ext uri="{FF2B5EF4-FFF2-40B4-BE49-F238E27FC236}">
                  <a16:creationId xmlns:a16="http://schemas.microsoft.com/office/drawing/2014/main" id="{F934A3ED-0CCB-DBA9-1DEC-1AA44582A077}"/>
                </a:ext>
              </a:extLst>
            </p:cNvPr>
            <p:cNvSpPr/>
            <p:nvPr/>
          </p:nvSpPr>
          <p:spPr>
            <a:xfrm>
              <a:off x="7552370" y="611488"/>
              <a:ext cx="2647652" cy="235060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200"/>
            </a:p>
          </p:txBody>
        </p:sp>
        <p:sp>
          <p:nvSpPr>
            <p:cNvPr id="40" name="Elipse 39">
              <a:extLst>
                <a:ext uri="{FF2B5EF4-FFF2-40B4-BE49-F238E27FC236}">
                  <a16:creationId xmlns:a16="http://schemas.microsoft.com/office/drawing/2014/main" id="{4482045A-90FF-15F9-6326-DF8BDF72AB6E}"/>
                </a:ext>
              </a:extLst>
            </p:cNvPr>
            <p:cNvSpPr/>
            <p:nvPr/>
          </p:nvSpPr>
          <p:spPr>
            <a:xfrm>
              <a:off x="8644081" y="2249534"/>
              <a:ext cx="2647652" cy="2350602"/>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sz="1200"/>
            </a:p>
          </p:txBody>
        </p:sp>
        <p:sp>
          <p:nvSpPr>
            <p:cNvPr id="49" name="Título 1">
              <a:extLst>
                <a:ext uri="{FF2B5EF4-FFF2-40B4-BE49-F238E27FC236}">
                  <a16:creationId xmlns:a16="http://schemas.microsoft.com/office/drawing/2014/main" id="{18D414E7-2190-DA8B-7CEB-DC0608938B09}"/>
                </a:ext>
              </a:extLst>
            </p:cNvPr>
            <p:cNvSpPr txBox="1">
              <a:spLocks/>
            </p:cNvSpPr>
            <p:nvPr/>
          </p:nvSpPr>
          <p:spPr>
            <a:xfrm>
              <a:off x="7748907" y="1914361"/>
              <a:ext cx="1947314" cy="3798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200" dirty="0">
                  <a:latin typeface="Wide Latin" panose="020A0A07050505020404" pitchFamily="18" charset="0"/>
                </a:rPr>
                <a:t>MISIÓN</a:t>
              </a:r>
              <a:endParaRPr lang="es-VE" sz="1200" dirty="0">
                <a:latin typeface="Wide Latin" panose="020A0A07050505020404" pitchFamily="18" charset="0"/>
              </a:endParaRPr>
            </a:p>
          </p:txBody>
        </p:sp>
        <p:sp>
          <p:nvSpPr>
            <p:cNvPr id="50" name="Título 1">
              <a:extLst>
                <a:ext uri="{FF2B5EF4-FFF2-40B4-BE49-F238E27FC236}">
                  <a16:creationId xmlns:a16="http://schemas.microsoft.com/office/drawing/2014/main" id="{A984C2BE-FA5F-BDE8-CAD9-61438EDDC952}"/>
                </a:ext>
              </a:extLst>
            </p:cNvPr>
            <p:cNvSpPr txBox="1">
              <a:spLocks/>
            </p:cNvSpPr>
            <p:nvPr/>
          </p:nvSpPr>
          <p:spPr>
            <a:xfrm>
              <a:off x="10280499" y="1855074"/>
              <a:ext cx="1947314" cy="3798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200" dirty="0">
                  <a:latin typeface="Wide Latin" panose="020A0A07050505020404" pitchFamily="18" charset="0"/>
                </a:rPr>
                <a:t>VISIÓN</a:t>
              </a:r>
              <a:endParaRPr lang="es-VE" sz="1200" dirty="0">
                <a:latin typeface="Wide Latin" panose="020A0A07050505020404" pitchFamily="18" charset="0"/>
              </a:endParaRPr>
            </a:p>
          </p:txBody>
        </p:sp>
        <p:sp>
          <p:nvSpPr>
            <p:cNvPr id="51" name="Título 1">
              <a:extLst>
                <a:ext uri="{FF2B5EF4-FFF2-40B4-BE49-F238E27FC236}">
                  <a16:creationId xmlns:a16="http://schemas.microsoft.com/office/drawing/2014/main" id="{916381FC-862D-4B92-CC0C-51F6FF19F493}"/>
                </a:ext>
              </a:extLst>
            </p:cNvPr>
            <p:cNvSpPr txBox="1">
              <a:spLocks/>
            </p:cNvSpPr>
            <p:nvPr/>
          </p:nvSpPr>
          <p:spPr>
            <a:xfrm>
              <a:off x="8825386" y="3711767"/>
              <a:ext cx="2204022" cy="37982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1200" dirty="0">
                  <a:latin typeface="Wide Latin" panose="020A0A07050505020404" pitchFamily="18" charset="0"/>
                </a:rPr>
                <a:t>VALORES</a:t>
              </a:r>
              <a:endParaRPr lang="es-VE" sz="1200" dirty="0">
                <a:latin typeface="Wide Latin" panose="020A0A07050505020404" pitchFamily="18" charset="0"/>
              </a:endParaRPr>
            </a:p>
          </p:txBody>
        </p:sp>
      </p:grpSp>
    </p:spTree>
    <p:extLst>
      <p:ext uri="{BB962C8B-B14F-4D97-AF65-F5344CB8AC3E}">
        <p14:creationId xmlns:p14="http://schemas.microsoft.com/office/powerpoint/2010/main" val="92775167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239150" y="143751"/>
            <a:ext cx="11460482" cy="379828"/>
          </a:xfrm>
        </p:spPr>
        <p:txBody>
          <a:bodyPr>
            <a:noAutofit/>
          </a:bodyPr>
          <a:lstStyle/>
          <a:p>
            <a:pPr algn="ctr"/>
            <a:r>
              <a:rPr lang="es-MX" sz="2000" dirty="0">
                <a:latin typeface="Wide Latin" panose="020A0A07050505020404" pitchFamily="18" charset="0"/>
              </a:rPr>
              <a:t>EJEMPLO DE PROPOSITO DE MARCA</a:t>
            </a:r>
            <a:endParaRPr lang="es-VE" sz="2000" dirty="0">
              <a:latin typeface="Wide Latin" panose="020A0A07050505020404" pitchFamily="18" charset="0"/>
            </a:endParaRPr>
          </a:p>
        </p:txBody>
      </p:sp>
      <p:sp>
        <p:nvSpPr>
          <p:cNvPr id="20" name="CuadroTexto 19">
            <a:extLst>
              <a:ext uri="{FF2B5EF4-FFF2-40B4-BE49-F238E27FC236}">
                <a16:creationId xmlns:a16="http://schemas.microsoft.com/office/drawing/2014/main" id="{D9D6F831-CE52-4DD9-8901-3600206F1693}"/>
              </a:ext>
            </a:extLst>
          </p:cNvPr>
          <p:cNvSpPr txBox="1"/>
          <p:nvPr/>
        </p:nvSpPr>
        <p:spPr>
          <a:xfrm>
            <a:off x="437269" y="1191615"/>
            <a:ext cx="10983003" cy="2677656"/>
          </a:xfrm>
          <a:prstGeom prst="rect">
            <a:avLst/>
          </a:prstGeom>
          <a:noFill/>
        </p:spPr>
        <p:txBody>
          <a:bodyPr wrap="square">
            <a:spAutoFit/>
          </a:bodyPr>
          <a:lstStyle/>
          <a:p>
            <a:pPr algn="l" fontAlgn="base"/>
            <a:r>
              <a:rPr lang="es-MX" sz="2400" b="0" i="0" dirty="0">
                <a:solidFill>
                  <a:srgbClr val="213343"/>
                </a:solidFill>
                <a:effectLst/>
                <a:latin typeface="Arial Narrow" panose="020B0606020202030204" pitchFamily="34" charset="0"/>
                <a:cs typeface="Mongolian Baiti" panose="03000500000000000000" pitchFamily="66" charset="0"/>
              </a:rPr>
              <a:t>«Llenar el mundo con emoción, a través del poder de la creatividad y la tecnología».</a:t>
            </a:r>
          </a:p>
          <a:p>
            <a:pPr algn="l" fontAlgn="base"/>
            <a:endParaRPr lang="es-MX" sz="2400" dirty="0">
              <a:solidFill>
                <a:srgbClr val="213343"/>
              </a:solidFill>
              <a:latin typeface="Arial Narrow" panose="020B0606020202030204" pitchFamily="34" charset="0"/>
              <a:cs typeface="Mongolian Baiti" panose="03000500000000000000" pitchFamily="66" charset="0"/>
            </a:endParaRPr>
          </a:p>
          <a:p>
            <a:pPr algn="l" fontAlgn="base"/>
            <a:r>
              <a:rPr lang="es-MX" sz="2400" dirty="0">
                <a:solidFill>
                  <a:srgbClr val="213343"/>
                </a:solidFill>
                <a:latin typeface="Arial Narrow" panose="020B0606020202030204" pitchFamily="34" charset="0"/>
                <a:cs typeface="Mongolian Baiti" panose="03000500000000000000" pitchFamily="66" charset="0"/>
              </a:rPr>
              <a:t>P</a:t>
            </a:r>
            <a:r>
              <a:rPr lang="es-MX" sz="2400" b="0" i="0" dirty="0">
                <a:solidFill>
                  <a:srgbClr val="213343"/>
                </a:solidFill>
                <a:effectLst/>
                <a:latin typeface="Arial Narrow" panose="020B0606020202030204" pitchFamily="34" charset="0"/>
                <a:cs typeface="Mongolian Baiti" panose="03000500000000000000" pitchFamily="66" charset="0"/>
              </a:rPr>
              <a:t>ropósito corto y poderoso, que muestra el poder de la cinematografía de la mano de los recursos más importantes que ofrece la marca: la labor de sus creativos y el alcance tecnológico de sus innovaciones.</a:t>
            </a:r>
          </a:p>
          <a:p>
            <a:pPr algn="l" fontAlgn="base"/>
            <a:endParaRPr lang="es-MX" sz="2400" dirty="0">
              <a:solidFill>
                <a:srgbClr val="213343"/>
              </a:solidFill>
              <a:latin typeface="Arial Narrow" panose="020B0606020202030204" pitchFamily="34" charset="0"/>
              <a:cs typeface="Mongolian Baiti" panose="03000500000000000000" pitchFamily="66" charset="0"/>
            </a:endParaRPr>
          </a:p>
          <a:p>
            <a:pPr algn="l" fontAlgn="base"/>
            <a:endParaRPr lang="es-MX" sz="2400" b="0" i="0" dirty="0">
              <a:solidFill>
                <a:srgbClr val="213343"/>
              </a:solidFill>
              <a:effectLst/>
              <a:latin typeface="Arial Narrow" panose="020B0606020202030204" pitchFamily="34" charset="0"/>
              <a:cs typeface="Mongolian Baiti" panose="03000500000000000000" pitchFamily="66" charset="0"/>
            </a:endParaRPr>
          </a:p>
        </p:txBody>
      </p:sp>
      <p:sp>
        <p:nvSpPr>
          <p:cNvPr id="22" name="Título 1">
            <a:extLst>
              <a:ext uri="{FF2B5EF4-FFF2-40B4-BE49-F238E27FC236}">
                <a16:creationId xmlns:a16="http://schemas.microsoft.com/office/drawing/2014/main" id="{80564445-1E55-4369-988A-29D90D4685F4}"/>
              </a:ext>
            </a:extLst>
          </p:cNvPr>
          <p:cNvSpPr txBox="1">
            <a:spLocks/>
          </p:cNvSpPr>
          <p:nvPr/>
        </p:nvSpPr>
        <p:spPr>
          <a:xfrm>
            <a:off x="3162886" y="667231"/>
            <a:ext cx="5613010" cy="5243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000" dirty="0">
                <a:latin typeface="Wide Latin" panose="020A0A07050505020404" pitchFamily="18" charset="0"/>
              </a:rPr>
              <a:t>Sony Pictures </a:t>
            </a:r>
          </a:p>
        </p:txBody>
      </p:sp>
      <p:pic>
        <p:nvPicPr>
          <p:cNvPr id="6" name="Picture 5">
            <a:extLst>
              <a:ext uri="{FF2B5EF4-FFF2-40B4-BE49-F238E27FC236}">
                <a16:creationId xmlns:a16="http://schemas.microsoft.com/office/drawing/2014/main" id="{CC85880B-0D10-42F4-DB32-D14378DBB377}"/>
              </a:ext>
            </a:extLst>
          </p:cNvPr>
          <p:cNvPicPr>
            <a:picLocks noChangeAspect="1"/>
          </p:cNvPicPr>
          <p:nvPr/>
        </p:nvPicPr>
        <p:blipFill>
          <a:blip r:embed="rId3"/>
          <a:stretch>
            <a:fillRect/>
          </a:stretch>
        </p:blipFill>
        <p:spPr>
          <a:xfrm>
            <a:off x="3869766" y="2782112"/>
            <a:ext cx="4768396" cy="3408658"/>
          </a:xfrm>
          <a:prstGeom prst="rect">
            <a:avLst/>
          </a:prstGeom>
        </p:spPr>
      </p:pic>
    </p:spTree>
    <p:extLst>
      <p:ext uri="{BB962C8B-B14F-4D97-AF65-F5344CB8AC3E}">
        <p14:creationId xmlns:p14="http://schemas.microsoft.com/office/powerpoint/2010/main" val="428374322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a:extLst>
            <a:ext uri="{FF2B5EF4-FFF2-40B4-BE49-F238E27FC236}">
              <a16:creationId xmlns:a16="http://schemas.microsoft.com/office/drawing/2014/main" id="{CABC30A0-E041-48AB-F4FA-1361CFE515B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D201D60-3A3D-4AEE-A196-8BD8491EC44C}"/>
              </a:ext>
            </a:extLst>
          </p:cNvPr>
          <p:cNvSpPr>
            <a:spLocks noGrp="1"/>
          </p:cNvSpPr>
          <p:nvPr>
            <p:ph type="title"/>
          </p:nvPr>
        </p:nvSpPr>
        <p:spPr>
          <a:xfrm>
            <a:off x="239150" y="143751"/>
            <a:ext cx="11460482" cy="379828"/>
          </a:xfrm>
        </p:spPr>
        <p:txBody>
          <a:bodyPr>
            <a:noAutofit/>
          </a:bodyPr>
          <a:lstStyle/>
          <a:p>
            <a:pPr algn="ctr"/>
            <a:r>
              <a:rPr lang="es-MX" sz="2000" dirty="0">
                <a:latin typeface="Wide Latin" panose="020A0A07050505020404" pitchFamily="18" charset="0"/>
              </a:rPr>
              <a:t>EJEMPLO DE PROPOSITO DE MARCA</a:t>
            </a:r>
            <a:endParaRPr lang="es-VE" sz="2000" dirty="0">
              <a:latin typeface="Wide Latin" panose="020A0A07050505020404" pitchFamily="18" charset="0"/>
            </a:endParaRPr>
          </a:p>
        </p:txBody>
      </p:sp>
      <p:sp>
        <p:nvSpPr>
          <p:cNvPr id="23" name="CuadroTexto 22">
            <a:extLst>
              <a:ext uri="{FF2B5EF4-FFF2-40B4-BE49-F238E27FC236}">
                <a16:creationId xmlns:a16="http://schemas.microsoft.com/office/drawing/2014/main" id="{DB4B7970-A013-4D6E-B559-6AA726AB0CF9}"/>
              </a:ext>
            </a:extLst>
          </p:cNvPr>
          <p:cNvSpPr txBox="1"/>
          <p:nvPr/>
        </p:nvSpPr>
        <p:spPr>
          <a:xfrm>
            <a:off x="836580" y="1222341"/>
            <a:ext cx="10863052" cy="2228815"/>
          </a:xfrm>
          <a:prstGeom prst="rect">
            <a:avLst/>
          </a:prstGeom>
          <a:noFill/>
        </p:spPr>
        <p:txBody>
          <a:bodyPr wrap="square">
            <a:spAutoFit/>
          </a:bodyPr>
          <a:lstStyle/>
          <a:p>
            <a:pPr algn="l" fontAlgn="base">
              <a:lnSpc>
                <a:spcPts val="2880"/>
              </a:lnSpc>
            </a:pPr>
            <a:r>
              <a:rPr lang="es-MX" sz="2000" dirty="0">
                <a:solidFill>
                  <a:srgbClr val="213343"/>
                </a:solidFill>
                <a:latin typeface="Arial Narrow" panose="020B0606020202030204" pitchFamily="34" charset="0"/>
                <a:cs typeface="Mongolian Baiti" panose="03000500000000000000" pitchFamily="66" charset="0"/>
              </a:rPr>
              <a:t>«Desarrollamos todo el poder de la alimentación para mejorar la calidad de vida, hoy y para las futuras generaciones»</a:t>
            </a:r>
          </a:p>
          <a:p>
            <a:pPr algn="l" fontAlgn="base">
              <a:lnSpc>
                <a:spcPts val="2880"/>
              </a:lnSpc>
            </a:pPr>
            <a:endParaRPr lang="es-MX" sz="2000" dirty="0">
              <a:solidFill>
                <a:srgbClr val="213343"/>
              </a:solidFill>
              <a:latin typeface="Arial Narrow" panose="020B0606020202030204" pitchFamily="34" charset="0"/>
              <a:cs typeface="Mongolian Baiti" panose="03000500000000000000" pitchFamily="66" charset="0"/>
            </a:endParaRPr>
          </a:p>
          <a:p>
            <a:pPr algn="l" fontAlgn="base">
              <a:lnSpc>
                <a:spcPts val="2880"/>
              </a:lnSpc>
            </a:pPr>
            <a:r>
              <a:rPr lang="es-MX" sz="2000" dirty="0">
                <a:solidFill>
                  <a:srgbClr val="213343"/>
                </a:solidFill>
                <a:latin typeface="Arial Narrow" panose="020B0606020202030204" pitchFamily="34" charset="0"/>
                <a:cs typeface="Mongolian Baiti" panose="03000500000000000000" pitchFamily="66" charset="0"/>
              </a:rPr>
              <a:t>T</a:t>
            </a:r>
            <a:r>
              <a:rPr lang="es-MX" sz="2000" b="0" i="0" dirty="0">
                <a:solidFill>
                  <a:srgbClr val="213343"/>
                </a:solidFill>
                <a:effectLst/>
                <a:latin typeface="Arial Narrow" panose="020B0606020202030204" pitchFamily="34" charset="0"/>
                <a:cs typeface="Mongolian Baiti" panose="03000500000000000000" pitchFamily="66" charset="0"/>
              </a:rPr>
              <a:t>iene un alcance general y está enfocado hacia el futuro: garantizar la calidad alimentaria de la población, no solo la actual sino asegurar que las generaciones venideras tengan el mismo acceso.</a:t>
            </a:r>
          </a:p>
          <a:p>
            <a:pPr algn="l" fontAlgn="base"/>
            <a:endParaRPr lang="es-MX" b="0" i="0" dirty="0">
              <a:solidFill>
                <a:srgbClr val="213343"/>
              </a:solidFill>
              <a:effectLst/>
              <a:latin typeface="Mongolian Baiti" panose="03000500000000000000" pitchFamily="66" charset="0"/>
              <a:cs typeface="Mongolian Baiti" panose="03000500000000000000" pitchFamily="66" charset="0"/>
            </a:endParaRPr>
          </a:p>
        </p:txBody>
      </p:sp>
      <p:sp>
        <p:nvSpPr>
          <p:cNvPr id="24" name="Título 1">
            <a:extLst>
              <a:ext uri="{FF2B5EF4-FFF2-40B4-BE49-F238E27FC236}">
                <a16:creationId xmlns:a16="http://schemas.microsoft.com/office/drawing/2014/main" id="{7A386E1F-113B-4592-3732-764F3B695559}"/>
              </a:ext>
            </a:extLst>
          </p:cNvPr>
          <p:cNvSpPr txBox="1">
            <a:spLocks/>
          </p:cNvSpPr>
          <p:nvPr/>
        </p:nvSpPr>
        <p:spPr>
          <a:xfrm>
            <a:off x="2448214" y="523579"/>
            <a:ext cx="6049516" cy="6987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400" b="1" dirty="0">
                <a:latin typeface="Wide Latin" panose="020A0A07050505020404" pitchFamily="18" charset="0"/>
              </a:rPr>
              <a:t>NESTLÉ</a:t>
            </a:r>
          </a:p>
        </p:txBody>
      </p:sp>
      <p:pic>
        <p:nvPicPr>
          <p:cNvPr id="5" name="Picture 4">
            <a:extLst>
              <a:ext uri="{FF2B5EF4-FFF2-40B4-BE49-F238E27FC236}">
                <a16:creationId xmlns:a16="http://schemas.microsoft.com/office/drawing/2014/main" id="{BF736B12-CC35-C38A-335B-E5AEF697ED76}"/>
              </a:ext>
            </a:extLst>
          </p:cNvPr>
          <p:cNvPicPr>
            <a:picLocks noChangeAspect="1"/>
          </p:cNvPicPr>
          <p:nvPr/>
        </p:nvPicPr>
        <p:blipFill>
          <a:blip r:embed="rId3"/>
          <a:stretch>
            <a:fillRect/>
          </a:stretch>
        </p:blipFill>
        <p:spPr>
          <a:xfrm>
            <a:off x="3005846" y="3116337"/>
            <a:ext cx="6209739" cy="3068513"/>
          </a:xfrm>
          <a:prstGeom prst="rect">
            <a:avLst/>
          </a:prstGeom>
        </p:spPr>
      </p:pic>
    </p:spTree>
    <p:extLst>
      <p:ext uri="{BB962C8B-B14F-4D97-AF65-F5344CB8AC3E}">
        <p14:creationId xmlns:p14="http://schemas.microsoft.com/office/powerpoint/2010/main" val="65989757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normAutofit/>
          </a:bodyPr>
          <a:lstStyle/>
          <a:p>
            <a:pPr algn="ctr"/>
            <a:r>
              <a:rPr lang="es-MX" sz="2800" dirty="0">
                <a:latin typeface="Wide Latin" panose="020A0A07050505020404" pitchFamily="18" charset="0"/>
              </a:rPr>
              <a:t>VISIÒN</a:t>
            </a:r>
            <a:endParaRPr lang="es-VE" sz="2800" dirty="0">
              <a:latin typeface="Wide Latin" panose="020A0A07050505020404" pitchFamily="18" charset="0"/>
            </a:endParaRPr>
          </a:p>
        </p:txBody>
      </p:sp>
      <p:sp>
        <p:nvSpPr>
          <p:cNvPr id="3" name="CuadroTexto 2">
            <a:extLst>
              <a:ext uri="{FF2B5EF4-FFF2-40B4-BE49-F238E27FC236}">
                <a16:creationId xmlns:a16="http://schemas.microsoft.com/office/drawing/2014/main" id="{283FA787-3261-46C5-FD29-34CE34091F71}"/>
              </a:ext>
            </a:extLst>
          </p:cNvPr>
          <p:cNvSpPr txBox="1"/>
          <p:nvPr/>
        </p:nvSpPr>
        <p:spPr>
          <a:xfrm>
            <a:off x="501198" y="704020"/>
            <a:ext cx="11189604" cy="1477328"/>
          </a:xfrm>
          <a:prstGeom prst="rect">
            <a:avLst/>
          </a:prstGeom>
          <a:noFill/>
        </p:spPr>
        <p:txBody>
          <a:bodyPr wrap="square" rtlCol="0">
            <a:spAutoFit/>
          </a:bodyPr>
          <a:lstStyle/>
          <a:p>
            <a:r>
              <a:rPr lang="es-MX" dirty="0">
                <a:latin typeface="Amasis MT Pro Medium" panose="020F0502020204030204" pitchFamily="18" charset="0"/>
              </a:rPr>
              <a:t>Es una declaración a largo plazo de cómo queremos vernos como empresa, en un futuro definido y es la realidad que le gustaría ver a la empresa en torno al mundo sus clientes y ella misma es un anunciado una declaración de mi meta futuro. Para poder crearla te puedes hacer la siguientes preguntas: </a:t>
            </a:r>
          </a:p>
          <a:p>
            <a:pPr marL="285750" indent="-285750">
              <a:buFont typeface="Arial" panose="020B0604020202020204" pitchFamily="34" charset="0"/>
              <a:buChar char="•"/>
            </a:pPr>
            <a:r>
              <a:rPr lang="es-MX" dirty="0">
                <a:latin typeface="Amasis MT Pro Medium" panose="020F0502020204030204" pitchFamily="18" charset="0"/>
              </a:rPr>
              <a:t>¿Qué futuro quiero ayudar a crear? </a:t>
            </a:r>
          </a:p>
          <a:p>
            <a:pPr marL="285750" indent="-285750">
              <a:buFont typeface="Arial" panose="020B0604020202020204" pitchFamily="34" charset="0"/>
              <a:buChar char="•"/>
            </a:pPr>
            <a:r>
              <a:rPr lang="es-MX" dirty="0">
                <a:latin typeface="Amasis MT Pro Medium" panose="020F0502020204030204" pitchFamily="18" charset="0"/>
              </a:rPr>
              <a:t>¿Cómo luce el futuro de mi marca?</a:t>
            </a:r>
            <a:endParaRPr lang="es-VE" dirty="0">
              <a:latin typeface="Amasis MT Pro Medium" panose="020F0502020204030204" pitchFamily="18" charset="0"/>
            </a:endParaRPr>
          </a:p>
        </p:txBody>
      </p:sp>
      <p:sp>
        <p:nvSpPr>
          <p:cNvPr id="4" name="CuadroTexto 3">
            <a:extLst>
              <a:ext uri="{FF2B5EF4-FFF2-40B4-BE49-F238E27FC236}">
                <a16:creationId xmlns:a16="http://schemas.microsoft.com/office/drawing/2014/main" id="{5A201468-5F5B-4853-8523-E8ABBA9510C3}"/>
              </a:ext>
            </a:extLst>
          </p:cNvPr>
          <p:cNvSpPr txBox="1"/>
          <p:nvPr/>
        </p:nvSpPr>
        <p:spPr>
          <a:xfrm>
            <a:off x="501198" y="3185394"/>
            <a:ext cx="11189604" cy="2031325"/>
          </a:xfrm>
          <a:prstGeom prst="rect">
            <a:avLst/>
          </a:prstGeom>
          <a:noFill/>
        </p:spPr>
        <p:txBody>
          <a:bodyPr wrap="square" rtlCol="0">
            <a:spAutoFit/>
          </a:bodyPr>
          <a:lstStyle/>
          <a:p>
            <a:r>
              <a:rPr lang="es-ES" dirty="0">
                <a:latin typeface="Amasis MT Pro Medium" panose="020F0502020204030204" pitchFamily="18" charset="0"/>
              </a:rPr>
              <a:t>"Ser el más prestigioso motor de búsqueda y el más importante del mundo, además de ser un servicio gratuito fácil de utilizar que presente resultados relevantes en una fracción de segundo".</a:t>
            </a:r>
          </a:p>
          <a:p>
            <a:endParaRPr lang="es-ES" dirty="0">
              <a:latin typeface="Amasis MT Pro Medium" panose="020F0502020204030204" pitchFamily="18" charset="0"/>
            </a:endParaRPr>
          </a:p>
          <a:p>
            <a:r>
              <a:rPr lang="es-MX" dirty="0">
                <a:latin typeface="Amasis MT Pro Medium" panose="020F0502020204030204" pitchFamily="18" charset="0"/>
              </a:rPr>
              <a:t>Google es una de las grandes empresas del siglo XXI, y eso no es casualidad. Controlar y hacer disponible toda la información del mundo es una labor que parece imposible; sin embargo, es ahí donde el líder tecnológico quiere llegar.</a:t>
            </a:r>
          </a:p>
          <a:p>
            <a:r>
              <a:rPr lang="es-MX" dirty="0">
                <a:latin typeface="Amasis MT Pro Medium" panose="020F0502020204030204" pitchFamily="18" charset="0"/>
              </a:rPr>
              <a:t>Es una declaración concisa y ambiciosa, a la vez que tiene un efecto fuerte y emocionante.</a:t>
            </a:r>
            <a:endParaRPr lang="es-VE" dirty="0">
              <a:latin typeface="Amasis MT Pro Medium" panose="020F0502020204030204" pitchFamily="18" charset="0"/>
            </a:endParaRPr>
          </a:p>
        </p:txBody>
      </p:sp>
      <p:sp>
        <p:nvSpPr>
          <p:cNvPr id="6" name="Título 1">
            <a:extLst>
              <a:ext uri="{FF2B5EF4-FFF2-40B4-BE49-F238E27FC236}">
                <a16:creationId xmlns:a16="http://schemas.microsoft.com/office/drawing/2014/main" id="{55B6ADEE-16CA-4612-BFE3-0F2AECA3F47F}"/>
              </a:ext>
            </a:extLst>
          </p:cNvPr>
          <p:cNvSpPr txBox="1">
            <a:spLocks/>
          </p:cNvSpPr>
          <p:nvPr/>
        </p:nvSpPr>
        <p:spPr>
          <a:xfrm>
            <a:off x="3360511" y="2331361"/>
            <a:ext cx="5470977" cy="704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2800" dirty="0">
                <a:latin typeface="Wide Latin" panose="020A0A07050505020404" pitchFamily="18" charset="0"/>
              </a:rPr>
              <a:t>Visión de Google</a:t>
            </a:r>
            <a:endParaRPr lang="es-VE" sz="2800" dirty="0">
              <a:latin typeface="Wide Latin" panose="020A0A07050505020404" pitchFamily="18" charset="0"/>
            </a:endParaRPr>
          </a:p>
        </p:txBody>
      </p:sp>
    </p:spTree>
    <p:extLst>
      <p:ext uri="{BB962C8B-B14F-4D97-AF65-F5344CB8AC3E}">
        <p14:creationId xmlns:p14="http://schemas.microsoft.com/office/powerpoint/2010/main" val="392769871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C1E3DA-DA0C-F055-0807-49482893C7DD}"/>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EJEMPLOS DE VISIÒN</a:t>
            </a:r>
            <a:endParaRPr lang="es-VE" dirty="0"/>
          </a:p>
        </p:txBody>
      </p:sp>
      <p:sp>
        <p:nvSpPr>
          <p:cNvPr id="4" name="CuadroTexto 3">
            <a:extLst>
              <a:ext uri="{FF2B5EF4-FFF2-40B4-BE49-F238E27FC236}">
                <a16:creationId xmlns:a16="http://schemas.microsoft.com/office/drawing/2014/main" id="{5A201468-5F5B-4853-8523-E8ABBA9510C3}"/>
              </a:ext>
            </a:extLst>
          </p:cNvPr>
          <p:cNvSpPr txBox="1"/>
          <p:nvPr/>
        </p:nvSpPr>
        <p:spPr>
          <a:xfrm>
            <a:off x="554478" y="1152553"/>
            <a:ext cx="11254901" cy="2308324"/>
          </a:xfrm>
          <a:prstGeom prst="rect">
            <a:avLst/>
          </a:prstGeom>
          <a:noFill/>
        </p:spPr>
        <p:txBody>
          <a:bodyPr wrap="square" rtlCol="0">
            <a:spAutoFit/>
          </a:bodyPr>
          <a:lstStyle/>
          <a:p>
            <a:r>
              <a:rPr lang="es-MX" sz="1600" dirty="0">
                <a:latin typeface="Amasis MT Pro Medium" panose="020F0502020204030204" pitchFamily="18" charset="0"/>
              </a:rPr>
              <a:t>«Maximizar el retorno a los accionistas. Ser un excelente lugar para trabajar, en donde nuestro personal se inspire para dar lo mejor de sí. Ofrecer al mundo una cartera de marcas de bebidas que se anticipan y satisfacen los deseos y las necesidades de las personas. Formar una red de socios exitosa y crear lealtad mutua. Ser un ciudadano global, responsable, que hace su aporte para un mundo mejor».</a:t>
            </a:r>
          </a:p>
          <a:p>
            <a:endParaRPr lang="es-MX" sz="1600" dirty="0">
              <a:latin typeface="Amasis MT Pro Medium" panose="020F0502020204030204" pitchFamily="18" charset="0"/>
            </a:endParaRPr>
          </a:p>
          <a:p>
            <a:r>
              <a:rPr lang="es-MX" sz="1600" dirty="0">
                <a:latin typeface="Amasis MT Pro Medium" panose="020F0502020204030204" pitchFamily="18" charset="0"/>
              </a:rPr>
              <a:t>La declaración de visión de Coca-Cola incluye tanto a los inversionistas y consumidores como al público en general. Esta compañía sabe que tiene un gran impacto y lleva su responsabilidad hacia un objetivo claro, que es involucrar y mejorar la vida de todas las partes interesadas.</a:t>
            </a:r>
          </a:p>
          <a:p>
            <a:r>
              <a:rPr lang="es-MX" sz="1600" dirty="0">
                <a:latin typeface="Amasis MT Pro Medium" panose="020F0502020204030204" pitchFamily="18" charset="0"/>
              </a:rPr>
              <a:t>También pone énfasis en sus valores, entre los que están la satisfacción, la lealtad y el esfuerzo.</a:t>
            </a:r>
            <a:endParaRPr lang="es-VE" sz="1600" dirty="0">
              <a:latin typeface="Amasis MT Pro Medium" panose="020F0502020204030204" pitchFamily="18" charset="0"/>
            </a:endParaRPr>
          </a:p>
        </p:txBody>
      </p:sp>
      <p:pic>
        <p:nvPicPr>
          <p:cNvPr id="6" name="Imagen 5">
            <a:extLst>
              <a:ext uri="{FF2B5EF4-FFF2-40B4-BE49-F238E27FC236}">
                <a16:creationId xmlns:a16="http://schemas.microsoft.com/office/drawing/2014/main" id="{9672506D-6335-4E14-8207-C56FC910652F}"/>
              </a:ext>
            </a:extLst>
          </p:cNvPr>
          <p:cNvPicPr>
            <a:picLocks noChangeAspect="1"/>
          </p:cNvPicPr>
          <p:nvPr/>
        </p:nvPicPr>
        <p:blipFill>
          <a:blip r:embed="rId3"/>
          <a:stretch>
            <a:fillRect/>
          </a:stretch>
        </p:blipFill>
        <p:spPr>
          <a:xfrm>
            <a:off x="4281949" y="3772580"/>
            <a:ext cx="3628102" cy="2749099"/>
          </a:xfrm>
          <a:prstGeom prst="rect">
            <a:avLst/>
          </a:prstGeom>
        </p:spPr>
      </p:pic>
      <p:sp>
        <p:nvSpPr>
          <p:cNvPr id="10" name="Título 1">
            <a:extLst>
              <a:ext uri="{FF2B5EF4-FFF2-40B4-BE49-F238E27FC236}">
                <a16:creationId xmlns:a16="http://schemas.microsoft.com/office/drawing/2014/main" id="{87573E98-D1F6-4C0B-BFA5-0616BFA78ECC}"/>
              </a:ext>
            </a:extLst>
          </p:cNvPr>
          <p:cNvSpPr txBox="1">
            <a:spLocks/>
          </p:cNvSpPr>
          <p:nvPr/>
        </p:nvSpPr>
        <p:spPr>
          <a:xfrm>
            <a:off x="154858" y="494815"/>
            <a:ext cx="3318388" cy="6577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600" dirty="0">
                <a:latin typeface="Amasis MT Pro Black" panose="02040A04050005020304" pitchFamily="18" charset="0"/>
              </a:rPr>
              <a:t>Coca-Cola</a:t>
            </a:r>
            <a:endParaRPr lang="es-VE" sz="3600" dirty="0"/>
          </a:p>
        </p:txBody>
      </p:sp>
    </p:spTree>
    <p:extLst>
      <p:ext uri="{BB962C8B-B14F-4D97-AF65-F5344CB8AC3E}">
        <p14:creationId xmlns:p14="http://schemas.microsoft.com/office/powerpoint/2010/main" val="69545056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4">
                <a:lumMod val="40000"/>
                <a:lumOff val="60000"/>
              </a:schemeClr>
            </a:gs>
          </a:gsLst>
          <a:lin ang="2700000" scaled="1"/>
          <a:tileRect/>
        </a:gradFill>
        <a:effectLst/>
      </p:bgPr>
    </p:bg>
    <p:spTree>
      <p:nvGrpSpPr>
        <p:cNvPr id="1" name="">
          <a:extLst>
            <a:ext uri="{FF2B5EF4-FFF2-40B4-BE49-F238E27FC236}">
              <a16:creationId xmlns:a16="http://schemas.microsoft.com/office/drawing/2014/main" id="{D6700284-E646-72B7-7E07-0B438634FF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264C226-73CB-733C-C3AC-799211E950B4}"/>
              </a:ext>
            </a:extLst>
          </p:cNvPr>
          <p:cNvSpPr>
            <a:spLocks noGrp="1"/>
          </p:cNvSpPr>
          <p:nvPr>
            <p:ph type="title"/>
          </p:nvPr>
        </p:nvSpPr>
        <p:spPr>
          <a:xfrm>
            <a:off x="838200" y="0"/>
            <a:ext cx="10515600" cy="704020"/>
          </a:xfrm>
        </p:spPr>
        <p:txBody>
          <a:bodyPr/>
          <a:lstStyle/>
          <a:p>
            <a:pPr algn="ctr"/>
            <a:r>
              <a:rPr lang="es-MX" sz="4400" dirty="0">
                <a:latin typeface="Amasis MT Pro Black" panose="02040A04050005020304" pitchFamily="18" charset="0"/>
              </a:rPr>
              <a:t>EJEMPLOS DE VISIÒN</a:t>
            </a:r>
            <a:endParaRPr lang="es-VE" dirty="0"/>
          </a:p>
        </p:txBody>
      </p:sp>
      <p:sp>
        <p:nvSpPr>
          <p:cNvPr id="7" name="CuadroTexto 6">
            <a:extLst>
              <a:ext uri="{FF2B5EF4-FFF2-40B4-BE49-F238E27FC236}">
                <a16:creationId xmlns:a16="http://schemas.microsoft.com/office/drawing/2014/main" id="{673E05D9-DBBC-555D-29B0-8B4CF6A43675}"/>
              </a:ext>
            </a:extLst>
          </p:cNvPr>
          <p:cNvSpPr txBox="1"/>
          <p:nvPr/>
        </p:nvSpPr>
        <p:spPr>
          <a:xfrm>
            <a:off x="838200" y="1286030"/>
            <a:ext cx="11039271" cy="2062103"/>
          </a:xfrm>
          <a:prstGeom prst="rect">
            <a:avLst/>
          </a:prstGeom>
          <a:noFill/>
        </p:spPr>
        <p:txBody>
          <a:bodyPr wrap="square" rtlCol="0">
            <a:spAutoFit/>
          </a:bodyPr>
          <a:lstStyle/>
          <a:p>
            <a:r>
              <a:rPr lang="es-MX" sz="1600" dirty="0">
                <a:latin typeface="Amasis MT Pro Medium" panose="020F0502020204030204" pitchFamily="18" charset="0"/>
              </a:rPr>
              <a:t>«Creemos que existimos para hacer excelentes productos y nos enfocamos en la innovación. Creemos en lo simple, no en lo complejo. Creemos que debemos controlar las tecnologías detrás de los productos que fabricamos, y participar solo en los mercados donde podemos hacer una contribución significativa. Creemos en decir “no” a miles de proyectos, para que podamos enfocarnos realmente en los pocos que son realmente importantes y significativos para nosotros». </a:t>
            </a:r>
          </a:p>
          <a:p>
            <a:r>
              <a:rPr lang="es-MX" sz="1600" dirty="0">
                <a:latin typeface="Amasis MT Pro Medium" panose="020F0502020204030204" pitchFamily="18" charset="0"/>
              </a:rPr>
              <a:t>Su visión es clara y centrada en los procesos internos y la innovación. Además, pone el énfasis en «creer» porque los directivos de Apple saben que las aspiraciones de su gente son más relevantes que los aspectos cuantitativos.</a:t>
            </a:r>
          </a:p>
          <a:p>
            <a:r>
              <a:rPr lang="es-MX" sz="1600" dirty="0">
                <a:latin typeface="Amasis MT Pro Medium" panose="020F0502020204030204" pitchFamily="18" charset="0"/>
              </a:rPr>
              <a:t>De esta forma, logra que la veas como un ejemplo de éxito integral, no solo por sus ganancias. </a:t>
            </a:r>
            <a:endParaRPr lang="es-VE" sz="1600" dirty="0">
              <a:latin typeface="Amasis MT Pro Medium" panose="020F0502020204030204" pitchFamily="18" charset="0"/>
            </a:endParaRPr>
          </a:p>
        </p:txBody>
      </p:sp>
      <p:pic>
        <p:nvPicPr>
          <p:cNvPr id="8" name="Imagen 7">
            <a:extLst>
              <a:ext uri="{FF2B5EF4-FFF2-40B4-BE49-F238E27FC236}">
                <a16:creationId xmlns:a16="http://schemas.microsoft.com/office/drawing/2014/main" id="{42DFCFF1-A706-B89F-7AA2-0A4BB8FD219B}"/>
              </a:ext>
            </a:extLst>
          </p:cNvPr>
          <p:cNvPicPr>
            <a:picLocks noChangeAspect="1"/>
          </p:cNvPicPr>
          <p:nvPr/>
        </p:nvPicPr>
        <p:blipFill>
          <a:blip r:embed="rId3"/>
          <a:stretch>
            <a:fillRect/>
          </a:stretch>
        </p:blipFill>
        <p:spPr>
          <a:xfrm>
            <a:off x="4423342" y="3594371"/>
            <a:ext cx="3500959" cy="2800767"/>
          </a:xfrm>
          <a:prstGeom prst="rect">
            <a:avLst/>
          </a:prstGeom>
        </p:spPr>
      </p:pic>
      <p:sp>
        <p:nvSpPr>
          <p:cNvPr id="9" name="Título 1">
            <a:extLst>
              <a:ext uri="{FF2B5EF4-FFF2-40B4-BE49-F238E27FC236}">
                <a16:creationId xmlns:a16="http://schemas.microsoft.com/office/drawing/2014/main" id="{AB7E4593-E363-F808-4386-07B77DD30EDA}"/>
              </a:ext>
            </a:extLst>
          </p:cNvPr>
          <p:cNvSpPr txBox="1">
            <a:spLocks/>
          </p:cNvSpPr>
          <p:nvPr/>
        </p:nvSpPr>
        <p:spPr>
          <a:xfrm>
            <a:off x="3960017" y="747794"/>
            <a:ext cx="3886462" cy="5382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3200" dirty="0">
                <a:latin typeface="Amasis MT Pro Black" panose="02040A04050005020304" pitchFamily="18" charset="0"/>
              </a:rPr>
              <a:t>APPLE</a:t>
            </a:r>
            <a:endParaRPr lang="es-VE" sz="3200" dirty="0"/>
          </a:p>
        </p:txBody>
      </p:sp>
    </p:spTree>
    <p:extLst>
      <p:ext uri="{BB962C8B-B14F-4D97-AF65-F5344CB8AC3E}">
        <p14:creationId xmlns:p14="http://schemas.microsoft.com/office/powerpoint/2010/main" val="210369174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1012</TotalTime>
  <Words>3580</Words>
  <Application>Microsoft Office PowerPoint</Application>
  <PresentationFormat>Widescreen</PresentationFormat>
  <Paragraphs>279</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Amasis MT Pro Black</vt:lpstr>
      <vt:lpstr>Amasis MT Pro Medium</vt:lpstr>
      <vt:lpstr>Aptos</vt:lpstr>
      <vt:lpstr>Aptos Display</vt:lpstr>
      <vt:lpstr>Arial</vt:lpstr>
      <vt:lpstr>Arial Narrow</vt:lpstr>
      <vt:lpstr>Courier New</vt:lpstr>
      <vt:lpstr>Mongolian Baiti</vt:lpstr>
      <vt:lpstr>Wide Latin</vt:lpstr>
      <vt:lpstr>Tema de Office</vt:lpstr>
      <vt:lpstr>PLAN DE MARKETING EN REDES SOCIALES</vt:lpstr>
      <vt:lpstr>PLAN DE MARKETING </vt:lpstr>
      <vt:lpstr>BRANDING - CULTURA CORPORACIONAL </vt:lpstr>
      <vt:lpstr>BRANDHEART - CULTURA CORPORACIONAL </vt:lpstr>
      <vt:lpstr>EJEMPLO DE PROPOSITO DE MARCA</vt:lpstr>
      <vt:lpstr>EJEMPLO DE PROPOSITO DE MARCA</vt:lpstr>
      <vt:lpstr>VISIÒN</vt:lpstr>
      <vt:lpstr>EJEMPLOS DE VISIÒN</vt:lpstr>
      <vt:lpstr>EJEMPLOS DE VISIÒN</vt:lpstr>
      <vt:lpstr>MISIÒN </vt:lpstr>
      <vt:lpstr>EJEMPLOS DE MISIÒN </vt:lpstr>
      <vt:lpstr>VALORES</vt:lpstr>
      <vt:lpstr>EJEMPLOS DE VALORES </vt:lpstr>
      <vt:lpstr>GRUPO OBJETIVO DE MARCA</vt:lpstr>
      <vt:lpstr>PROPUESTA DE VALOR</vt:lpstr>
      <vt:lpstr>PERSONALIDAD DE MARCA</vt:lpstr>
      <vt:lpstr>PERSONALIDAD DE MARCA</vt:lpstr>
      <vt:lpstr>PERSONALIDAD DE MARCA</vt:lpstr>
      <vt:lpstr>CUIDADOR</vt:lpstr>
      <vt:lpstr>GOBERNANTE</vt:lpstr>
      <vt:lpstr>CREADOR</vt:lpstr>
      <vt:lpstr>SABIO</vt:lpstr>
      <vt:lpstr>INOCENTE</vt:lpstr>
      <vt:lpstr>EXPLORADOR</vt:lpstr>
      <vt:lpstr>AMANTE</vt:lpstr>
      <vt:lpstr>BUFON</vt:lpstr>
      <vt:lpstr>FORAJIDO</vt:lpstr>
      <vt:lpstr>MAGO</vt:lpstr>
      <vt:lpstr>HEROE </vt:lpstr>
      <vt:lpstr>VOZ DE MARCA</vt:lpstr>
      <vt:lpstr>TONO DE MARCA</vt:lpstr>
      <vt:lpstr>PAUTAS DE EVALUACION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DE MARKETING</dc:title>
  <dc:creator>ESTUDIANTE</dc:creator>
  <cp:lastModifiedBy>Francys Ortega</cp:lastModifiedBy>
  <cp:revision>103</cp:revision>
  <dcterms:created xsi:type="dcterms:W3CDTF">2024-08-24T15:04:07Z</dcterms:created>
  <dcterms:modified xsi:type="dcterms:W3CDTF">2026-03-07T17:43:09Z</dcterms:modified>
</cp:coreProperties>
</file>