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82" r:id="rId2"/>
    <p:sldId id="275" r:id="rId3"/>
    <p:sldId id="276" r:id="rId4"/>
    <p:sldId id="277" r:id="rId5"/>
    <p:sldId id="278" r:id="rId6"/>
    <p:sldId id="383" r:id="rId7"/>
    <p:sldId id="384" r:id="rId8"/>
    <p:sldId id="385" r:id="rId9"/>
    <p:sldId id="386" r:id="rId10"/>
    <p:sldId id="387" r:id="rId11"/>
    <p:sldId id="388" r:id="rId12"/>
    <p:sldId id="280" r:id="rId13"/>
    <p:sldId id="319" r:id="rId14"/>
    <p:sldId id="389" r:id="rId15"/>
  </p:sldIdLst>
  <p:sldSz cx="9144000" cy="6858000" type="screen4x3"/>
  <p:notesSz cx="6858000" cy="9144000"/>
  <p:defaultTextStyle>
    <a:defPPr>
      <a:defRPr lang="es-ES_tradnl"/>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EFFCFF"/>
    <a:srgbClr val="FF6600"/>
    <a:srgbClr val="666633"/>
    <a:srgbClr val="CCECFF"/>
    <a:srgbClr val="66CCFF"/>
    <a:srgbClr val="0066FF"/>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70" autoAdjust="0"/>
    <p:restoredTop sz="94710" autoAdjust="0"/>
  </p:normalViewPr>
  <p:slideViewPr>
    <p:cSldViewPr>
      <p:cViewPr varScale="1">
        <p:scale>
          <a:sx n="99" d="100"/>
          <a:sy n="99" d="100"/>
        </p:scale>
        <p:origin x="54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7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s-ES_tradnl"/>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s-ES_tradnl"/>
          </a:p>
        </p:txBody>
      </p:sp>
      <p:sp>
        <p:nvSpPr>
          <p:cNvPr id="901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_tradnl" noProof="0"/>
              <a:t>Haga clic para modificar el estilo de texto del patrón</a:t>
            </a:r>
          </a:p>
          <a:p>
            <a:pPr lvl="1"/>
            <a:r>
              <a:rPr lang="es-ES_tradnl" noProof="0"/>
              <a:t>Segundo nivel</a:t>
            </a:r>
          </a:p>
          <a:p>
            <a:pPr lvl="2"/>
            <a:r>
              <a:rPr lang="es-ES_tradnl" noProof="0"/>
              <a:t>Tercer nivel</a:t>
            </a:r>
          </a:p>
          <a:p>
            <a:pPr lvl="3"/>
            <a:r>
              <a:rPr lang="es-ES_tradnl" noProof="0"/>
              <a:t>Cuarto nivel</a:t>
            </a:r>
          </a:p>
          <a:p>
            <a:pPr lvl="4"/>
            <a:r>
              <a:rPr lang="es-ES_tradnl" noProof="0"/>
              <a:t>Quinto nivel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s-ES_tradnl"/>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8D28A2B8-164C-4544-8A5F-3A1D22BC1714}" type="slidenum">
              <a:rPr lang="es-ES_tradnl"/>
              <a:pPr>
                <a:defRPr/>
              </a:pPr>
              <a:t>‹Nº›</a:t>
            </a:fld>
            <a:endParaRPr lang="es-ES_tradnl"/>
          </a:p>
        </p:txBody>
      </p:sp>
    </p:spTree>
    <p:extLst>
      <p:ext uri="{BB962C8B-B14F-4D97-AF65-F5344CB8AC3E}">
        <p14:creationId xmlns:p14="http://schemas.microsoft.com/office/powerpoint/2010/main" val="27039008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ES_tradn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020FB129-A0D0-43C4-A47A-336D9BCB88BA}" type="slidenum">
              <a:rPr lang="es-ES_tradnl"/>
              <a:pPr>
                <a:defRPr/>
              </a:pPr>
              <a:t>‹Nº›</a:t>
            </a:fld>
            <a:endParaRPr lang="es-ES_trad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E6ADD3B7-F7EF-4614-88D8-2E9C91CBEA08}" type="slidenum">
              <a:rPr lang="es-ES_tradnl"/>
              <a:pPr>
                <a:defRPr/>
              </a:pPr>
              <a:t>‹Nº›</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A0A72F56-C095-48BA-91B3-2417E1DCEF14}" type="slidenum">
              <a:rPr lang="es-ES_tradnl"/>
              <a:pPr>
                <a:defRPr/>
              </a:pPr>
              <a:t>‹Nº›</a:t>
            </a:fld>
            <a:endParaRPr lang="es-ES_tradn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ES_tradnl"/>
          </a:p>
        </p:txBody>
      </p:sp>
      <p:sp>
        <p:nvSpPr>
          <p:cNvPr id="3" name="2 Marcador de tabla"/>
          <p:cNvSpPr>
            <a:spLocks noGrp="1"/>
          </p:cNvSpPr>
          <p:nvPr>
            <p:ph type="tbl" idx="1"/>
          </p:nvPr>
        </p:nvSpPr>
        <p:spPr>
          <a:xfrm>
            <a:off x="457200" y="1600200"/>
            <a:ext cx="8229600" cy="4525963"/>
          </a:xfrm>
        </p:spPr>
        <p:txBody>
          <a:bodyPr/>
          <a:lstStyle/>
          <a:p>
            <a:pPr lvl="0"/>
            <a:endParaRPr lang="es-ES_tradn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2BC0D9E7-CDB1-440C-BFA1-8305CC6FB0EA}" type="slidenum">
              <a:rPr lang="es-ES_tradnl"/>
              <a:pPr>
                <a:defRPr/>
              </a:pPr>
              <a:t>‹Nº›</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10E63A9E-8229-444E-A4E6-C331747936BF}" type="slidenum">
              <a:rPr lang="es-ES_tradnl"/>
              <a:pPr>
                <a:defRPr/>
              </a:pPr>
              <a:t>‹Nº›</a:t>
            </a:fld>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52B793A3-59D5-4D1A-AC9A-260E534AF0B2}" type="slidenum">
              <a:rPr lang="es-ES_tradnl"/>
              <a:pPr>
                <a:defRPr/>
              </a:pPr>
              <a:t>‹Nº›</a:t>
            </a:fld>
            <a:endParaRPr lang="es-ES_trad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Rectangle 4"/>
          <p:cNvSpPr>
            <a:spLocks noGrp="1" noChangeArrowheads="1"/>
          </p:cNvSpPr>
          <p:nvPr>
            <p:ph type="dt" sz="half" idx="10"/>
          </p:nvPr>
        </p:nvSpPr>
        <p:spPr>
          <a:ln/>
        </p:spPr>
        <p:txBody>
          <a:bodyPr/>
          <a:lstStyle>
            <a:lvl1pPr>
              <a:defRPr/>
            </a:lvl1pPr>
          </a:lstStyle>
          <a:p>
            <a:pPr>
              <a:defRPr/>
            </a:pPr>
            <a:endParaRPr lang="es-ES_tradnl"/>
          </a:p>
        </p:txBody>
      </p:sp>
      <p:sp>
        <p:nvSpPr>
          <p:cNvPr id="6"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7" name="Rectangle 6"/>
          <p:cNvSpPr>
            <a:spLocks noGrp="1" noChangeArrowheads="1"/>
          </p:cNvSpPr>
          <p:nvPr>
            <p:ph type="sldNum" sz="quarter" idx="12"/>
          </p:nvPr>
        </p:nvSpPr>
        <p:spPr>
          <a:ln/>
        </p:spPr>
        <p:txBody>
          <a:bodyPr/>
          <a:lstStyle>
            <a:lvl1pPr>
              <a:defRPr/>
            </a:lvl1pPr>
          </a:lstStyle>
          <a:p>
            <a:pPr>
              <a:defRPr/>
            </a:pPr>
            <a:fld id="{F3629B57-D0F8-4A35-8C33-2F4A91D65E44}" type="slidenum">
              <a:rPr lang="es-ES_tradnl"/>
              <a:pPr>
                <a:defRPr/>
              </a:pPr>
              <a:t>‹Nº›</a:t>
            </a:fld>
            <a:endParaRPr lang="es-ES_trad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7" name="Rectangle 4"/>
          <p:cNvSpPr>
            <a:spLocks noGrp="1" noChangeArrowheads="1"/>
          </p:cNvSpPr>
          <p:nvPr>
            <p:ph type="dt" sz="half" idx="10"/>
          </p:nvPr>
        </p:nvSpPr>
        <p:spPr>
          <a:ln/>
        </p:spPr>
        <p:txBody>
          <a:bodyPr/>
          <a:lstStyle>
            <a:lvl1pPr>
              <a:defRPr/>
            </a:lvl1pPr>
          </a:lstStyle>
          <a:p>
            <a:pPr>
              <a:defRPr/>
            </a:pPr>
            <a:endParaRPr lang="es-ES_tradnl"/>
          </a:p>
        </p:txBody>
      </p:sp>
      <p:sp>
        <p:nvSpPr>
          <p:cNvPr id="8"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9" name="Rectangle 6"/>
          <p:cNvSpPr>
            <a:spLocks noGrp="1" noChangeArrowheads="1"/>
          </p:cNvSpPr>
          <p:nvPr>
            <p:ph type="sldNum" sz="quarter" idx="12"/>
          </p:nvPr>
        </p:nvSpPr>
        <p:spPr>
          <a:ln/>
        </p:spPr>
        <p:txBody>
          <a:bodyPr/>
          <a:lstStyle>
            <a:lvl1pPr>
              <a:defRPr/>
            </a:lvl1pPr>
          </a:lstStyle>
          <a:p>
            <a:pPr>
              <a:defRPr/>
            </a:pPr>
            <a:fld id="{33D8B09D-8CF9-49D0-86E8-F28E3CDF71CF}" type="slidenum">
              <a:rPr lang="es-ES_tradnl"/>
              <a:pPr>
                <a:defRPr/>
              </a:pPr>
              <a:t>‹Nº›</a:t>
            </a:fld>
            <a:endParaRPr lang="es-ES_trad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Rectangle 4"/>
          <p:cNvSpPr>
            <a:spLocks noGrp="1" noChangeArrowheads="1"/>
          </p:cNvSpPr>
          <p:nvPr>
            <p:ph type="dt" sz="half" idx="10"/>
          </p:nvPr>
        </p:nvSpPr>
        <p:spPr>
          <a:ln/>
        </p:spPr>
        <p:txBody>
          <a:bodyPr/>
          <a:lstStyle>
            <a:lvl1pPr>
              <a:defRPr/>
            </a:lvl1pPr>
          </a:lstStyle>
          <a:p>
            <a:pPr>
              <a:defRPr/>
            </a:pPr>
            <a:endParaRPr lang="es-ES_tradnl"/>
          </a:p>
        </p:txBody>
      </p:sp>
      <p:sp>
        <p:nvSpPr>
          <p:cNvPr id="4"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5" name="Rectangle 6"/>
          <p:cNvSpPr>
            <a:spLocks noGrp="1" noChangeArrowheads="1"/>
          </p:cNvSpPr>
          <p:nvPr>
            <p:ph type="sldNum" sz="quarter" idx="12"/>
          </p:nvPr>
        </p:nvSpPr>
        <p:spPr>
          <a:ln/>
        </p:spPr>
        <p:txBody>
          <a:bodyPr/>
          <a:lstStyle>
            <a:lvl1pPr>
              <a:defRPr/>
            </a:lvl1pPr>
          </a:lstStyle>
          <a:p>
            <a:pPr>
              <a:defRPr/>
            </a:pPr>
            <a:fld id="{8BDD3407-66E7-4E9A-BC00-CC1AF7790095}" type="slidenum">
              <a:rPr lang="es-ES_tradnl"/>
              <a:pPr>
                <a:defRPr/>
              </a:pPr>
              <a:t>‹Nº›</a:t>
            </a:fld>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_tradnl"/>
          </a:p>
        </p:txBody>
      </p:sp>
      <p:sp>
        <p:nvSpPr>
          <p:cNvPr id="3"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4" name="Rectangle 6"/>
          <p:cNvSpPr>
            <a:spLocks noGrp="1" noChangeArrowheads="1"/>
          </p:cNvSpPr>
          <p:nvPr>
            <p:ph type="sldNum" sz="quarter" idx="12"/>
          </p:nvPr>
        </p:nvSpPr>
        <p:spPr>
          <a:ln/>
        </p:spPr>
        <p:txBody>
          <a:bodyPr/>
          <a:lstStyle>
            <a:lvl1pPr>
              <a:defRPr/>
            </a:lvl1pPr>
          </a:lstStyle>
          <a:p>
            <a:pPr>
              <a:defRPr/>
            </a:pPr>
            <a:fld id="{EB991A55-CB9A-4D6B-AA26-8E4124561BEF}" type="slidenum">
              <a:rPr lang="es-ES_tradnl"/>
              <a:pPr>
                <a:defRPr/>
              </a:pPr>
              <a:t>‹Nº›</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ES_tradn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_tradnl"/>
          </a:p>
        </p:txBody>
      </p:sp>
      <p:sp>
        <p:nvSpPr>
          <p:cNvPr id="6"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7" name="Rectangle 6"/>
          <p:cNvSpPr>
            <a:spLocks noGrp="1" noChangeArrowheads="1"/>
          </p:cNvSpPr>
          <p:nvPr>
            <p:ph type="sldNum" sz="quarter" idx="12"/>
          </p:nvPr>
        </p:nvSpPr>
        <p:spPr>
          <a:ln/>
        </p:spPr>
        <p:txBody>
          <a:bodyPr/>
          <a:lstStyle>
            <a:lvl1pPr>
              <a:defRPr/>
            </a:lvl1pPr>
          </a:lstStyle>
          <a:p>
            <a:pPr>
              <a:defRPr/>
            </a:pPr>
            <a:fld id="{D8DC1BB2-23CC-4D33-BAD5-04F1CACA71A1}" type="slidenum">
              <a:rPr lang="es-ES_tradnl"/>
              <a:pPr>
                <a:defRPr/>
              </a:pPr>
              <a:t>‹Nº›</a:t>
            </a:fld>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ES_tradn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_tradn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_tradnl"/>
          </a:p>
        </p:txBody>
      </p:sp>
      <p:sp>
        <p:nvSpPr>
          <p:cNvPr id="6"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7" name="Rectangle 6"/>
          <p:cNvSpPr>
            <a:spLocks noGrp="1" noChangeArrowheads="1"/>
          </p:cNvSpPr>
          <p:nvPr>
            <p:ph type="sldNum" sz="quarter" idx="12"/>
          </p:nvPr>
        </p:nvSpPr>
        <p:spPr>
          <a:ln/>
        </p:spPr>
        <p:txBody>
          <a:bodyPr/>
          <a:lstStyle>
            <a:lvl1pPr>
              <a:defRPr/>
            </a:lvl1pPr>
          </a:lstStyle>
          <a:p>
            <a:pPr>
              <a:defRPr/>
            </a:pPr>
            <a:fld id="{DCD6452A-EC8D-44EB-8047-1BD4CF8BA86E}" type="slidenum">
              <a:rPr lang="es-ES_tradnl"/>
              <a:pPr>
                <a:defRPr/>
              </a:pPr>
              <a:t>‹Nº›</a:t>
            </a:fld>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_tradnl"/>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s-ES_tradn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s-ES_tradn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a:defRPr/>
            </a:pPr>
            <a:fld id="{17D007B8-4F06-46DE-932D-09FDBF11EDA3}" type="slidenum">
              <a:rPr lang="es-ES_tradnl"/>
              <a:pPr>
                <a:defRPr/>
              </a:pPr>
              <a:t>‹Nº›</a:t>
            </a:fld>
            <a:endParaRPr lang="es-ES_trad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58372" name="Rectangle 4"/>
          <p:cNvSpPr>
            <a:spLocks noChangeArrowheads="1"/>
          </p:cNvSpPr>
          <p:nvPr/>
        </p:nvSpPr>
        <p:spPr bwMode="auto">
          <a:xfrm>
            <a:off x="539750" y="1628775"/>
            <a:ext cx="6246828" cy="360363"/>
          </a:xfrm>
          <a:prstGeom prst="rect">
            <a:avLst/>
          </a:prstGeom>
          <a:solidFill>
            <a:srgbClr val="FFFF99"/>
          </a:solidFill>
          <a:ln w="9525">
            <a:noFill/>
            <a:miter lim="800000"/>
            <a:headEnd/>
            <a:tailEnd/>
          </a:ln>
        </p:spPr>
        <p:txBody>
          <a:bodyPr wrap="none" anchor="ctr"/>
          <a:lstStyle/>
          <a:p>
            <a:endParaRPr lang="es-ES_tradnl"/>
          </a:p>
        </p:txBody>
      </p:sp>
      <p:sp>
        <p:nvSpPr>
          <p:cNvPr id="58373" name="Rectangle 5"/>
          <p:cNvSpPr>
            <a:spLocks noGrp="1" noChangeArrowheads="1"/>
          </p:cNvSpPr>
          <p:nvPr>
            <p:ph type="body" idx="1"/>
          </p:nvPr>
        </p:nvSpPr>
        <p:spPr>
          <a:xfrm>
            <a:off x="457200" y="1600200"/>
            <a:ext cx="7354888" cy="4525963"/>
          </a:xfrm>
        </p:spPr>
        <p:txBody>
          <a:bodyPr/>
          <a:lstStyle/>
          <a:p>
            <a:pPr eaLnBrk="1" hangingPunct="1">
              <a:buClr>
                <a:srgbClr val="FF6600"/>
              </a:buClr>
              <a:buFont typeface="Wingdings" pitchFamily="2" charset="2"/>
              <a:buChar char="ü"/>
              <a:defRPr/>
            </a:pPr>
            <a:r>
              <a:rPr lang="es-MX" sz="2000" b="1" dirty="0">
                <a:effectLst>
                  <a:outerShdw blurRad="38100" dist="38100" dir="2700000" algn="tl">
                    <a:srgbClr val="000000"/>
                  </a:outerShdw>
                </a:effectLst>
              </a:rPr>
              <a:t>2.1 Objetivo del diagnóstico previo </a:t>
            </a:r>
          </a:p>
          <a:p>
            <a:pPr eaLnBrk="1" hangingPunct="1">
              <a:buClr>
                <a:srgbClr val="FF6600"/>
              </a:buClr>
              <a:buFont typeface="Wingdings" pitchFamily="2" charset="2"/>
              <a:buChar char="ü"/>
              <a:defRPr/>
            </a:pPr>
            <a:r>
              <a:rPr lang="es-MX" sz="2000" b="1" dirty="0">
                <a:effectLst>
                  <a:outerShdw blurRad="38100" dist="38100" dir="2700000" algn="tl">
                    <a:srgbClr val="000000"/>
                  </a:outerShdw>
                </a:effectLst>
              </a:rPr>
              <a:t>2.2. elaboración del plan de trabajo de la auditoría </a:t>
            </a:r>
          </a:p>
          <a:p>
            <a:pPr eaLnBrk="1" hangingPunct="1">
              <a:buClr>
                <a:srgbClr val="FF6600"/>
              </a:buClr>
              <a:buFont typeface="Wingdings" pitchFamily="2" charset="2"/>
              <a:buChar char="ü"/>
              <a:defRPr/>
            </a:pPr>
            <a:r>
              <a:rPr lang="es-MX" sz="2000" b="1" dirty="0">
                <a:effectLst>
                  <a:outerShdw blurRad="38100" dist="38100" dir="2700000" algn="tl">
                    <a:srgbClr val="000000"/>
                  </a:outerShdw>
                </a:effectLst>
              </a:rPr>
              <a:t>2.3. conformación del equipo de trabajo </a:t>
            </a:r>
          </a:p>
          <a:p>
            <a:pPr eaLnBrk="1" hangingPunct="1">
              <a:buClr>
                <a:srgbClr val="FF6600"/>
              </a:buClr>
              <a:buFont typeface="Wingdings" pitchFamily="2" charset="2"/>
              <a:buChar char="ü"/>
              <a:defRPr/>
            </a:pPr>
            <a:r>
              <a:rPr lang="es-MX" sz="2000" b="1" dirty="0">
                <a:effectLst>
                  <a:outerShdw blurRad="38100" dist="38100" dir="2700000" algn="tl">
                    <a:srgbClr val="000000"/>
                  </a:outerShdw>
                </a:effectLst>
              </a:rPr>
              <a:t>2.4. determinar los recursos necesarios para realizar la auditoría informática</a:t>
            </a:r>
            <a:endParaRPr lang="es-ES_tradnl" dirty="0"/>
          </a:p>
        </p:txBody>
      </p:sp>
      <p:sp>
        <p:nvSpPr>
          <p:cNvPr id="58370"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pic>
        <p:nvPicPr>
          <p:cNvPr id="10245" name="Picture 12"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10246" name="Picture 13"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10247" name="Picture 14"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58373">
                                            <p:txEl>
                                              <p:pRg st="0" end="0"/>
                                            </p:txEl>
                                          </p:spTgt>
                                        </p:tgtEl>
                                        <p:attrNameLst>
                                          <p:attrName>style.visibility</p:attrName>
                                        </p:attrNameLst>
                                      </p:cBhvr>
                                      <p:to>
                                        <p:strVal val="visible"/>
                                      </p:to>
                                    </p:set>
                                    <p:anim calcmode="discrete" valueType="clr">
                                      <p:cBhvr override="childStyle">
                                        <p:cTn id="7" dur="80"/>
                                        <p:tgtEl>
                                          <p:spTgt spid="5837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837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58373">
                                            <p:txEl>
                                              <p:pRg st="0" end="0"/>
                                            </p:txEl>
                                          </p:spTgt>
                                        </p:tgtEl>
                                        <p:attrNameLst>
                                          <p:attrName>fill.type</p:attrName>
                                        </p:attrNameLst>
                                      </p:cBhvr>
                                      <p:to>
                                        <p:strVal val="solid"/>
                                      </p:to>
                                    </p:set>
                                  </p:childTnLst>
                                </p:cTn>
                              </p:par>
                            </p:childTnLst>
                          </p:cTn>
                        </p:par>
                        <p:par>
                          <p:cTn id="10" fill="hold">
                            <p:stCondLst>
                              <p:cond delay="128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58373">
                                            <p:txEl>
                                              <p:pRg st="1" end="1"/>
                                            </p:txEl>
                                          </p:spTgt>
                                        </p:tgtEl>
                                        <p:attrNameLst>
                                          <p:attrName>style.visibility</p:attrName>
                                        </p:attrNameLst>
                                      </p:cBhvr>
                                      <p:to>
                                        <p:strVal val="visible"/>
                                      </p:to>
                                    </p:set>
                                    <p:anim calcmode="discrete" valueType="clr">
                                      <p:cBhvr override="childStyle">
                                        <p:cTn id="13" dur="80"/>
                                        <p:tgtEl>
                                          <p:spTgt spid="5837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58373">
                                            <p:txEl>
                                              <p:pRg st="1" end="1"/>
                                            </p:txEl>
                                          </p:spTgt>
                                        </p:tgtEl>
                                        <p:attrNameLst>
                                          <p:attrName>fillcolor</p:attrName>
                                        </p:attrNameLst>
                                      </p:cBhvr>
                                      <p:tavLst>
                                        <p:tav tm="0">
                                          <p:val>
                                            <p:clrVal>
                                              <a:schemeClr val="accent2"/>
                                            </p:clrVal>
                                          </p:val>
                                        </p:tav>
                                        <p:tav tm="50000">
                                          <p:val>
                                            <p:clrVal>
                                              <a:schemeClr val="hlink"/>
                                            </p:clrVal>
                                          </p:val>
                                        </p:tav>
                                      </p:tavLst>
                                    </p:anim>
                                    <p:set>
                                      <p:cBhvr>
                                        <p:cTn id="15" dur="80"/>
                                        <p:tgtEl>
                                          <p:spTgt spid="58373">
                                            <p:txEl>
                                              <p:pRg st="1" end="1"/>
                                            </p:txEl>
                                          </p:spTgt>
                                        </p:tgtEl>
                                        <p:attrNameLst>
                                          <p:attrName>fill.type</p:attrName>
                                        </p:attrNameLst>
                                      </p:cBhvr>
                                      <p:to>
                                        <p:strVal val="solid"/>
                                      </p:to>
                                    </p:set>
                                  </p:childTnLst>
                                </p:cTn>
                              </p:par>
                            </p:childTnLst>
                          </p:cTn>
                        </p:par>
                        <p:par>
                          <p:cTn id="16" fill="hold">
                            <p:stCondLst>
                              <p:cond delay="308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58373">
                                            <p:txEl>
                                              <p:pRg st="2" end="2"/>
                                            </p:txEl>
                                          </p:spTgt>
                                        </p:tgtEl>
                                        <p:attrNameLst>
                                          <p:attrName>style.visibility</p:attrName>
                                        </p:attrNameLst>
                                      </p:cBhvr>
                                      <p:to>
                                        <p:strVal val="visible"/>
                                      </p:to>
                                    </p:set>
                                    <p:anim calcmode="discrete" valueType="clr">
                                      <p:cBhvr override="childStyle">
                                        <p:cTn id="19" dur="80"/>
                                        <p:tgtEl>
                                          <p:spTgt spid="5837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58373">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58373">
                                            <p:txEl>
                                              <p:pRg st="2" end="2"/>
                                            </p:txEl>
                                          </p:spTgt>
                                        </p:tgtEl>
                                        <p:attrNameLst>
                                          <p:attrName>fill.type</p:attrName>
                                        </p:attrNameLst>
                                      </p:cBhvr>
                                      <p:to>
                                        <p:strVal val="solid"/>
                                      </p:to>
                                    </p:set>
                                  </p:childTnLst>
                                </p:cTn>
                              </p:par>
                            </p:childTnLst>
                          </p:cTn>
                        </p:par>
                        <p:par>
                          <p:cTn id="22" fill="hold">
                            <p:stCondLst>
                              <p:cond delay="448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58373">
                                            <p:txEl>
                                              <p:pRg st="3" end="3"/>
                                            </p:txEl>
                                          </p:spTgt>
                                        </p:tgtEl>
                                        <p:attrNameLst>
                                          <p:attrName>style.visibility</p:attrName>
                                        </p:attrNameLst>
                                      </p:cBhvr>
                                      <p:to>
                                        <p:strVal val="visible"/>
                                      </p:to>
                                    </p:set>
                                    <p:anim calcmode="discrete" valueType="clr">
                                      <p:cBhvr override="childStyle">
                                        <p:cTn id="25" dur="80"/>
                                        <p:tgtEl>
                                          <p:spTgt spid="5837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58373">
                                            <p:txEl>
                                              <p:pRg st="3" end="3"/>
                                            </p:txEl>
                                          </p:spTgt>
                                        </p:tgtEl>
                                        <p:attrNameLst>
                                          <p:attrName>fillcolor</p:attrName>
                                        </p:attrNameLst>
                                      </p:cBhvr>
                                      <p:tavLst>
                                        <p:tav tm="0">
                                          <p:val>
                                            <p:clrVal>
                                              <a:schemeClr val="accent2"/>
                                            </p:clrVal>
                                          </p:val>
                                        </p:tav>
                                        <p:tav tm="50000">
                                          <p:val>
                                            <p:clrVal>
                                              <a:schemeClr val="hlink"/>
                                            </p:clrVal>
                                          </p:val>
                                        </p:tav>
                                      </p:tavLst>
                                    </p:anim>
                                    <p:set>
                                      <p:cBhvr>
                                        <p:cTn id="27" dur="80"/>
                                        <p:tgtEl>
                                          <p:spTgt spid="58373">
                                            <p:txEl>
                                              <p:pRg st="3" end="3"/>
                                            </p:txEl>
                                          </p:spTgt>
                                        </p:tgtEl>
                                        <p:attrNameLst>
                                          <p:attrName>fill.type</p:attrName>
                                        </p:attrNameLst>
                                      </p:cBhvr>
                                      <p:to>
                                        <p:strVal val="solid"/>
                                      </p:to>
                                    </p:set>
                                  </p:childTnLst>
                                </p:cTn>
                              </p:par>
                            </p:childTnLst>
                          </p:cTn>
                        </p:par>
                        <p:par>
                          <p:cTn id="28" fill="hold">
                            <p:stCondLst>
                              <p:cond delay="7280"/>
                            </p:stCondLst>
                            <p:childTnLst>
                              <p:par>
                                <p:cTn id="29" presetID="24" presetClass="entr" presetSubtype="0" fill="hold" grpId="0" nodeType="afterEffect">
                                  <p:stCondLst>
                                    <p:cond delay="0"/>
                                  </p:stCondLst>
                                  <p:childTnLst>
                                    <p:set>
                                      <p:cBhvr>
                                        <p:cTn id="30" dur="1" fill="hold">
                                          <p:stCondLst>
                                            <p:cond delay="0"/>
                                          </p:stCondLst>
                                        </p:cTn>
                                        <p:tgtEl>
                                          <p:spTgt spid="58372"/>
                                        </p:tgtEl>
                                        <p:attrNameLst>
                                          <p:attrName>style.visibility</p:attrName>
                                        </p:attrNameLst>
                                      </p:cBhvr>
                                      <p:to>
                                        <p:strVal val="visible"/>
                                      </p:to>
                                    </p:set>
                                    <p:anim to="" calcmode="lin" valueType="num">
                                      <p:cBhvr>
                                        <p:cTn id="31" dur="1" fill="hold"/>
                                        <p:tgtEl>
                                          <p:spTgt spid="58372"/>
                                        </p:tgtEl>
                                        <p:attrNameLst>
                                          <p:attrName/>
                                        </p:attrNameLst>
                                      </p:cBhvr>
                                    </p:anim>
                                  </p:childTnLst>
                                </p:cTn>
                              </p:par>
                            </p:childTnLst>
                          </p:cTn>
                        </p:par>
                        <p:par>
                          <p:cTn id="32" fill="hold">
                            <p:stCondLst>
                              <p:cond delay="7280"/>
                            </p:stCondLst>
                            <p:childTnLst>
                              <p:par>
                                <p:cTn id="33" presetID="27" presetClass="emph" presetSubtype="0" fill="hold" nodeType="afterEffect">
                                  <p:stCondLst>
                                    <p:cond delay="0"/>
                                  </p:stCondLst>
                                  <p:iterate type="lt">
                                    <p:tmPct val="0"/>
                                  </p:iterate>
                                  <p:childTnLst>
                                    <p:animClr clrSpc="rgb" dir="cw">
                                      <p:cBhvr override="childStyle">
                                        <p:cTn id="34" dur="250" autoRev="1" fill="hold"/>
                                        <p:tgtEl>
                                          <p:spTgt spid="58373">
                                            <p:txEl>
                                              <p:pRg st="0" end="0"/>
                                            </p:txEl>
                                          </p:spTgt>
                                        </p:tgtEl>
                                        <p:attrNameLst>
                                          <p:attrName>style.color</p:attrName>
                                        </p:attrNameLst>
                                      </p:cBhvr>
                                      <p:to>
                                        <a:srgbClr val="0066FF"/>
                                      </p:to>
                                    </p:animClr>
                                    <p:animClr clrSpc="rgb" dir="cw">
                                      <p:cBhvr>
                                        <p:cTn id="35" dur="250" autoRev="1" fill="hold"/>
                                        <p:tgtEl>
                                          <p:spTgt spid="58373">
                                            <p:txEl>
                                              <p:pRg st="0" end="0"/>
                                            </p:txEl>
                                          </p:spTgt>
                                        </p:tgtEl>
                                        <p:attrNameLst>
                                          <p:attrName>fillcolor</p:attrName>
                                        </p:attrNameLst>
                                      </p:cBhvr>
                                      <p:to>
                                        <a:srgbClr val="0066FF"/>
                                      </p:to>
                                    </p:animClr>
                                    <p:set>
                                      <p:cBhvr>
                                        <p:cTn id="36" dur="250" autoRev="1" fill="hold"/>
                                        <p:tgtEl>
                                          <p:spTgt spid="58373">
                                            <p:txEl>
                                              <p:pRg st="0" end="0"/>
                                            </p:txEl>
                                          </p:spTgt>
                                        </p:tgtEl>
                                        <p:attrNameLst>
                                          <p:attrName>fill.type</p:attrName>
                                        </p:attrNameLst>
                                      </p:cBhvr>
                                      <p:to>
                                        <p:strVal val="solid"/>
                                      </p:to>
                                    </p:set>
                                    <p:set>
                                      <p:cBhvr>
                                        <p:cTn id="37" dur="250" autoRev="1" fill="hold"/>
                                        <p:tgtEl>
                                          <p:spTgt spid="58373">
                                            <p:txEl>
                                              <p:pRg st="0" end="0"/>
                                            </p:txEl>
                                          </p:spTgt>
                                        </p:tgtEl>
                                        <p:attrNameLst>
                                          <p:attrName>fill.on</p:attrName>
                                        </p:attrNameLst>
                                      </p:cBhvr>
                                      <p:to>
                                        <p:strVal val="true"/>
                                      </p:to>
                                    </p:set>
                                  </p:childTnLst>
                                </p:cTn>
                              </p:par>
                            </p:childTnLst>
                          </p:cTn>
                        </p:par>
                        <p:par>
                          <p:cTn id="38" fill="hold">
                            <p:stCondLst>
                              <p:cond delay="7780"/>
                            </p:stCondLst>
                            <p:childTnLst>
                              <p:par>
                                <p:cTn id="39" presetID="27" presetClass="emph" presetSubtype="0" fill="hold" nodeType="afterEffect">
                                  <p:stCondLst>
                                    <p:cond delay="0"/>
                                  </p:stCondLst>
                                  <p:iterate type="lt">
                                    <p:tmPct val="0"/>
                                  </p:iterate>
                                  <p:childTnLst>
                                    <p:animClr clrSpc="rgb" dir="cw">
                                      <p:cBhvr override="childStyle">
                                        <p:cTn id="40" dur="250" autoRev="1" fill="hold"/>
                                        <p:tgtEl>
                                          <p:spTgt spid="58373">
                                            <p:txEl>
                                              <p:pRg st="1" end="1"/>
                                            </p:txEl>
                                          </p:spTgt>
                                        </p:tgtEl>
                                        <p:attrNameLst>
                                          <p:attrName>style.color</p:attrName>
                                        </p:attrNameLst>
                                      </p:cBhvr>
                                      <p:to>
                                        <a:srgbClr val="0066FF"/>
                                      </p:to>
                                    </p:animClr>
                                    <p:animClr clrSpc="rgb" dir="cw">
                                      <p:cBhvr>
                                        <p:cTn id="41" dur="250" autoRev="1" fill="hold"/>
                                        <p:tgtEl>
                                          <p:spTgt spid="58373">
                                            <p:txEl>
                                              <p:pRg st="1" end="1"/>
                                            </p:txEl>
                                          </p:spTgt>
                                        </p:tgtEl>
                                        <p:attrNameLst>
                                          <p:attrName>fillcolor</p:attrName>
                                        </p:attrNameLst>
                                      </p:cBhvr>
                                      <p:to>
                                        <a:srgbClr val="0066FF"/>
                                      </p:to>
                                    </p:animClr>
                                    <p:set>
                                      <p:cBhvr>
                                        <p:cTn id="42" dur="250" autoRev="1" fill="hold"/>
                                        <p:tgtEl>
                                          <p:spTgt spid="58373">
                                            <p:txEl>
                                              <p:pRg st="1" end="1"/>
                                            </p:txEl>
                                          </p:spTgt>
                                        </p:tgtEl>
                                        <p:attrNameLst>
                                          <p:attrName>fill.type</p:attrName>
                                        </p:attrNameLst>
                                      </p:cBhvr>
                                      <p:to>
                                        <p:strVal val="solid"/>
                                      </p:to>
                                    </p:set>
                                    <p:set>
                                      <p:cBhvr>
                                        <p:cTn id="43" dur="250" autoRev="1" fill="hold"/>
                                        <p:tgtEl>
                                          <p:spTgt spid="58373">
                                            <p:txEl>
                                              <p:pRg st="1" end="1"/>
                                            </p:txEl>
                                          </p:spTgt>
                                        </p:tgtEl>
                                        <p:attrNameLst>
                                          <p:attrName>fill.on</p:attrName>
                                        </p:attrNameLst>
                                      </p:cBhvr>
                                      <p:to>
                                        <p:strVal val="true"/>
                                      </p:to>
                                    </p:set>
                                  </p:childTnLst>
                                </p:cTn>
                              </p:par>
                            </p:childTnLst>
                          </p:cTn>
                        </p:par>
                        <p:par>
                          <p:cTn id="44" fill="hold">
                            <p:stCondLst>
                              <p:cond delay="8280"/>
                            </p:stCondLst>
                            <p:childTnLst>
                              <p:par>
                                <p:cTn id="45" presetID="27" presetClass="emph" presetSubtype="0" fill="hold" nodeType="afterEffect">
                                  <p:stCondLst>
                                    <p:cond delay="0"/>
                                  </p:stCondLst>
                                  <p:iterate type="lt">
                                    <p:tmPct val="0"/>
                                  </p:iterate>
                                  <p:childTnLst>
                                    <p:animClr clrSpc="rgb" dir="cw">
                                      <p:cBhvr override="childStyle">
                                        <p:cTn id="46" dur="250" autoRev="1" fill="hold"/>
                                        <p:tgtEl>
                                          <p:spTgt spid="58373">
                                            <p:txEl>
                                              <p:pRg st="2" end="2"/>
                                            </p:txEl>
                                          </p:spTgt>
                                        </p:tgtEl>
                                        <p:attrNameLst>
                                          <p:attrName>style.color</p:attrName>
                                        </p:attrNameLst>
                                      </p:cBhvr>
                                      <p:to>
                                        <a:srgbClr val="0066FF"/>
                                      </p:to>
                                    </p:animClr>
                                    <p:animClr clrSpc="rgb" dir="cw">
                                      <p:cBhvr>
                                        <p:cTn id="47" dur="250" autoRev="1" fill="hold"/>
                                        <p:tgtEl>
                                          <p:spTgt spid="58373">
                                            <p:txEl>
                                              <p:pRg st="2" end="2"/>
                                            </p:txEl>
                                          </p:spTgt>
                                        </p:tgtEl>
                                        <p:attrNameLst>
                                          <p:attrName>fillcolor</p:attrName>
                                        </p:attrNameLst>
                                      </p:cBhvr>
                                      <p:to>
                                        <a:srgbClr val="0066FF"/>
                                      </p:to>
                                    </p:animClr>
                                    <p:set>
                                      <p:cBhvr>
                                        <p:cTn id="48" dur="250" autoRev="1" fill="hold"/>
                                        <p:tgtEl>
                                          <p:spTgt spid="58373">
                                            <p:txEl>
                                              <p:pRg st="2" end="2"/>
                                            </p:txEl>
                                          </p:spTgt>
                                        </p:tgtEl>
                                        <p:attrNameLst>
                                          <p:attrName>fill.type</p:attrName>
                                        </p:attrNameLst>
                                      </p:cBhvr>
                                      <p:to>
                                        <p:strVal val="solid"/>
                                      </p:to>
                                    </p:set>
                                    <p:set>
                                      <p:cBhvr>
                                        <p:cTn id="49" dur="250" autoRev="1" fill="hold"/>
                                        <p:tgtEl>
                                          <p:spTgt spid="58373">
                                            <p:txEl>
                                              <p:pRg st="2" end="2"/>
                                            </p:txEl>
                                          </p:spTgt>
                                        </p:tgtEl>
                                        <p:attrNameLst>
                                          <p:attrName>fill.on</p:attrName>
                                        </p:attrNameLst>
                                      </p:cBhvr>
                                      <p:to>
                                        <p:strVal val="true"/>
                                      </p:to>
                                    </p:set>
                                  </p:childTnLst>
                                </p:cTn>
                              </p:par>
                            </p:childTnLst>
                          </p:cTn>
                        </p:par>
                        <p:par>
                          <p:cTn id="50" fill="hold">
                            <p:stCondLst>
                              <p:cond delay="8780"/>
                            </p:stCondLst>
                            <p:childTnLst>
                              <p:par>
                                <p:cTn id="51" presetID="27" presetClass="emph" presetSubtype="0" fill="hold" nodeType="afterEffect">
                                  <p:stCondLst>
                                    <p:cond delay="0"/>
                                  </p:stCondLst>
                                  <p:iterate type="lt">
                                    <p:tmPct val="0"/>
                                  </p:iterate>
                                  <p:childTnLst>
                                    <p:animClr clrSpc="rgb" dir="cw">
                                      <p:cBhvr override="childStyle">
                                        <p:cTn id="52" dur="250" autoRev="1" fill="hold"/>
                                        <p:tgtEl>
                                          <p:spTgt spid="58373">
                                            <p:txEl>
                                              <p:pRg st="3" end="3"/>
                                            </p:txEl>
                                          </p:spTgt>
                                        </p:tgtEl>
                                        <p:attrNameLst>
                                          <p:attrName>style.color</p:attrName>
                                        </p:attrNameLst>
                                      </p:cBhvr>
                                      <p:to>
                                        <a:srgbClr val="0066FF"/>
                                      </p:to>
                                    </p:animClr>
                                    <p:animClr clrSpc="rgb" dir="cw">
                                      <p:cBhvr>
                                        <p:cTn id="53" dur="250" autoRev="1" fill="hold"/>
                                        <p:tgtEl>
                                          <p:spTgt spid="58373">
                                            <p:txEl>
                                              <p:pRg st="3" end="3"/>
                                            </p:txEl>
                                          </p:spTgt>
                                        </p:tgtEl>
                                        <p:attrNameLst>
                                          <p:attrName>fillcolor</p:attrName>
                                        </p:attrNameLst>
                                      </p:cBhvr>
                                      <p:to>
                                        <a:srgbClr val="0066FF"/>
                                      </p:to>
                                    </p:animClr>
                                    <p:set>
                                      <p:cBhvr>
                                        <p:cTn id="54" dur="250" autoRev="1" fill="hold"/>
                                        <p:tgtEl>
                                          <p:spTgt spid="58373">
                                            <p:txEl>
                                              <p:pRg st="3" end="3"/>
                                            </p:txEl>
                                          </p:spTgt>
                                        </p:tgtEl>
                                        <p:attrNameLst>
                                          <p:attrName>fill.type</p:attrName>
                                        </p:attrNameLst>
                                      </p:cBhvr>
                                      <p:to>
                                        <p:strVal val="solid"/>
                                      </p:to>
                                    </p:set>
                                    <p:set>
                                      <p:cBhvr>
                                        <p:cTn id="55" dur="250" autoRev="1" fill="hold"/>
                                        <p:tgtEl>
                                          <p:spTgt spid="58373">
                                            <p:txEl>
                                              <p:pRg st="3" end="3"/>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2" grpId="0" animBg="1"/>
      <p:bldP spid="5837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p:txBody>
          <a:bodyPr/>
          <a:lstStyle/>
          <a:p>
            <a:pPr algn="just">
              <a:lnSpc>
                <a:spcPct val="80000"/>
              </a:lnSpc>
              <a:buNone/>
            </a:pPr>
            <a:r>
              <a:rPr lang="es-ES" sz="2400" b="1" dirty="0"/>
              <a:t>Pruebas sustantivas: </a:t>
            </a:r>
            <a:r>
              <a:rPr lang="es-ES" sz="2400" dirty="0"/>
              <a:t>su objetivo  es obtener evidencia suficiente que permita  al auditor emitir su juicio en las conclusiones acerca de cuando pueden ocurrir perdidas materiales durante el proceso de información.  Se pueden identificar ocho diferentes pruebas sustantivas:</a:t>
            </a:r>
          </a:p>
          <a:p>
            <a:pPr algn="just">
              <a:lnSpc>
                <a:spcPct val="80000"/>
              </a:lnSpc>
              <a:buNone/>
            </a:pPr>
            <a:endParaRPr lang="es-ES" sz="2400" dirty="0"/>
          </a:p>
          <a:p>
            <a:pPr>
              <a:lnSpc>
                <a:spcPct val="80000"/>
              </a:lnSpc>
              <a:buFont typeface="Wingdings" pitchFamily="2" charset="2"/>
              <a:buAutoNum type="arabicPeriod"/>
            </a:pPr>
            <a:r>
              <a:rPr lang="es-ES" sz="2400" dirty="0"/>
              <a:t>Pruebas para identificar errores en el procesamiento </a:t>
            </a:r>
          </a:p>
          <a:p>
            <a:pPr algn="just">
              <a:lnSpc>
                <a:spcPct val="80000"/>
              </a:lnSpc>
              <a:buFont typeface="Wingdings" pitchFamily="2" charset="2"/>
              <a:buAutoNum type="arabicPeriod"/>
            </a:pPr>
            <a:r>
              <a:rPr lang="es-ES" sz="2400" dirty="0"/>
              <a:t>Pruebas para asegurar la calidad de los datos</a:t>
            </a:r>
          </a:p>
          <a:p>
            <a:pPr algn="just">
              <a:lnSpc>
                <a:spcPct val="80000"/>
              </a:lnSpc>
              <a:buFont typeface="Wingdings" pitchFamily="2" charset="2"/>
              <a:buAutoNum type="arabicPeriod"/>
            </a:pPr>
            <a:r>
              <a:rPr lang="es-ES" sz="2400" dirty="0"/>
              <a:t>Pruebas para identificar la consistencia de los datos </a:t>
            </a:r>
          </a:p>
          <a:p>
            <a:pPr algn="just">
              <a:lnSpc>
                <a:spcPct val="80000"/>
              </a:lnSpc>
              <a:buFont typeface="Wingdings" pitchFamily="2" charset="2"/>
              <a:buAutoNum type="arabicPeriod"/>
            </a:pPr>
            <a:r>
              <a:rPr lang="es-ES" sz="2400" dirty="0"/>
              <a:t>Pruebas para comparar con los datos o contadores físico</a:t>
            </a:r>
          </a:p>
        </p:txBody>
      </p:sp>
      <p:pic>
        <p:nvPicPr>
          <p:cNvPr id="38917" name="Picture 6"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38918" name="Picture 7"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38919" name="Picture 9"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8"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9"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p:txBody>
          <a:bodyPr/>
          <a:lstStyle/>
          <a:p>
            <a:pPr marL="457200" indent="-457200" algn="just">
              <a:lnSpc>
                <a:spcPct val="80000"/>
              </a:lnSpc>
              <a:buNone/>
            </a:pPr>
            <a:r>
              <a:rPr lang="es-ES" sz="2400" dirty="0"/>
              <a:t>5. Confirmación de datos con fuentes externas</a:t>
            </a:r>
          </a:p>
          <a:p>
            <a:pPr algn="just">
              <a:lnSpc>
                <a:spcPct val="80000"/>
              </a:lnSpc>
              <a:buNone/>
            </a:pPr>
            <a:r>
              <a:rPr lang="es-ES" sz="2400" dirty="0"/>
              <a:t>6. Pruebas para confirmar la adecuada comunicación </a:t>
            </a:r>
          </a:p>
          <a:p>
            <a:pPr algn="just">
              <a:lnSpc>
                <a:spcPct val="80000"/>
              </a:lnSpc>
              <a:buNone/>
            </a:pPr>
            <a:r>
              <a:rPr lang="es-ES" sz="2400" dirty="0"/>
              <a:t>7. Pruebas para determinar falta de seguridad</a:t>
            </a:r>
          </a:p>
          <a:p>
            <a:pPr algn="just">
              <a:lnSpc>
                <a:spcPct val="80000"/>
              </a:lnSpc>
              <a:buNone/>
            </a:pPr>
            <a:r>
              <a:rPr lang="es-ES" sz="2400" dirty="0"/>
              <a:t>8. Pruebas para determinar problemas de legalidad</a:t>
            </a:r>
          </a:p>
        </p:txBody>
      </p:sp>
      <p:pic>
        <p:nvPicPr>
          <p:cNvPr id="38917" name="Picture 6"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38918" name="Picture 7"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38919" name="Picture 9"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8"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9"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7200" y="1600200"/>
            <a:ext cx="8229600" cy="5257800"/>
          </a:xfrm>
        </p:spPr>
        <p:txBody>
          <a:bodyPr/>
          <a:lstStyle/>
          <a:p>
            <a:pPr eaLnBrk="1" hangingPunct="1">
              <a:lnSpc>
                <a:spcPct val="90000"/>
              </a:lnSpc>
              <a:buFontTx/>
              <a:buNone/>
            </a:pPr>
            <a:r>
              <a:rPr lang="es-ES" sz="2000" b="1" dirty="0"/>
              <a:t>Evaluación de los sistemas de acuerdo al riesgo</a:t>
            </a:r>
          </a:p>
          <a:p>
            <a:pPr eaLnBrk="1" hangingPunct="1">
              <a:lnSpc>
                <a:spcPct val="90000"/>
              </a:lnSpc>
              <a:buFontTx/>
              <a:buNone/>
            </a:pPr>
            <a:endParaRPr lang="es-ES" sz="2000" b="1" dirty="0">
              <a:solidFill>
                <a:srgbClr val="0066FF"/>
              </a:solidFill>
            </a:endParaRPr>
          </a:p>
          <a:p>
            <a:pPr marL="457200" indent="-457200" algn="just">
              <a:lnSpc>
                <a:spcPct val="80000"/>
              </a:lnSpc>
              <a:buNone/>
            </a:pPr>
            <a:r>
              <a:rPr lang="es-ES" sz="2000" dirty="0"/>
              <a:t>Algunos  de los sistemas de aplicación son de mas alto riesgo que otros debido a que:</a:t>
            </a:r>
          </a:p>
          <a:p>
            <a:pPr marL="457200" indent="-457200" algn="just">
              <a:lnSpc>
                <a:spcPct val="80000"/>
              </a:lnSpc>
              <a:buNone/>
            </a:pPr>
            <a:endParaRPr lang="es-ES" sz="2000" dirty="0"/>
          </a:p>
          <a:p>
            <a:pPr marL="457200" indent="-457200" algn="just">
              <a:lnSpc>
                <a:spcPct val="80000"/>
              </a:lnSpc>
              <a:buFont typeface="Wingdings" pitchFamily="2" charset="2"/>
              <a:buNone/>
            </a:pPr>
            <a:r>
              <a:rPr lang="es-ES" sz="2000" dirty="0"/>
              <a:t>Son susceptible a diferentes tipos de perdida económica </a:t>
            </a:r>
          </a:p>
          <a:p>
            <a:pPr marL="457200" indent="-457200" algn="just">
              <a:lnSpc>
                <a:spcPct val="80000"/>
              </a:lnSpc>
              <a:buFont typeface="Wingdings" pitchFamily="2" charset="2"/>
              <a:buNone/>
            </a:pPr>
            <a:r>
              <a:rPr lang="es-ES" sz="2000" dirty="0"/>
              <a:t>Las fallas pueden impactar grandemente la organización</a:t>
            </a:r>
          </a:p>
          <a:p>
            <a:pPr marL="457200" indent="-457200">
              <a:lnSpc>
                <a:spcPct val="80000"/>
              </a:lnSpc>
              <a:buFont typeface="Wingdings" pitchFamily="2" charset="2"/>
              <a:buAutoNum type="arabicPeriod"/>
            </a:pPr>
            <a:r>
              <a:rPr lang="es-ES" sz="2000" dirty="0"/>
              <a:t>Interfieren con otros sistemas , y los errores generados permean a otros sistemas.</a:t>
            </a:r>
          </a:p>
          <a:p>
            <a:pPr marL="457200" indent="-457200">
              <a:lnSpc>
                <a:spcPct val="80000"/>
              </a:lnSpc>
              <a:buFont typeface="Wingdings" pitchFamily="2" charset="2"/>
              <a:buAutoNum type="arabicPeriod"/>
            </a:pPr>
            <a:r>
              <a:rPr lang="es-ES" sz="2000" dirty="0"/>
              <a:t>Potencialmente, alto riesgo debido a daños en la competencia</a:t>
            </a:r>
          </a:p>
          <a:p>
            <a:pPr marL="457200" indent="-457200">
              <a:lnSpc>
                <a:spcPct val="80000"/>
              </a:lnSpc>
              <a:buFont typeface="Wingdings" pitchFamily="2" charset="2"/>
              <a:buAutoNum type="arabicPeriod"/>
            </a:pPr>
            <a:r>
              <a:rPr lang="es-ES" sz="2000" dirty="0"/>
              <a:t>Sistemas de tecnología de punta avanzada</a:t>
            </a:r>
          </a:p>
          <a:p>
            <a:pPr marL="457200" indent="-457200">
              <a:lnSpc>
                <a:spcPct val="80000"/>
              </a:lnSpc>
              <a:buFont typeface="Wingdings" pitchFamily="2" charset="2"/>
              <a:buAutoNum type="arabicPeriod"/>
            </a:pPr>
            <a:r>
              <a:rPr lang="es-ES" sz="2000" dirty="0"/>
              <a:t>Sistemas de alto costo</a:t>
            </a:r>
          </a:p>
          <a:p>
            <a:pPr marL="457200" indent="-457200">
              <a:lnSpc>
                <a:spcPct val="80000"/>
              </a:lnSpc>
              <a:buFont typeface="Wingdings" pitchFamily="2" charset="2"/>
              <a:buAutoNum type="arabicPeriod"/>
            </a:pPr>
            <a:r>
              <a:rPr lang="es-ES" sz="2000" dirty="0"/>
              <a:t>Son susceptibles a diferentes tipos de perdida económica</a:t>
            </a:r>
          </a:p>
          <a:p>
            <a:pPr marL="457200" indent="-457200">
              <a:lnSpc>
                <a:spcPct val="80000"/>
              </a:lnSpc>
              <a:buFont typeface="Wingdings" pitchFamily="2" charset="2"/>
              <a:buAutoNum type="arabicPeriod"/>
            </a:pPr>
            <a:r>
              <a:rPr lang="es-ES" sz="2000" dirty="0"/>
              <a:t>Las fallas pueden impactar ampliamente a la organización</a:t>
            </a:r>
          </a:p>
          <a:p>
            <a:pPr eaLnBrk="1" hangingPunct="1">
              <a:lnSpc>
                <a:spcPct val="90000"/>
              </a:lnSpc>
              <a:buFontTx/>
              <a:buNone/>
            </a:pPr>
            <a:endParaRPr lang="es-ES_tradnl" sz="2000" b="1" dirty="0">
              <a:solidFill>
                <a:srgbClr val="0066FF"/>
              </a:solidFill>
            </a:endParaRPr>
          </a:p>
        </p:txBody>
      </p:sp>
      <p:pic>
        <p:nvPicPr>
          <p:cNvPr id="40965" name="Picture 7"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40966" name="Picture 8"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40967" name="Picture 10"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8"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9"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body" idx="1"/>
          </p:nvPr>
        </p:nvSpPr>
        <p:spPr/>
        <p:txBody>
          <a:bodyPr/>
          <a:lstStyle/>
          <a:p>
            <a:pPr eaLnBrk="1" hangingPunct="1">
              <a:buFontTx/>
              <a:buNone/>
            </a:pPr>
            <a:r>
              <a:rPr lang="es-ES" sz="2400" b="1" dirty="0"/>
              <a:t>Investigación Preliminar</a:t>
            </a:r>
            <a:endParaRPr lang="es-ES_tradnl" dirty="0"/>
          </a:p>
        </p:txBody>
      </p:sp>
      <p:sp>
        <p:nvSpPr>
          <p:cNvPr id="41987" name="Rectangle 66"/>
          <p:cNvSpPr>
            <a:spLocks noChangeArrowheads="1"/>
          </p:cNvSpPr>
          <p:nvPr/>
        </p:nvSpPr>
        <p:spPr bwMode="auto">
          <a:xfrm>
            <a:off x="855663" y="2622550"/>
            <a:ext cx="1425575" cy="0"/>
          </a:xfrm>
          <a:prstGeom prst="rect">
            <a:avLst/>
          </a:prstGeom>
          <a:noFill/>
          <a:ln w="9525">
            <a:noFill/>
            <a:miter lim="800000"/>
            <a:headEnd/>
            <a:tailEnd/>
          </a:ln>
        </p:spPr>
        <p:txBody>
          <a:bodyPr wrap="none">
            <a:spAutoFit/>
          </a:bodyPr>
          <a:lstStyle/>
          <a:p>
            <a:endParaRPr lang="es-ES_tradnl"/>
          </a:p>
        </p:txBody>
      </p:sp>
      <p:sp>
        <p:nvSpPr>
          <p:cNvPr id="41988" name="Rectangle 69"/>
          <p:cNvSpPr>
            <a:spLocks noChangeArrowheads="1"/>
          </p:cNvSpPr>
          <p:nvPr/>
        </p:nvSpPr>
        <p:spPr bwMode="auto">
          <a:xfrm>
            <a:off x="855663" y="2622550"/>
            <a:ext cx="0" cy="0"/>
          </a:xfrm>
          <a:prstGeom prst="rect">
            <a:avLst/>
          </a:prstGeom>
          <a:noFill/>
          <a:ln w="9525">
            <a:solidFill>
              <a:srgbClr val="009900"/>
            </a:solidFill>
            <a:miter lim="800000"/>
            <a:headEnd/>
            <a:tailEnd/>
          </a:ln>
        </p:spPr>
        <p:txBody>
          <a:bodyPr/>
          <a:lstStyle/>
          <a:p>
            <a:endParaRPr lang="es-ES_tradnl"/>
          </a:p>
        </p:txBody>
      </p:sp>
      <p:sp>
        <p:nvSpPr>
          <p:cNvPr id="41989" name="Rectangle 70"/>
          <p:cNvSpPr>
            <a:spLocks noChangeArrowheads="1"/>
          </p:cNvSpPr>
          <p:nvPr/>
        </p:nvSpPr>
        <p:spPr bwMode="auto">
          <a:xfrm>
            <a:off x="855663" y="2622550"/>
            <a:ext cx="0" cy="0"/>
          </a:xfrm>
          <a:prstGeom prst="rect">
            <a:avLst/>
          </a:prstGeom>
          <a:noFill/>
          <a:ln w="9525">
            <a:noFill/>
            <a:miter lim="800000"/>
            <a:headEnd/>
            <a:tailEnd/>
          </a:ln>
        </p:spPr>
        <p:txBody>
          <a:bodyPr wrap="none" anchor="ctr">
            <a:spAutoFit/>
          </a:bodyPr>
          <a:lstStyle/>
          <a:p>
            <a:endParaRPr lang="es-ES_tradnl"/>
          </a:p>
        </p:txBody>
      </p:sp>
      <p:sp>
        <p:nvSpPr>
          <p:cNvPr id="41990" name="Rectangle 71"/>
          <p:cNvSpPr>
            <a:spLocks noChangeArrowheads="1"/>
          </p:cNvSpPr>
          <p:nvPr/>
        </p:nvSpPr>
        <p:spPr bwMode="auto">
          <a:xfrm>
            <a:off x="855663" y="2622550"/>
            <a:ext cx="0" cy="0"/>
          </a:xfrm>
          <a:prstGeom prst="rect">
            <a:avLst/>
          </a:prstGeom>
          <a:noFill/>
          <a:ln w="9525">
            <a:noFill/>
            <a:miter lim="800000"/>
            <a:headEnd/>
            <a:tailEnd/>
          </a:ln>
        </p:spPr>
        <p:txBody>
          <a:bodyPr wrap="none" anchor="ctr">
            <a:spAutoFit/>
          </a:bodyPr>
          <a:lstStyle/>
          <a:p>
            <a:endParaRPr lang="es-ES_tradnl"/>
          </a:p>
        </p:txBody>
      </p:sp>
      <p:sp>
        <p:nvSpPr>
          <p:cNvPr id="41991" name="Rectangle 72"/>
          <p:cNvSpPr>
            <a:spLocks noChangeArrowheads="1"/>
          </p:cNvSpPr>
          <p:nvPr/>
        </p:nvSpPr>
        <p:spPr bwMode="auto">
          <a:xfrm>
            <a:off x="855663" y="2622550"/>
            <a:ext cx="1425575" cy="0"/>
          </a:xfrm>
          <a:prstGeom prst="rect">
            <a:avLst/>
          </a:prstGeom>
          <a:noFill/>
          <a:ln w="9525">
            <a:noFill/>
            <a:miter lim="800000"/>
            <a:headEnd/>
            <a:tailEnd/>
          </a:ln>
        </p:spPr>
        <p:txBody>
          <a:bodyPr wrap="none">
            <a:spAutoFit/>
          </a:bodyPr>
          <a:lstStyle/>
          <a:p>
            <a:br>
              <a:rPr lang="es-ES_tradnl" sz="1000">
                <a:latin typeface="Times New Roman" pitchFamily="18" charset="0"/>
                <a:cs typeface="Times New Roman" pitchFamily="18" charset="0"/>
              </a:rPr>
            </a:br>
            <a:endParaRPr lang="es-ES_tradnl" sz="1000">
              <a:latin typeface="Times New Roman" pitchFamily="18" charset="0"/>
              <a:cs typeface="Times New Roman" pitchFamily="18" charset="0"/>
            </a:endParaRPr>
          </a:p>
          <a:p>
            <a:pPr eaLnBrk="0" hangingPunct="0"/>
            <a:endParaRPr lang="es-ES_tradnl"/>
          </a:p>
        </p:txBody>
      </p:sp>
      <p:sp>
        <p:nvSpPr>
          <p:cNvPr id="41992" name="Rectangle 75"/>
          <p:cNvSpPr>
            <a:spLocks noChangeArrowheads="1"/>
          </p:cNvSpPr>
          <p:nvPr/>
        </p:nvSpPr>
        <p:spPr bwMode="auto">
          <a:xfrm>
            <a:off x="855663" y="2622550"/>
            <a:ext cx="1425575" cy="0"/>
          </a:xfrm>
          <a:prstGeom prst="rect">
            <a:avLst/>
          </a:prstGeom>
          <a:noFill/>
          <a:ln w="9525">
            <a:noFill/>
            <a:miter lim="800000"/>
            <a:headEnd/>
            <a:tailEnd/>
          </a:ln>
        </p:spPr>
        <p:txBody>
          <a:bodyPr wrap="none">
            <a:spAutoFit/>
          </a:bodyPr>
          <a:lstStyle/>
          <a:p>
            <a:endParaRPr lang="es-ES_tradnl"/>
          </a:p>
        </p:txBody>
      </p:sp>
      <p:sp>
        <p:nvSpPr>
          <p:cNvPr id="41993" name="Rectangle 77"/>
          <p:cNvSpPr>
            <a:spLocks noChangeArrowheads="1"/>
          </p:cNvSpPr>
          <p:nvPr/>
        </p:nvSpPr>
        <p:spPr bwMode="auto">
          <a:xfrm>
            <a:off x="855663" y="2622550"/>
            <a:ext cx="1425575" cy="0"/>
          </a:xfrm>
          <a:prstGeom prst="rect">
            <a:avLst/>
          </a:prstGeom>
          <a:noFill/>
          <a:ln w="9525">
            <a:noFill/>
            <a:miter lim="800000"/>
            <a:headEnd/>
            <a:tailEnd/>
          </a:ln>
        </p:spPr>
        <p:txBody>
          <a:bodyPr wrap="none">
            <a:spAutoFit/>
          </a:bodyPr>
          <a:lstStyle/>
          <a:p>
            <a:endParaRPr lang="es-ES_tradnl"/>
          </a:p>
        </p:txBody>
      </p:sp>
      <p:sp>
        <p:nvSpPr>
          <p:cNvPr id="72796" name="Rectangle 92"/>
          <p:cNvSpPr>
            <a:spLocks noChangeArrowheads="1"/>
          </p:cNvSpPr>
          <p:nvPr/>
        </p:nvSpPr>
        <p:spPr bwMode="auto">
          <a:xfrm>
            <a:off x="395288" y="2571750"/>
            <a:ext cx="8424862" cy="2031325"/>
          </a:xfrm>
          <a:prstGeom prst="rect">
            <a:avLst/>
          </a:prstGeom>
          <a:noFill/>
          <a:ln w="9525">
            <a:noFill/>
            <a:miter lim="800000"/>
            <a:headEnd/>
            <a:tailEnd/>
          </a:ln>
        </p:spPr>
        <p:txBody>
          <a:bodyPr>
            <a:spAutoFit/>
          </a:bodyPr>
          <a:lstStyle/>
          <a:p>
            <a:r>
              <a:rPr lang="es-ES" dirty="0"/>
              <a:t>Esta debe incorporar fases de evaluación del control gerencial y del control de aplicaciones. Durante la revisión  de los controles el auditor debe entender a la organización y las políticas y practicas gerenciales usadas en cada uno de los niveles dentro de la jerarquía de la instalación en la que se encuentran las computadoras.</a:t>
            </a:r>
          </a:p>
          <a:p>
            <a:endParaRPr lang="es-ES_tradnl" dirty="0"/>
          </a:p>
          <a:p>
            <a:endParaRPr lang="es-ES_tradnl" dirty="0"/>
          </a:p>
        </p:txBody>
      </p:sp>
      <p:pic>
        <p:nvPicPr>
          <p:cNvPr id="41999" name="Picture 97"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42000" name="Picture 98"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42001" name="Picture 100"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18"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19"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body" idx="1"/>
          </p:nvPr>
        </p:nvSpPr>
        <p:spPr/>
        <p:txBody>
          <a:bodyPr/>
          <a:lstStyle/>
          <a:p>
            <a:pPr eaLnBrk="1" hangingPunct="1">
              <a:buFontTx/>
              <a:buNone/>
            </a:pPr>
            <a:r>
              <a:rPr lang="es-ES" sz="2400" b="1" dirty="0"/>
              <a:t>Personal Participante</a:t>
            </a:r>
            <a:endParaRPr lang="es-ES_tradnl" dirty="0"/>
          </a:p>
        </p:txBody>
      </p:sp>
      <p:sp>
        <p:nvSpPr>
          <p:cNvPr id="41987" name="Rectangle 66"/>
          <p:cNvSpPr>
            <a:spLocks noChangeArrowheads="1"/>
          </p:cNvSpPr>
          <p:nvPr/>
        </p:nvSpPr>
        <p:spPr bwMode="auto">
          <a:xfrm>
            <a:off x="855663" y="2622550"/>
            <a:ext cx="1425575" cy="0"/>
          </a:xfrm>
          <a:prstGeom prst="rect">
            <a:avLst/>
          </a:prstGeom>
          <a:noFill/>
          <a:ln w="9525">
            <a:noFill/>
            <a:miter lim="800000"/>
            <a:headEnd/>
            <a:tailEnd/>
          </a:ln>
        </p:spPr>
        <p:txBody>
          <a:bodyPr wrap="none">
            <a:spAutoFit/>
          </a:bodyPr>
          <a:lstStyle/>
          <a:p>
            <a:endParaRPr lang="es-ES_tradnl"/>
          </a:p>
        </p:txBody>
      </p:sp>
      <p:sp>
        <p:nvSpPr>
          <p:cNvPr id="41988" name="Rectangle 69"/>
          <p:cNvSpPr>
            <a:spLocks noChangeArrowheads="1"/>
          </p:cNvSpPr>
          <p:nvPr/>
        </p:nvSpPr>
        <p:spPr bwMode="auto">
          <a:xfrm>
            <a:off x="855663" y="2622550"/>
            <a:ext cx="0" cy="0"/>
          </a:xfrm>
          <a:prstGeom prst="rect">
            <a:avLst/>
          </a:prstGeom>
          <a:noFill/>
          <a:ln w="9525">
            <a:solidFill>
              <a:srgbClr val="009900"/>
            </a:solidFill>
            <a:miter lim="800000"/>
            <a:headEnd/>
            <a:tailEnd/>
          </a:ln>
        </p:spPr>
        <p:txBody>
          <a:bodyPr/>
          <a:lstStyle/>
          <a:p>
            <a:endParaRPr lang="es-ES_tradnl"/>
          </a:p>
        </p:txBody>
      </p:sp>
      <p:sp>
        <p:nvSpPr>
          <p:cNvPr id="41989" name="Rectangle 70"/>
          <p:cNvSpPr>
            <a:spLocks noChangeArrowheads="1"/>
          </p:cNvSpPr>
          <p:nvPr/>
        </p:nvSpPr>
        <p:spPr bwMode="auto">
          <a:xfrm>
            <a:off x="855663" y="2622550"/>
            <a:ext cx="0" cy="0"/>
          </a:xfrm>
          <a:prstGeom prst="rect">
            <a:avLst/>
          </a:prstGeom>
          <a:noFill/>
          <a:ln w="9525">
            <a:noFill/>
            <a:miter lim="800000"/>
            <a:headEnd/>
            <a:tailEnd/>
          </a:ln>
        </p:spPr>
        <p:txBody>
          <a:bodyPr wrap="none" anchor="ctr">
            <a:spAutoFit/>
          </a:bodyPr>
          <a:lstStyle/>
          <a:p>
            <a:endParaRPr lang="es-ES_tradnl"/>
          </a:p>
        </p:txBody>
      </p:sp>
      <p:sp>
        <p:nvSpPr>
          <p:cNvPr id="41990" name="Rectangle 71"/>
          <p:cNvSpPr>
            <a:spLocks noChangeArrowheads="1"/>
          </p:cNvSpPr>
          <p:nvPr/>
        </p:nvSpPr>
        <p:spPr bwMode="auto">
          <a:xfrm>
            <a:off x="855663" y="2622550"/>
            <a:ext cx="0" cy="0"/>
          </a:xfrm>
          <a:prstGeom prst="rect">
            <a:avLst/>
          </a:prstGeom>
          <a:noFill/>
          <a:ln w="9525">
            <a:noFill/>
            <a:miter lim="800000"/>
            <a:headEnd/>
            <a:tailEnd/>
          </a:ln>
        </p:spPr>
        <p:txBody>
          <a:bodyPr wrap="none" anchor="ctr">
            <a:spAutoFit/>
          </a:bodyPr>
          <a:lstStyle/>
          <a:p>
            <a:endParaRPr lang="es-ES_tradnl"/>
          </a:p>
        </p:txBody>
      </p:sp>
      <p:sp>
        <p:nvSpPr>
          <p:cNvPr id="41991" name="Rectangle 72"/>
          <p:cNvSpPr>
            <a:spLocks noChangeArrowheads="1"/>
          </p:cNvSpPr>
          <p:nvPr/>
        </p:nvSpPr>
        <p:spPr bwMode="auto">
          <a:xfrm>
            <a:off x="855663" y="2622550"/>
            <a:ext cx="1425575" cy="0"/>
          </a:xfrm>
          <a:prstGeom prst="rect">
            <a:avLst/>
          </a:prstGeom>
          <a:noFill/>
          <a:ln w="9525">
            <a:noFill/>
            <a:miter lim="800000"/>
            <a:headEnd/>
            <a:tailEnd/>
          </a:ln>
        </p:spPr>
        <p:txBody>
          <a:bodyPr wrap="none">
            <a:spAutoFit/>
          </a:bodyPr>
          <a:lstStyle/>
          <a:p>
            <a:br>
              <a:rPr lang="es-ES_tradnl" sz="1000">
                <a:latin typeface="Times New Roman" pitchFamily="18" charset="0"/>
                <a:cs typeface="Times New Roman" pitchFamily="18" charset="0"/>
              </a:rPr>
            </a:br>
            <a:endParaRPr lang="es-ES_tradnl" sz="1000">
              <a:latin typeface="Times New Roman" pitchFamily="18" charset="0"/>
              <a:cs typeface="Times New Roman" pitchFamily="18" charset="0"/>
            </a:endParaRPr>
          </a:p>
          <a:p>
            <a:pPr eaLnBrk="0" hangingPunct="0"/>
            <a:endParaRPr lang="es-ES_tradnl"/>
          </a:p>
        </p:txBody>
      </p:sp>
      <p:sp>
        <p:nvSpPr>
          <p:cNvPr id="41992" name="Rectangle 75"/>
          <p:cNvSpPr>
            <a:spLocks noChangeArrowheads="1"/>
          </p:cNvSpPr>
          <p:nvPr/>
        </p:nvSpPr>
        <p:spPr bwMode="auto">
          <a:xfrm>
            <a:off x="855663" y="2622550"/>
            <a:ext cx="1425575" cy="0"/>
          </a:xfrm>
          <a:prstGeom prst="rect">
            <a:avLst/>
          </a:prstGeom>
          <a:noFill/>
          <a:ln w="9525">
            <a:noFill/>
            <a:miter lim="800000"/>
            <a:headEnd/>
            <a:tailEnd/>
          </a:ln>
        </p:spPr>
        <p:txBody>
          <a:bodyPr wrap="none">
            <a:spAutoFit/>
          </a:bodyPr>
          <a:lstStyle/>
          <a:p>
            <a:endParaRPr lang="es-ES_tradnl"/>
          </a:p>
        </p:txBody>
      </p:sp>
      <p:sp>
        <p:nvSpPr>
          <p:cNvPr id="41993" name="Rectangle 77"/>
          <p:cNvSpPr>
            <a:spLocks noChangeArrowheads="1"/>
          </p:cNvSpPr>
          <p:nvPr/>
        </p:nvSpPr>
        <p:spPr bwMode="auto">
          <a:xfrm>
            <a:off x="855663" y="2622550"/>
            <a:ext cx="1425575" cy="0"/>
          </a:xfrm>
          <a:prstGeom prst="rect">
            <a:avLst/>
          </a:prstGeom>
          <a:noFill/>
          <a:ln w="9525">
            <a:noFill/>
            <a:miter lim="800000"/>
            <a:headEnd/>
            <a:tailEnd/>
          </a:ln>
        </p:spPr>
        <p:txBody>
          <a:bodyPr wrap="none">
            <a:spAutoFit/>
          </a:bodyPr>
          <a:lstStyle/>
          <a:p>
            <a:endParaRPr lang="es-ES_tradnl"/>
          </a:p>
        </p:txBody>
      </p:sp>
      <p:sp>
        <p:nvSpPr>
          <p:cNvPr id="72796" name="Rectangle 92"/>
          <p:cNvSpPr>
            <a:spLocks noChangeArrowheads="1"/>
          </p:cNvSpPr>
          <p:nvPr/>
        </p:nvSpPr>
        <p:spPr bwMode="auto">
          <a:xfrm>
            <a:off x="395288" y="2571750"/>
            <a:ext cx="8424862" cy="3139321"/>
          </a:xfrm>
          <a:prstGeom prst="rect">
            <a:avLst/>
          </a:prstGeom>
          <a:noFill/>
          <a:ln w="9525">
            <a:noFill/>
            <a:miter lim="800000"/>
            <a:headEnd/>
            <a:tailEnd/>
          </a:ln>
        </p:spPr>
        <p:txBody>
          <a:bodyPr>
            <a:spAutoFit/>
          </a:bodyPr>
          <a:lstStyle/>
          <a:p>
            <a:pPr algn="just">
              <a:lnSpc>
                <a:spcPct val="90000"/>
              </a:lnSpc>
            </a:pPr>
            <a:r>
              <a:rPr lang="es-ES" dirty="0"/>
              <a:t>En este puno no veremos el número de personas que deberán participar, ya que esto depende de las dimensiones de la organización, de los sistemas y de los equipos; lo que se deberá considerar son las características del personal que habrá de participar en la auditoria.</a:t>
            </a:r>
          </a:p>
          <a:p>
            <a:pPr algn="just">
              <a:lnSpc>
                <a:spcPct val="90000"/>
              </a:lnSpc>
            </a:pPr>
            <a:endParaRPr lang="es-ES" dirty="0"/>
          </a:p>
          <a:p>
            <a:pPr algn="just">
              <a:lnSpc>
                <a:spcPct val="90000"/>
              </a:lnSpc>
            </a:pPr>
            <a:r>
              <a:rPr lang="es-ES" dirty="0"/>
              <a:t>El control del avance de auditoria se debe llevar mediante un programa de auditoria, el cual va permitir cumplir con procedimientos de control y de alguna manera asegurarnos de que el trabajo se esta llevando a cabo de acuerdo con el programa de auditoria, con los recursos estimados y en el tiempo señalado en la planeación d la auditoria.</a:t>
            </a:r>
          </a:p>
          <a:p>
            <a:endParaRPr lang="es-ES_tradnl" dirty="0"/>
          </a:p>
          <a:p>
            <a:endParaRPr lang="es-ES_tradnl" dirty="0"/>
          </a:p>
        </p:txBody>
      </p:sp>
      <p:pic>
        <p:nvPicPr>
          <p:cNvPr id="41999" name="Picture 97"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42000" name="Picture 98"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42001" name="Picture 100"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16"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17"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457200" y="1600200"/>
            <a:ext cx="8229600" cy="5257800"/>
          </a:xfrm>
        </p:spPr>
        <p:txBody>
          <a:bodyPr/>
          <a:lstStyle/>
          <a:p>
            <a:pPr eaLnBrk="1" hangingPunct="1">
              <a:lnSpc>
                <a:spcPct val="80000"/>
              </a:lnSpc>
              <a:buNone/>
              <a:defRPr/>
            </a:pPr>
            <a:r>
              <a:rPr lang="es-ES_tradnl" sz="2800" dirty="0"/>
              <a:t> </a:t>
            </a:r>
            <a:r>
              <a:rPr lang="es-MX" sz="2400" b="1" dirty="0">
                <a:effectLst>
                  <a:outerShdw blurRad="38100" dist="38100" dir="2700000" algn="tl">
                    <a:srgbClr val="000000"/>
                  </a:outerShdw>
                </a:effectLst>
              </a:rPr>
              <a:t>El departamento de auditoría interna deberá asegurarse: </a:t>
            </a:r>
            <a:br>
              <a:rPr lang="es-ES_tradnl" sz="2400" dirty="0">
                <a:effectLst>
                  <a:outerShdw blurRad="38100" dist="38100" dir="2700000" algn="tl">
                    <a:srgbClr val="FFFFFF"/>
                  </a:outerShdw>
                </a:effectLst>
              </a:rPr>
            </a:br>
            <a:endParaRPr lang="es-ES_tradnl" sz="2400" dirty="0">
              <a:effectLst>
                <a:outerShdw blurRad="38100" dist="38100" dir="2700000" algn="tl">
                  <a:srgbClr val="FFFFFF"/>
                </a:outerShdw>
              </a:effectLst>
            </a:endParaRPr>
          </a:p>
          <a:p>
            <a:pPr algn="just" eaLnBrk="1" hangingPunct="1">
              <a:lnSpc>
                <a:spcPct val="80000"/>
              </a:lnSpc>
              <a:buFontTx/>
              <a:buNone/>
              <a:defRPr/>
            </a:pPr>
            <a:r>
              <a:rPr lang="es-MX" sz="2400" dirty="0"/>
              <a:t>Que las auditorias sean supervisadas en forma apropiada.</a:t>
            </a:r>
          </a:p>
          <a:p>
            <a:pPr algn="just" eaLnBrk="1" hangingPunct="1">
              <a:lnSpc>
                <a:spcPct val="80000"/>
              </a:lnSpc>
              <a:buFontTx/>
              <a:buNone/>
              <a:defRPr/>
            </a:pPr>
            <a:r>
              <a:rPr lang="es-MX" sz="2400" dirty="0"/>
              <a:t>Que los informes de auditoría sean precisos, objetivos, claros, concisos, constructivos y oportunos.</a:t>
            </a:r>
          </a:p>
          <a:p>
            <a:pPr algn="just" eaLnBrk="1" hangingPunct="1">
              <a:lnSpc>
                <a:spcPct val="80000"/>
              </a:lnSpc>
              <a:buFontTx/>
              <a:buNone/>
              <a:defRPr/>
            </a:pPr>
            <a:r>
              <a:rPr lang="es-MX" sz="2400" dirty="0"/>
              <a:t>Que se cumplan los objetivos de la auditoría.  </a:t>
            </a:r>
          </a:p>
          <a:p>
            <a:pPr algn="just" eaLnBrk="1" hangingPunct="1">
              <a:lnSpc>
                <a:spcPct val="80000"/>
              </a:lnSpc>
              <a:buFontTx/>
              <a:buNone/>
              <a:defRPr/>
            </a:pPr>
            <a:r>
              <a:rPr lang="es-MX" sz="2400" dirty="0"/>
              <a:t>Que las auditoria sea debidamente documentada.</a:t>
            </a:r>
          </a:p>
          <a:p>
            <a:pPr algn="just" eaLnBrk="1" hangingPunct="1">
              <a:lnSpc>
                <a:spcPct val="80000"/>
              </a:lnSpc>
              <a:buFontTx/>
              <a:buNone/>
              <a:defRPr/>
            </a:pPr>
            <a:r>
              <a:rPr lang="es-MX" sz="2400" dirty="0"/>
              <a:t>Que los auditores en informática posean los conocimientos, experiencias y disciplinas esenciales para realizar sus auditorías.</a:t>
            </a:r>
          </a:p>
          <a:p>
            <a:pPr eaLnBrk="1" hangingPunct="1">
              <a:lnSpc>
                <a:spcPct val="80000"/>
              </a:lnSpc>
              <a:defRPr/>
            </a:pPr>
            <a:endParaRPr lang="es-ES_tradnl" sz="2800" dirty="0">
              <a:solidFill>
                <a:srgbClr val="0066FF"/>
              </a:solidFill>
            </a:endParaRPr>
          </a:p>
          <a:p>
            <a:pPr eaLnBrk="1" hangingPunct="1">
              <a:lnSpc>
                <a:spcPct val="80000"/>
              </a:lnSpc>
              <a:defRPr/>
            </a:pPr>
            <a:endParaRPr lang="es-ES_tradnl" sz="2800" dirty="0">
              <a:solidFill>
                <a:srgbClr val="0066FF"/>
              </a:solidFill>
            </a:endParaRPr>
          </a:p>
          <a:p>
            <a:pPr eaLnBrk="1" hangingPunct="1">
              <a:lnSpc>
                <a:spcPct val="80000"/>
              </a:lnSpc>
              <a:defRPr/>
            </a:pPr>
            <a:endParaRPr lang="es-ES_tradnl" sz="2800" dirty="0">
              <a:solidFill>
                <a:srgbClr val="0066FF"/>
              </a:solidFill>
            </a:endParaRPr>
          </a:p>
          <a:p>
            <a:pPr eaLnBrk="1" hangingPunct="1">
              <a:lnSpc>
                <a:spcPct val="80000"/>
              </a:lnSpc>
              <a:defRPr/>
            </a:pPr>
            <a:endParaRPr lang="es-ES_tradnl" sz="2800" dirty="0">
              <a:solidFill>
                <a:srgbClr val="0066FF"/>
              </a:solidFill>
            </a:endParaRPr>
          </a:p>
          <a:p>
            <a:pPr eaLnBrk="1" hangingPunct="1">
              <a:lnSpc>
                <a:spcPct val="80000"/>
              </a:lnSpc>
              <a:defRPr/>
            </a:pPr>
            <a:endParaRPr lang="es-ES_tradnl" sz="2800" dirty="0">
              <a:solidFill>
                <a:srgbClr val="0066FF"/>
              </a:solidFill>
            </a:endParaRPr>
          </a:p>
          <a:p>
            <a:pPr eaLnBrk="1" hangingPunct="1">
              <a:lnSpc>
                <a:spcPct val="80000"/>
              </a:lnSpc>
              <a:buFontTx/>
              <a:buNone/>
              <a:defRPr/>
            </a:pPr>
            <a:endParaRPr lang="es-ES" sz="2000" dirty="0">
              <a:solidFill>
                <a:srgbClr val="009900"/>
              </a:solidFill>
            </a:endParaRPr>
          </a:p>
          <a:p>
            <a:pPr eaLnBrk="1" hangingPunct="1">
              <a:lnSpc>
                <a:spcPct val="80000"/>
              </a:lnSpc>
              <a:buFontTx/>
              <a:buNone/>
              <a:defRPr/>
            </a:pPr>
            <a:r>
              <a:rPr lang="es-ES" sz="1200" dirty="0">
                <a:solidFill>
                  <a:srgbClr val="009900"/>
                </a:solidFill>
              </a:rPr>
              <a:t>Aplicación de un  modelo de datos a un mundo real para obtener un esquema</a:t>
            </a:r>
            <a:endParaRPr lang="es-ES_tradnl" sz="1200" dirty="0">
              <a:solidFill>
                <a:srgbClr val="009900"/>
              </a:solidFill>
            </a:endParaRPr>
          </a:p>
          <a:p>
            <a:pPr eaLnBrk="1" hangingPunct="1">
              <a:lnSpc>
                <a:spcPct val="80000"/>
              </a:lnSpc>
              <a:defRPr/>
            </a:pPr>
            <a:endParaRPr lang="es-ES_tradnl" sz="1200" dirty="0">
              <a:solidFill>
                <a:srgbClr val="009900"/>
              </a:solidFill>
            </a:endParaRPr>
          </a:p>
        </p:txBody>
      </p:sp>
      <p:pic>
        <p:nvPicPr>
          <p:cNvPr id="34822" name="Picture 18"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34823" name="Picture 19"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34824" name="Picture 21"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16"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17"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22531">
                                            <p:txEl>
                                              <p:pRg st="12" end="12"/>
                                            </p:txEl>
                                          </p:spTgt>
                                        </p:tgtEl>
                                        <p:attrNameLst>
                                          <p:attrName>style.visibility</p:attrName>
                                        </p:attrNameLst>
                                      </p:cBhvr>
                                      <p:to>
                                        <p:strVal val="visible"/>
                                      </p:to>
                                    </p:set>
                                    <p:anim calcmode="discrete" valueType="clr">
                                      <p:cBhvr override="childStyle">
                                        <p:cTn id="7" dur="80"/>
                                        <p:tgtEl>
                                          <p:spTgt spid="22531">
                                            <p:txEl>
                                              <p:pRg st="12" end="1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2531">
                                            <p:txEl>
                                              <p:pRg st="12" end="12"/>
                                            </p:txEl>
                                          </p:spTgt>
                                        </p:tgtEl>
                                        <p:attrNameLst>
                                          <p:attrName>fillcolor</p:attrName>
                                        </p:attrNameLst>
                                      </p:cBhvr>
                                      <p:tavLst>
                                        <p:tav tm="0">
                                          <p:val>
                                            <p:clrVal>
                                              <a:schemeClr val="accent2"/>
                                            </p:clrVal>
                                          </p:val>
                                        </p:tav>
                                        <p:tav tm="50000">
                                          <p:val>
                                            <p:clrVal>
                                              <a:schemeClr val="hlink"/>
                                            </p:clrVal>
                                          </p:val>
                                        </p:tav>
                                      </p:tavLst>
                                    </p:anim>
                                    <p:set>
                                      <p:cBhvr>
                                        <p:cTn id="9" dur="80"/>
                                        <p:tgtEl>
                                          <p:spTgt spid="22531">
                                            <p:txEl>
                                              <p:pRg st="12" end="1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457200" y="1600200"/>
            <a:ext cx="8229600" cy="5068888"/>
          </a:xfrm>
        </p:spPr>
        <p:txBody>
          <a:bodyPr/>
          <a:lstStyle/>
          <a:p>
            <a:pPr eaLnBrk="1" hangingPunct="1">
              <a:buFontTx/>
              <a:buNone/>
              <a:defRPr/>
            </a:pPr>
            <a:endParaRPr lang="es-ES" sz="2400" b="1" dirty="0">
              <a:solidFill>
                <a:srgbClr val="009900"/>
              </a:solidFill>
              <a:effectLst>
                <a:outerShdw blurRad="38100" dist="38100" dir="2700000" algn="tl">
                  <a:srgbClr val="000000"/>
                </a:outerShdw>
              </a:effectLst>
            </a:endParaRPr>
          </a:p>
          <a:p>
            <a:pPr eaLnBrk="1" hangingPunct="1">
              <a:defRPr/>
            </a:pPr>
            <a:endParaRPr lang="es-ES_tradnl" sz="2400" dirty="0">
              <a:solidFill>
                <a:srgbClr val="0066FF"/>
              </a:solidFill>
            </a:endParaRPr>
          </a:p>
        </p:txBody>
      </p:sp>
      <p:pic>
        <p:nvPicPr>
          <p:cNvPr id="36869" name="Picture 8"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36870" name="Picture 9"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36871" name="Picture 11"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8" name="Rectangle 3"/>
          <p:cNvSpPr txBox="1">
            <a:spLocks noChangeArrowheads="1"/>
          </p:cNvSpPr>
          <p:nvPr/>
        </p:nvSpPr>
        <p:spPr bwMode="auto">
          <a:xfrm>
            <a:off x="1122356" y="3792534"/>
            <a:ext cx="2303463"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 typeface="Wingdings" pitchFamily="2" charset="2"/>
              <a:buNone/>
              <a:tabLst/>
              <a:defRPr/>
            </a:pPr>
            <a:r>
              <a:rPr kumimoji="0" lang="es-ES_tradnl" sz="1800" b="1" i="0" u="none" strike="noStrike" kern="0" cap="none" spc="0" normalizeH="0" baseline="0" noProof="0" dirty="0">
                <a:ln>
                  <a:noFill/>
                </a:ln>
                <a:solidFill>
                  <a:schemeClr val="tx1"/>
                </a:solidFill>
                <a:effectLst/>
                <a:uLnTx/>
                <a:uFillTx/>
                <a:latin typeface="+mn-lt"/>
                <a:ea typeface="+mn-ea"/>
                <a:cs typeface="+mn-cs"/>
              </a:rPr>
              <a:t>Requerimientos de una auditoría</a:t>
            </a:r>
          </a:p>
        </p:txBody>
      </p:sp>
      <p:sp>
        <p:nvSpPr>
          <p:cNvPr id="9" name="Rectangle 4"/>
          <p:cNvSpPr>
            <a:spLocks noChangeArrowheads="1"/>
          </p:cNvSpPr>
          <p:nvPr/>
        </p:nvSpPr>
        <p:spPr bwMode="auto">
          <a:xfrm>
            <a:off x="3714744" y="2928934"/>
            <a:ext cx="3600450" cy="762000"/>
          </a:xfrm>
          <a:prstGeom prst="rect">
            <a:avLst/>
          </a:prstGeom>
          <a:noFill/>
          <a:ln w="9525">
            <a:noFill/>
            <a:miter lim="800000"/>
            <a:headEnd/>
            <a:tailEnd/>
          </a:ln>
        </p:spPr>
        <p:txBody>
          <a:bodyPr lIns="92075" tIns="46038" rIns="92075" bIns="46038"/>
          <a:lstStyle/>
          <a:p>
            <a:pPr marL="342900" indent="-342900" defTabSz="762000">
              <a:spcBef>
                <a:spcPct val="20000"/>
              </a:spcBef>
              <a:buClr>
                <a:srgbClr val="000000"/>
              </a:buClr>
              <a:buFont typeface="Wingdings" pitchFamily="2" charset="2"/>
              <a:buChar char="Ä"/>
            </a:pPr>
            <a:r>
              <a:rPr lang="es-ES_tradnl" sz="1800" b="1" dirty="0">
                <a:latin typeface="Arial" pitchFamily="34" charset="0"/>
              </a:rPr>
              <a:t>A nivel organización total.</a:t>
            </a:r>
          </a:p>
        </p:txBody>
      </p:sp>
      <p:sp>
        <p:nvSpPr>
          <p:cNvPr id="10" name="Rectangle 5"/>
          <p:cNvSpPr>
            <a:spLocks noChangeArrowheads="1"/>
          </p:cNvSpPr>
          <p:nvPr/>
        </p:nvSpPr>
        <p:spPr bwMode="auto">
          <a:xfrm>
            <a:off x="3714744" y="3317871"/>
            <a:ext cx="4175125" cy="762000"/>
          </a:xfrm>
          <a:prstGeom prst="rect">
            <a:avLst/>
          </a:prstGeom>
          <a:noFill/>
          <a:ln w="9525">
            <a:noFill/>
            <a:miter lim="800000"/>
            <a:headEnd/>
            <a:tailEnd/>
          </a:ln>
        </p:spPr>
        <p:txBody>
          <a:bodyPr lIns="92075" tIns="46038" rIns="92075" bIns="46038"/>
          <a:lstStyle/>
          <a:p>
            <a:pPr marL="342900" indent="-342900" defTabSz="762000">
              <a:spcBef>
                <a:spcPct val="20000"/>
              </a:spcBef>
              <a:buClr>
                <a:srgbClr val="000000"/>
              </a:buClr>
              <a:buFont typeface="Wingdings" pitchFamily="2" charset="2"/>
              <a:buChar char="Ä"/>
            </a:pPr>
            <a:r>
              <a:rPr lang="es-ES_tradnl" sz="1800" b="1" dirty="0">
                <a:latin typeface="Arial" pitchFamily="34" charset="0"/>
              </a:rPr>
              <a:t>A nivel del área de informática.</a:t>
            </a:r>
          </a:p>
        </p:txBody>
      </p:sp>
      <p:sp>
        <p:nvSpPr>
          <p:cNvPr id="11" name="Rectangle 6"/>
          <p:cNvSpPr>
            <a:spLocks noChangeArrowheads="1"/>
          </p:cNvSpPr>
          <p:nvPr/>
        </p:nvSpPr>
        <p:spPr bwMode="auto">
          <a:xfrm>
            <a:off x="3714744" y="4008434"/>
            <a:ext cx="4103687" cy="762000"/>
          </a:xfrm>
          <a:prstGeom prst="rect">
            <a:avLst/>
          </a:prstGeom>
          <a:noFill/>
          <a:ln w="9525">
            <a:noFill/>
            <a:miter lim="800000"/>
            <a:headEnd/>
            <a:tailEnd/>
          </a:ln>
        </p:spPr>
        <p:txBody>
          <a:bodyPr lIns="92075" tIns="46038" rIns="92075" bIns="46038"/>
          <a:lstStyle/>
          <a:p>
            <a:pPr marL="342900" indent="-342900" defTabSz="762000">
              <a:spcBef>
                <a:spcPct val="20000"/>
              </a:spcBef>
              <a:buClr>
                <a:srgbClr val="000000"/>
              </a:buClr>
              <a:buFont typeface="Wingdings" pitchFamily="2" charset="2"/>
              <a:buChar char="Ä"/>
            </a:pPr>
            <a:r>
              <a:rPr lang="es-ES_tradnl" sz="1800" b="1" dirty="0">
                <a:latin typeface="Arial" pitchFamily="34" charset="0"/>
              </a:rPr>
              <a:t>Recursos materiales y técnicos.</a:t>
            </a:r>
          </a:p>
        </p:txBody>
      </p:sp>
      <p:sp>
        <p:nvSpPr>
          <p:cNvPr id="12" name="Rectangle 7"/>
          <p:cNvSpPr>
            <a:spLocks noChangeArrowheads="1"/>
          </p:cNvSpPr>
          <p:nvPr/>
        </p:nvSpPr>
        <p:spPr bwMode="auto">
          <a:xfrm>
            <a:off x="3714744" y="4614859"/>
            <a:ext cx="3335337" cy="762000"/>
          </a:xfrm>
          <a:prstGeom prst="rect">
            <a:avLst/>
          </a:prstGeom>
          <a:noFill/>
          <a:ln w="9525">
            <a:noFill/>
            <a:miter lim="800000"/>
            <a:headEnd/>
            <a:tailEnd/>
          </a:ln>
        </p:spPr>
        <p:txBody>
          <a:bodyPr lIns="92075" tIns="46038" rIns="92075" bIns="46038"/>
          <a:lstStyle/>
          <a:p>
            <a:pPr marL="342900" indent="-342900" defTabSz="762000">
              <a:spcBef>
                <a:spcPct val="20000"/>
              </a:spcBef>
              <a:buClr>
                <a:srgbClr val="000000"/>
              </a:buClr>
              <a:buFont typeface="Wingdings" pitchFamily="2" charset="2"/>
              <a:buChar char="Ä"/>
            </a:pPr>
            <a:r>
              <a:rPr lang="es-ES_tradnl" sz="1800" b="1" dirty="0">
                <a:latin typeface="Arial" pitchFamily="34" charset="0"/>
              </a:rPr>
              <a:t>Sistemas</a:t>
            </a:r>
            <a:r>
              <a:rPr lang="es-ES_tradnl" sz="1800" b="1" dirty="0">
                <a:solidFill>
                  <a:srgbClr val="000080"/>
                </a:solidFill>
                <a:latin typeface="Arial" pitchFamily="34" charset="0"/>
              </a:rPr>
              <a:t>.</a:t>
            </a:r>
          </a:p>
        </p:txBody>
      </p:sp>
      <p:sp>
        <p:nvSpPr>
          <p:cNvPr id="13" name="AutoShape 8"/>
          <p:cNvSpPr>
            <a:spLocks/>
          </p:cNvSpPr>
          <p:nvPr/>
        </p:nvSpPr>
        <p:spPr bwMode="auto">
          <a:xfrm>
            <a:off x="3425819" y="2855909"/>
            <a:ext cx="144462" cy="2233612"/>
          </a:xfrm>
          <a:prstGeom prst="leftBrace">
            <a:avLst>
              <a:gd name="adj1" fmla="val 128847"/>
              <a:gd name="adj2" fmla="val 50000"/>
            </a:avLst>
          </a:prstGeom>
          <a:solidFill>
            <a:srgbClr val="000000"/>
          </a:solidFill>
          <a:ln w="12700">
            <a:solidFill>
              <a:srgbClr val="000000"/>
            </a:solidFill>
            <a:round/>
            <a:headEnd type="none" w="sm" len="sm"/>
            <a:tailEnd type="none" w="sm" len="sm"/>
          </a:ln>
        </p:spPr>
        <p:txBody>
          <a:bodyPr anchor="ctr">
            <a:spAutoFit/>
          </a:bodyPr>
          <a:lstStyle/>
          <a:p>
            <a:endParaRPr lang="es-MX"/>
          </a:p>
        </p:txBody>
      </p:sp>
      <p:sp>
        <p:nvSpPr>
          <p:cNvPr id="14"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15"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p:txBody>
          <a:bodyPr/>
          <a:lstStyle/>
          <a:p>
            <a:pPr algn="just" eaLnBrk="1" hangingPunct="1">
              <a:lnSpc>
                <a:spcPct val="80000"/>
              </a:lnSpc>
              <a:buNone/>
            </a:pPr>
            <a:r>
              <a:rPr lang="es-MX" sz="2400" dirty="0"/>
              <a:t>En el momento de la planeación de la auditoria o bien en su realización, debemos evaluar que pueden presentarse las siguientes situaciones.</a:t>
            </a:r>
          </a:p>
          <a:p>
            <a:pPr algn="just" eaLnBrk="1" hangingPunct="1">
              <a:lnSpc>
                <a:spcPct val="80000"/>
              </a:lnSpc>
            </a:pPr>
            <a:endParaRPr lang="es-MX" sz="2400" dirty="0"/>
          </a:p>
          <a:p>
            <a:pPr algn="just" eaLnBrk="1" hangingPunct="1">
              <a:lnSpc>
                <a:spcPct val="80000"/>
              </a:lnSpc>
            </a:pPr>
            <a:r>
              <a:rPr lang="es-MX" sz="2400" dirty="0"/>
              <a:t>Se solicita información y se ve que:</a:t>
            </a:r>
          </a:p>
          <a:p>
            <a:pPr algn="just" eaLnBrk="1" hangingPunct="1">
              <a:lnSpc>
                <a:spcPct val="80000"/>
              </a:lnSpc>
            </a:pPr>
            <a:r>
              <a:rPr lang="es-MX" sz="2400" dirty="0"/>
              <a:t>No se tiene y se necesita.</a:t>
            </a:r>
          </a:p>
          <a:p>
            <a:pPr algn="just" eaLnBrk="1" hangingPunct="1">
              <a:lnSpc>
                <a:spcPct val="80000"/>
              </a:lnSpc>
            </a:pPr>
            <a:r>
              <a:rPr lang="es-MX" sz="2400" dirty="0"/>
              <a:t>No se tiene y no se necesita.</a:t>
            </a:r>
          </a:p>
          <a:p>
            <a:pPr algn="just" eaLnBrk="1" hangingPunct="1">
              <a:lnSpc>
                <a:spcPct val="80000"/>
              </a:lnSpc>
            </a:pPr>
            <a:r>
              <a:rPr lang="es-MX" sz="2400" dirty="0"/>
              <a:t>Se tiene información pero:</a:t>
            </a:r>
          </a:p>
          <a:p>
            <a:pPr algn="just" eaLnBrk="1" hangingPunct="1">
              <a:lnSpc>
                <a:spcPct val="80000"/>
              </a:lnSpc>
            </a:pPr>
            <a:r>
              <a:rPr lang="es-MX" sz="2400" dirty="0"/>
              <a:t>No se usa.</a:t>
            </a:r>
          </a:p>
          <a:p>
            <a:pPr algn="just" eaLnBrk="1" hangingPunct="1">
              <a:lnSpc>
                <a:spcPct val="80000"/>
              </a:lnSpc>
            </a:pPr>
            <a:r>
              <a:rPr lang="es-MX" sz="2400" dirty="0"/>
              <a:t>Es incompleta.</a:t>
            </a:r>
          </a:p>
          <a:p>
            <a:pPr algn="just" eaLnBrk="1" hangingPunct="1">
              <a:lnSpc>
                <a:spcPct val="80000"/>
              </a:lnSpc>
            </a:pPr>
            <a:r>
              <a:rPr lang="es-MX" sz="2400" dirty="0"/>
              <a:t>No esta actualizada.</a:t>
            </a:r>
          </a:p>
          <a:p>
            <a:pPr algn="just" eaLnBrk="1" hangingPunct="1">
              <a:lnSpc>
                <a:spcPct val="80000"/>
              </a:lnSpc>
            </a:pPr>
            <a:r>
              <a:rPr lang="es-MX" sz="2400" dirty="0"/>
              <a:t>No es la adecuada.</a:t>
            </a:r>
          </a:p>
          <a:p>
            <a:pPr algn="just" eaLnBrk="1" hangingPunct="1">
              <a:lnSpc>
                <a:spcPct val="80000"/>
              </a:lnSpc>
            </a:pPr>
            <a:r>
              <a:rPr lang="es-MX" sz="2400" dirty="0"/>
              <a:t>Se usa, está actualizada, es la adecuada y está completa.</a:t>
            </a:r>
          </a:p>
        </p:txBody>
      </p:sp>
      <p:pic>
        <p:nvPicPr>
          <p:cNvPr id="37893" name="Picture 6"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37894" name="Picture 7"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37895" name="Picture 9"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8"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9"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4579">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457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p:txBody>
          <a:bodyPr/>
          <a:lstStyle/>
          <a:p>
            <a:pPr algn="just" eaLnBrk="1" hangingPunct="1">
              <a:lnSpc>
                <a:spcPct val="90000"/>
              </a:lnSpc>
              <a:buNone/>
            </a:pPr>
            <a:r>
              <a:rPr lang="es-MX" sz="2400" b="1" dirty="0"/>
              <a:t>En la auditoria informática</a:t>
            </a:r>
            <a:r>
              <a:rPr lang="es-MX" sz="2400" dirty="0"/>
              <a:t>, la plantación es fundamental, desde una evaluación administrativa del área de procesos electrónicos,  sistemas y procedimientos, equipos de computo estableciendo metas, programas de trabajo de auditoria, planes de contratación personal y presupuesto financiero e informes de actividades. </a:t>
            </a:r>
            <a:br>
              <a:rPr lang="es-MX" sz="2400" dirty="0"/>
            </a:br>
            <a:r>
              <a:rPr lang="es-MX" sz="2400" dirty="0"/>
              <a:t>Los pasos en el desarrollo de la Auditoria, después de la plantación son las siguientes:</a:t>
            </a:r>
          </a:p>
          <a:p>
            <a:pPr algn="just" eaLnBrk="1" hangingPunct="1">
              <a:lnSpc>
                <a:spcPct val="90000"/>
              </a:lnSpc>
              <a:buNone/>
            </a:pPr>
            <a:endParaRPr lang="es-MX" sz="2400" dirty="0"/>
          </a:p>
        </p:txBody>
      </p:sp>
      <p:pic>
        <p:nvPicPr>
          <p:cNvPr id="38917" name="Picture 6"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38918" name="Picture 7"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38919" name="Picture 9"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8"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9"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p:txBody>
          <a:bodyPr/>
          <a:lstStyle/>
          <a:p>
            <a:pPr algn="just" eaLnBrk="1" hangingPunct="1">
              <a:lnSpc>
                <a:spcPct val="90000"/>
              </a:lnSpc>
              <a:buNone/>
            </a:pPr>
            <a:r>
              <a:rPr lang="es-MX" sz="2400" b="1" dirty="0"/>
              <a:t>Revisión preliminar</a:t>
            </a:r>
          </a:p>
          <a:p>
            <a:pPr algn="just" eaLnBrk="1" hangingPunct="1">
              <a:lnSpc>
                <a:spcPct val="90000"/>
              </a:lnSpc>
              <a:buNone/>
            </a:pPr>
            <a:endParaRPr lang="es-MX" sz="2400" b="1" dirty="0"/>
          </a:p>
          <a:p>
            <a:pPr algn="just" eaLnBrk="1" hangingPunct="1">
              <a:lnSpc>
                <a:spcPct val="90000"/>
              </a:lnSpc>
              <a:buNone/>
            </a:pPr>
            <a:r>
              <a:rPr lang="es-MX" sz="2400" dirty="0"/>
              <a:t>    Su objetivo es obtener  la información necesaria para que el auditor pueda tomar la decisión de como proceder una auditoria. Esta significa la recolección de evidencias por medio de entrevistas con el personal de la inhalación, la observación de las actividades en la instalación de la revisión de la documentación preliminar.</a:t>
            </a:r>
          </a:p>
        </p:txBody>
      </p:sp>
      <p:pic>
        <p:nvPicPr>
          <p:cNvPr id="38917" name="Picture 6"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38918" name="Picture 7"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38919" name="Picture 9"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8"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9"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p:txBody>
          <a:bodyPr/>
          <a:lstStyle/>
          <a:p>
            <a:pPr marL="381000" indent="-381000" algn="just">
              <a:lnSpc>
                <a:spcPct val="80000"/>
              </a:lnSpc>
              <a:buNone/>
            </a:pPr>
            <a:r>
              <a:rPr lang="es-ES" sz="2400" b="1" dirty="0"/>
              <a:t>Revisión detallada</a:t>
            </a:r>
          </a:p>
          <a:p>
            <a:pPr marL="381000" indent="-381000" algn="just">
              <a:lnSpc>
                <a:spcPct val="80000"/>
              </a:lnSpc>
              <a:buNone/>
            </a:pPr>
            <a:endParaRPr lang="es-ES" sz="2400" b="1" dirty="0"/>
          </a:p>
          <a:p>
            <a:pPr marL="381000" indent="-381000" algn="just">
              <a:lnSpc>
                <a:spcPct val="80000"/>
              </a:lnSpc>
              <a:buFont typeface="Wingdings" pitchFamily="2" charset="2"/>
              <a:buNone/>
            </a:pPr>
            <a:r>
              <a:rPr lang="es-ES" sz="2400" dirty="0"/>
              <a:t>    Su objetivo es obtener la información detallada para que el auditor tenga un profundo entendimiento de los controles usados dentro del área de la informática, por lo que es importante identificar las causas de las perdidas existentes dentro de la instalación y los controles para reducir las perdidas y efectos causados por estas.</a:t>
            </a:r>
          </a:p>
          <a:p>
            <a:pPr marL="381000" indent="-381000" algn="just">
              <a:lnSpc>
                <a:spcPct val="80000"/>
              </a:lnSpc>
              <a:buFont typeface="Wingdings" pitchFamily="2" charset="2"/>
              <a:buNone/>
            </a:pPr>
            <a:endParaRPr lang="es-ES" sz="2400" dirty="0"/>
          </a:p>
          <a:p>
            <a:pPr marL="381000" indent="-381000" algn="just">
              <a:lnSpc>
                <a:spcPct val="80000"/>
              </a:lnSpc>
            </a:pPr>
            <a:r>
              <a:rPr lang="es-ES" sz="2400" dirty="0"/>
              <a:t>Examen y evaluación de la información los auditores internos deberán obtener, analizar, interpretar y documentar la información para apoyar los resultados de la auditoria.</a:t>
            </a:r>
          </a:p>
        </p:txBody>
      </p:sp>
      <p:pic>
        <p:nvPicPr>
          <p:cNvPr id="38917" name="Picture 6"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38918" name="Picture 7"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38919" name="Picture 9"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8"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9"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p:txBody>
          <a:bodyPr/>
          <a:lstStyle/>
          <a:p>
            <a:pPr marL="381000" indent="-381000" algn="just">
              <a:lnSpc>
                <a:spcPct val="80000"/>
              </a:lnSpc>
              <a:buFont typeface="Wingdings" pitchFamily="2" charset="2"/>
              <a:buNone/>
            </a:pPr>
            <a:r>
              <a:rPr lang="es-ES" sz="2400" b="1" dirty="0"/>
              <a:t>El proceso que se debe llevar es el siguiente:</a:t>
            </a:r>
          </a:p>
          <a:p>
            <a:pPr marL="381000" indent="-381000" algn="just">
              <a:lnSpc>
                <a:spcPct val="80000"/>
              </a:lnSpc>
              <a:buFont typeface="Wingdings" pitchFamily="2" charset="2"/>
              <a:buNone/>
            </a:pPr>
            <a:endParaRPr lang="es-ES" sz="2400" dirty="0"/>
          </a:p>
          <a:p>
            <a:pPr marL="381000" indent="-381000" algn="just">
              <a:lnSpc>
                <a:spcPct val="80000"/>
              </a:lnSpc>
              <a:buFont typeface="Wingdings" pitchFamily="2" charset="2"/>
              <a:buAutoNum type="arabicPeriod"/>
            </a:pPr>
            <a:r>
              <a:rPr lang="es-ES" sz="2400" dirty="0"/>
              <a:t>Se obtiene la información de todos los asuntos relacionados con los objetivos y alcances de la auditoria</a:t>
            </a:r>
          </a:p>
          <a:p>
            <a:pPr marL="381000" indent="-381000">
              <a:lnSpc>
                <a:spcPct val="80000"/>
              </a:lnSpc>
              <a:buFont typeface="Wingdings" pitchFamily="2" charset="2"/>
              <a:buAutoNum type="arabicPeriod"/>
            </a:pPr>
            <a:r>
              <a:rPr lang="es-ES" sz="2400" dirty="0"/>
              <a:t>La información deberá ser suficiente, relevante, y útil.</a:t>
            </a:r>
          </a:p>
          <a:p>
            <a:pPr marL="381000" indent="-381000">
              <a:lnSpc>
                <a:spcPct val="80000"/>
              </a:lnSpc>
              <a:buFont typeface="Wingdings" pitchFamily="2" charset="2"/>
              <a:buAutoNum type="arabicPeriod"/>
            </a:pPr>
            <a:r>
              <a:rPr lang="es-ES" sz="2400" dirty="0"/>
              <a:t>los procedimientos de auditoria deberán ser elegidos con anterioridad, cuando esto sea posible.</a:t>
            </a:r>
          </a:p>
          <a:p>
            <a:pPr marL="381000" indent="-381000">
              <a:lnSpc>
                <a:spcPct val="80000"/>
              </a:lnSpc>
              <a:buFont typeface="Wingdings" pitchFamily="2" charset="2"/>
              <a:buAutoNum type="arabicPeriod"/>
            </a:pPr>
            <a:r>
              <a:rPr lang="es-ES" sz="2400" dirty="0"/>
              <a:t>El proceso de recabar, analizar, interpretar y documentar la información deberá supervisarse para proporcionar una mejor seguridad.</a:t>
            </a:r>
          </a:p>
          <a:p>
            <a:pPr marL="381000" indent="-381000">
              <a:lnSpc>
                <a:spcPct val="80000"/>
              </a:lnSpc>
              <a:buFont typeface="Wingdings" pitchFamily="2" charset="2"/>
              <a:buAutoNum type="arabicPeriod"/>
            </a:pPr>
            <a:r>
              <a:rPr lang="es-ES" sz="2400" dirty="0"/>
              <a:t>Los documentos de trabajo de la auditoria deberán  ser preparados por los auditores y revisados por la gerencia de auditoria.</a:t>
            </a:r>
          </a:p>
        </p:txBody>
      </p:sp>
      <p:pic>
        <p:nvPicPr>
          <p:cNvPr id="38917" name="Picture 6"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38918" name="Picture 7"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38919" name="Picture 9"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8"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9"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6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p:txBody>
          <a:bodyPr/>
          <a:lstStyle/>
          <a:p>
            <a:pPr algn="just">
              <a:lnSpc>
                <a:spcPct val="80000"/>
              </a:lnSpc>
              <a:buNone/>
            </a:pPr>
            <a:r>
              <a:rPr lang="es-ES" sz="2400" b="1" dirty="0"/>
              <a:t>Pruebas de consentimiento: </a:t>
            </a:r>
            <a:r>
              <a:rPr lang="es-ES" sz="2400" dirty="0"/>
              <a:t>el objetivo es el de determinar si los  controles internos que operan como fueron diseñados para operar, además de las técnicas manuales de recolección de evidencia muy frecuentemente el auditoria debe recurrir a técnicas de recolección de información, asistidas por computadora, para determinar la existencia y la confiabilidad.</a:t>
            </a:r>
          </a:p>
          <a:p>
            <a:pPr algn="just">
              <a:lnSpc>
                <a:spcPct val="80000"/>
              </a:lnSpc>
              <a:buNone/>
            </a:pPr>
            <a:endParaRPr lang="es-ES" sz="2400" dirty="0"/>
          </a:p>
          <a:p>
            <a:pPr algn="just">
              <a:lnSpc>
                <a:spcPct val="80000"/>
              </a:lnSpc>
              <a:buNone/>
            </a:pPr>
            <a:r>
              <a:rPr lang="es-ES" sz="2400" b="1" dirty="0"/>
              <a:t>Pruebas de controles del usuario: </a:t>
            </a:r>
            <a:r>
              <a:rPr lang="es-ES" sz="2400" dirty="0"/>
              <a:t>en algunos casos el auditor puede decidir el no confiar en los controles internos dentro de las instalaciones informáticas, porque el usuario ejerce controles que compensan cualquier debilidad dentro de los controles internos de informática.</a:t>
            </a:r>
          </a:p>
        </p:txBody>
      </p:sp>
      <p:pic>
        <p:nvPicPr>
          <p:cNvPr id="38917" name="Picture 6" descr="forward">
            <a:hlinkClick r:id="" action="ppaction://hlinkshowjump?jump=nextslide"/>
          </p:cNvPr>
          <p:cNvPicPr>
            <a:picLocks noChangeAspect="1" noChangeArrowheads="1"/>
          </p:cNvPicPr>
          <p:nvPr/>
        </p:nvPicPr>
        <p:blipFill>
          <a:blip r:embed="rId2" cstate="print"/>
          <a:srcRect/>
          <a:stretch>
            <a:fillRect/>
          </a:stretch>
        </p:blipFill>
        <p:spPr bwMode="auto">
          <a:xfrm>
            <a:off x="8532813" y="6165850"/>
            <a:ext cx="431800" cy="431800"/>
          </a:xfrm>
          <a:prstGeom prst="rect">
            <a:avLst/>
          </a:prstGeom>
          <a:noFill/>
          <a:ln w="9525">
            <a:noFill/>
            <a:miter lim="800000"/>
            <a:headEnd/>
            <a:tailEnd/>
          </a:ln>
        </p:spPr>
      </p:pic>
      <p:pic>
        <p:nvPicPr>
          <p:cNvPr id="38918" name="Picture 7" descr="back">
            <a:hlinkClick r:id="" action="ppaction://hlinkshowjump?jump=previousslide"/>
          </p:cNvPr>
          <p:cNvPicPr>
            <a:picLocks noChangeAspect="1" noChangeArrowheads="1"/>
          </p:cNvPicPr>
          <p:nvPr/>
        </p:nvPicPr>
        <p:blipFill>
          <a:blip r:embed="rId3" cstate="print"/>
          <a:srcRect/>
          <a:stretch>
            <a:fillRect/>
          </a:stretch>
        </p:blipFill>
        <p:spPr bwMode="auto">
          <a:xfrm>
            <a:off x="7524750" y="6165850"/>
            <a:ext cx="431800" cy="431800"/>
          </a:xfrm>
          <a:prstGeom prst="rect">
            <a:avLst/>
          </a:prstGeom>
          <a:noFill/>
          <a:ln w="9525">
            <a:noFill/>
            <a:miter lim="800000"/>
            <a:headEnd/>
            <a:tailEnd/>
          </a:ln>
        </p:spPr>
      </p:pic>
      <p:pic>
        <p:nvPicPr>
          <p:cNvPr id="38919" name="Picture 9" descr="home">
            <a:hlinkClick r:id="rId4" action="ppaction://hlinksldjump" tooltip="Temario"/>
          </p:cNvPr>
          <p:cNvPicPr>
            <a:picLocks noChangeAspect="1" noChangeArrowheads="1"/>
          </p:cNvPicPr>
          <p:nvPr/>
        </p:nvPicPr>
        <p:blipFill>
          <a:blip r:embed="rId5" cstate="print"/>
          <a:srcRect/>
          <a:stretch>
            <a:fillRect/>
          </a:stretch>
        </p:blipFill>
        <p:spPr bwMode="auto">
          <a:xfrm>
            <a:off x="8027988" y="6092825"/>
            <a:ext cx="431800" cy="431800"/>
          </a:xfrm>
          <a:prstGeom prst="rect">
            <a:avLst/>
          </a:prstGeom>
          <a:noFill/>
          <a:ln w="9525">
            <a:noFill/>
            <a:miter lim="800000"/>
            <a:headEnd/>
            <a:tailEnd/>
          </a:ln>
        </p:spPr>
      </p:pic>
      <p:sp>
        <p:nvSpPr>
          <p:cNvPr id="8" name="Rectangle 20"/>
          <p:cNvSpPr>
            <a:spLocks noChangeArrowheads="1"/>
          </p:cNvSpPr>
          <p:nvPr/>
        </p:nvSpPr>
        <p:spPr bwMode="auto">
          <a:xfrm>
            <a:off x="0" y="0"/>
            <a:ext cx="9144000" cy="981075"/>
          </a:xfrm>
          <a:prstGeom prst="rect">
            <a:avLst/>
          </a:prstGeom>
          <a:solidFill>
            <a:schemeClr val="tx1"/>
          </a:solidFill>
          <a:ln w="9525">
            <a:solidFill>
              <a:schemeClr val="tx1"/>
            </a:solidFill>
            <a:miter lim="800000"/>
            <a:headEnd/>
            <a:tailEnd/>
          </a:ln>
        </p:spPr>
        <p:txBody>
          <a:bodyPr wrap="none" anchor="ctr"/>
          <a:lstStyle/>
          <a:p>
            <a:endParaRPr lang="es-MX"/>
          </a:p>
        </p:txBody>
      </p:sp>
      <p:sp>
        <p:nvSpPr>
          <p:cNvPr id="9" name="Rectangle 2"/>
          <p:cNvSpPr>
            <a:spLocks noGrp="1" noChangeArrowheads="1"/>
          </p:cNvSpPr>
          <p:nvPr>
            <p:ph type="title"/>
          </p:nvPr>
        </p:nvSpPr>
        <p:spPr>
          <a:xfrm>
            <a:off x="323850" y="419100"/>
            <a:ext cx="8362950" cy="777875"/>
          </a:xfrm>
        </p:spPr>
        <p:txBody>
          <a:bodyPr/>
          <a:lstStyle/>
          <a:p>
            <a:pPr algn="l" eaLnBrk="1" hangingPunct="1">
              <a:defRPr/>
            </a:pPr>
            <a:r>
              <a:rPr lang="es-MX" sz="2800" b="1" dirty="0">
                <a:solidFill>
                  <a:srgbClr val="009900"/>
                </a:solidFill>
                <a:effectLst>
                  <a:outerShdw blurRad="38100" dist="38100" dir="2700000" algn="tl">
                    <a:srgbClr val="000000"/>
                  </a:outerShdw>
                </a:effectLst>
              </a:rPr>
              <a:t> </a:t>
            </a:r>
            <a:br>
              <a:rPr lang="es-MX" sz="2800" b="1" dirty="0">
                <a:solidFill>
                  <a:srgbClr val="009900"/>
                </a:solidFill>
                <a:effectLst>
                  <a:outerShdw blurRad="38100" dist="38100" dir="2700000" algn="tl">
                    <a:srgbClr val="000000"/>
                  </a:outerShdw>
                </a:effectLst>
              </a:rPr>
            </a:br>
            <a:r>
              <a:rPr lang="es-MX" sz="2800" b="1" dirty="0">
                <a:solidFill>
                  <a:schemeClr val="bg1"/>
                </a:solidFill>
                <a:effectLst>
                  <a:outerShdw blurRad="38100" dist="38100" dir="2700000" algn="tl">
                    <a:srgbClr val="000000"/>
                  </a:outerShdw>
                </a:effectLst>
              </a:rPr>
              <a:t>II. </a:t>
            </a:r>
            <a:r>
              <a:rPr lang="es-ES_tradnl" sz="2800" b="1" dirty="0">
                <a:solidFill>
                  <a:schemeClr val="bg1"/>
                </a:solidFill>
                <a:effectLst>
                  <a:outerShdw blurRad="38100" dist="38100" dir="2700000" algn="tl">
                    <a:srgbClr val="000000"/>
                  </a:outerShdw>
                </a:effectLst>
              </a:rPr>
              <a:t>Planificación de la auditoría</a:t>
            </a:r>
            <a:br>
              <a:rPr lang="es-ES_tradnl" sz="2800" b="1" dirty="0">
                <a:solidFill>
                  <a:srgbClr val="009900"/>
                </a:solidFill>
                <a:effectLst>
                  <a:outerShdw blurRad="38100" dist="38100" dir="2700000" algn="tl">
                    <a:srgbClr val="000000"/>
                  </a:outerShdw>
                </a:effectLst>
              </a:rPr>
            </a:br>
            <a:br>
              <a:rPr lang="es-ES_tradnl" sz="3200" b="1" dirty="0">
                <a:solidFill>
                  <a:srgbClr val="009900"/>
                </a:solidFill>
              </a:rPr>
            </a:br>
            <a:endParaRPr lang="es-ES_tradnl" sz="3200" b="1" dirty="0">
              <a:solidFill>
                <a:srgbClr val="00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0099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rgbClr val="0099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1800" b="0" i="0" u="none" strike="noStrike" cap="none" normalizeH="0" baseline="0" smtClean="0">
            <a:ln>
              <a:noFill/>
            </a:ln>
            <a:solidFill>
              <a:schemeClr val="tx1"/>
            </a:solidFill>
            <a:effectLst/>
            <a:latin typeface="Arial"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1026</TotalTime>
  <Words>909</Words>
  <Application>Microsoft Office PowerPoint</Application>
  <PresentationFormat>Presentación en pantalla (4:3)</PresentationFormat>
  <Paragraphs>96</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Times New Roman</vt:lpstr>
      <vt:lpstr>Wingdings</vt:lpstr>
      <vt:lpstr>Diseño predeterminado</vt:lpstr>
      <vt:lpstr>  II. Planificación de la auditoría  </vt:lpstr>
      <vt:lpstr>  II. Planificación de la auditoría  </vt:lpstr>
      <vt:lpstr>  II. Planificación de la auditoría  </vt:lpstr>
      <vt:lpstr>  II. Planificación de la auditoría  </vt:lpstr>
      <vt:lpstr>  II. Planificación de la auditoría  </vt:lpstr>
      <vt:lpstr>  II. Planificación de la auditoría  </vt:lpstr>
      <vt:lpstr>  II. Planificación de la auditoría  </vt:lpstr>
      <vt:lpstr>  II. Planificación de la auditoría  </vt:lpstr>
      <vt:lpstr>  II. Planificación de la auditoría  </vt:lpstr>
      <vt:lpstr>  II. Planificación de la auditoría  </vt:lpstr>
      <vt:lpstr>  II. Planificación de la auditoría  </vt:lpstr>
      <vt:lpstr>  II. Planificación de la auditoría  </vt:lpstr>
      <vt:lpstr>  II. Planificación de la auditoría  </vt:lpstr>
      <vt:lpstr>  II. Planificación de la auditoría  </vt:lpstr>
    </vt:vector>
  </TitlesOfParts>
  <Company>CONSULTORES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HGO</dc:creator>
  <cp:lastModifiedBy>Usuario</cp:lastModifiedBy>
  <cp:revision>246</cp:revision>
  <dcterms:created xsi:type="dcterms:W3CDTF">2007-12-27T17:58:38Z</dcterms:created>
  <dcterms:modified xsi:type="dcterms:W3CDTF">2026-03-10T15:59:07Z</dcterms:modified>
</cp:coreProperties>
</file>