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7" r:id="rId9"/>
    <p:sldId id="266" r:id="rId10"/>
    <p:sldId id="264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7" r:id="rId29"/>
    <p:sldId id="285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5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3C258-CCCD-45E7-A29B-229FD6BAFDEC}" type="datetimeFigureOut">
              <a:rPr lang="es-VE" smtClean="0"/>
              <a:t>28/2/2026</a:t>
            </a:fld>
            <a:endParaRPr lang="es-V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4A7BD-1561-45B6-847C-13941C82B772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1933621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3C258-CCCD-45E7-A29B-229FD6BAFDEC}" type="datetimeFigureOut">
              <a:rPr lang="es-VE" smtClean="0"/>
              <a:t>28/2/2026</a:t>
            </a:fld>
            <a:endParaRPr lang="es-V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4A7BD-1561-45B6-847C-13941C82B772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1182957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3C258-CCCD-45E7-A29B-229FD6BAFDEC}" type="datetimeFigureOut">
              <a:rPr lang="es-VE" smtClean="0"/>
              <a:t>28/2/2026</a:t>
            </a:fld>
            <a:endParaRPr lang="es-V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4A7BD-1561-45B6-847C-13941C82B772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23004193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3C258-CCCD-45E7-A29B-229FD6BAFDEC}" type="datetimeFigureOut">
              <a:rPr lang="es-VE" smtClean="0"/>
              <a:t>28/2/2026</a:t>
            </a:fld>
            <a:endParaRPr lang="es-V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4A7BD-1561-45B6-847C-13941C82B772}" type="slidenum">
              <a:rPr lang="es-VE" smtClean="0"/>
              <a:t>‹Nº›</a:t>
            </a:fld>
            <a:endParaRPr lang="es-VE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835991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3C258-CCCD-45E7-A29B-229FD6BAFDEC}" type="datetimeFigureOut">
              <a:rPr lang="es-VE" smtClean="0"/>
              <a:t>28/2/2026</a:t>
            </a:fld>
            <a:endParaRPr lang="es-V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4A7BD-1561-45B6-847C-13941C82B772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32290803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3C258-CCCD-45E7-A29B-229FD6BAFDEC}" type="datetimeFigureOut">
              <a:rPr lang="es-VE" smtClean="0"/>
              <a:t>28/2/2026</a:t>
            </a:fld>
            <a:endParaRPr lang="es-V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4A7BD-1561-45B6-847C-13941C82B772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39859913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3C258-CCCD-45E7-A29B-229FD6BAFDEC}" type="datetimeFigureOut">
              <a:rPr lang="es-VE" smtClean="0"/>
              <a:t>28/2/2026</a:t>
            </a:fld>
            <a:endParaRPr lang="es-V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4A7BD-1561-45B6-847C-13941C82B772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24305110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3C258-CCCD-45E7-A29B-229FD6BAFDEC}" type="datetimeFigureOut">
              <a:rPr lang="es-VE" smtClean="0"/>
              <a:t>28/2/2026</a:t>
            </a:fld>
            <a:endParaRPr lang="es-V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4A7BD-1561-45B6-847C-13941C82B772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24400890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3C258-CCCD-45E7-A29B-229FD6BAFDEC}" type="datetimeFigureOut">
              <a:rPr lang="es-VE" smtClean="0"/>
              <a:t>28/2/2026</a:t>
            </a:fld>
            <a:endParaRPr lang="es-V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4A7BD-1561-45B6-847C-13941C82B772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1855740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3C258-CCCD-45E7-A29B-229FD6BAFDEC}" type="datetimeFigureOut">
              <a:rPr lang="es-VE" smtClean="0"/>
              <a:t>28/2/2026</a:t>
            </a:fld>
            <a:endParaRPr lang="es-V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4A7BD-1561-45B6-847C-13941C82B772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155373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3C258-CCCD-45E7-A29B-229FD6BAFDEC}" type="datetimeFigureOut">
              <a:rPr lang="es-VE" smtClean="0"/>
              <a:t>28/2/2026</a:t>
            </a:fld>
            <a:endParaRPr lang="es-V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4A7BD-1561-45B6-847C-13941C82B772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3557815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3C258-CCCD-45E7-A29B-229FD6BAFDEC}" type="datetimeFigureOut">
              <a:rPr lang="es-VE" smtClean="0"/>
              <a:t>28/2/2026</a:t>
            </a:fld>
            <a:endParaRPr lang="es-V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4A7BD-1561-45B6-847C-13941C82B772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459786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3C258-CCCD-45E7-A29B-229FD6BAFDEC}" type="datetimeFigureOut">
              <a:rPr lang="es-VE" smtClean="0"/>
              <a:t>28/2/2026</a:t>
            </a:fld>
            <a:endParaRPr lang="es-V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4A7BD-1561-45B6-847C-13941C82B772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183149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3C258-CCCD-45E7-A29B-229FD6BAFDEC}" type="datetimeFigureOut">
              <a:rPr lang="es-VE" smtClean="0"/>
              <a:t>28/2/2026</a:t>
            </a:fld>
            <a:endParaRPr lang="es-V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4A7BD-1561-45B6-847C-13941C82B772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2194517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3C258-CCCD-45E7-A29B-229FD6BAFDEC}" type="datetimeFigureOut">
              <a:rPr lang="es-VE" smtClean="0"/>
              <a:t>28/2/2026</a:t>
            </a:fld>
            <a:endParaRPr lang="es-V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4A7BD-1561-45B6-847C-13941C82B772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319144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3C258-CCCD-45E7-A29B-229FD6BAFDEC}" type="datetimeFigureOut">
              <a:rPr lang="es-VE" smtClean="0"/>
              <a:t>28/2/2026</a:t>
            </a:fld>
            <a:endParaRPr lang="es-V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4A7BD-1561-45B6-847C-13941C82B772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493908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3C258-CCCD-45E7-A29B-229FD6BAFDEC}" type="datetimeFigureOut">
              <a:rPr lang="es-VE" smtClean="0"/>
              <a:t>28/2/2026</a:t>
            </a:fld>
            <a:endParaRPr lang="es-V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4A7BD-1561-45B6-847C-13941C82B772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424823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7393C258-CCCD-45E7-A29B-229FD6BAFDEC}" type="datetimeFigureOut">
              <a:rPr lang="es-VE" smtClean="0"/>
              <a:t>28/2/2026</a:t>
            </a:fld>
            <a:endParaRPr lang="es-V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s-V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A94A7BD-1561-45B6-847C-13941C82B772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1147055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prezi.com/lsyfye47bmco/sistematizacion-del-problema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73212" y="3035300"/>
            <a:ext cx="8689976" cy="2509213"/>
          </a:xfrm>
        </p:spPr>
        <p:txBody>
          <a:bodyPr>
            <a:normAutofit fontScale="90000"/>
          </a:bodyPr>
          <a:lstStyle/>
          <a:p>
            <a:r>
              <a:rPr lang="es-VE" altLang="es-VE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/>
              </a:rPr>
              <a:t>Taller</a:t>
            </a:r>
            <a:br>
              <a:rPr lang="es-VE" altLang="es-VE" dirty="0"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34" charset="0"/>
              </a:rPr>
            </a:br>
            <a:r>
              <a:rPr lang="es-VE" altLang="es-VE" sz="66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/>
              </a:rPr>
              <a:t>1er.</a:t>
            </a:r>
            <a:r>
              <a:rPr lang="es-VE" altLang="es-VE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/>
              </a:rPr>
              <a:t> Encuentro</a:t>
            </a:r>
            <a:br>
              <a:rPr lang="es-VE" altLang="es-VE" dirty="0"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34" charset="0"/>
              </a:rPr>
            </a:br>
            <a:r>
              <a:rPr lang="es-VE" altLang="es-VE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/>
              </a:rPr>
              <a:t>SERVICIO COMUNITARIO</a:t>
            </a:r>
            <a:br>
              <a:rPr lang="es-MX" altLang="es-VE" dirty="0"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34" charset="0"/>
              </a:rPr>
            </a:br>
            <a:r>
              <a:rPr lang="es-MX" altLang="es-VE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/>
              </a:rPr>
              <a:t>2026</a:t>
            </a:r>
            <a:endParaRPr lang="es-VE" dirty="0">
              <a:solidFill>
                <a:srgbClr val="C00000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600" y="165100"/>
            <a:ext cx="2447925" cy="1524000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2764093" y="1319768"/>
            <a:ext cx="65667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VE" b="1" dirty="0">
                <a:latin typeface="Arial" panose="020B0604020202020204" pitchFamily="34" charset="0"/>
              </a:rPr>
              <a:t> Instituto Universitario de Tecnología para la Informática</a:t>
            </a:r>
            <a:endParaRPr lang="es-VE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862467">
            <a:off x="8726870" y="2432902"/>
            <a:ext cx="2443986" cy="1955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9698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781300" y="762000"/>
            <a:ext cx="6845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VE" b="1" dirty="0">
                <a:latin typeface="Arial" panose="020B0604020202020204" pitchFamily="34" charset="0"/>
              </a:rPr>
              <a:t> Instituto Universitario de Tecnología para la Informática</a:t>
            </a:r>
            <a:endParaRPr lang="es-VE" b="1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" y="0"/>
            <a:ext cx="2447925" cy="1524000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1581562" y="1524000"/>
            <a:ext cx="92447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VE" altLang="es-VE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¿QUÉ SE BUSCA CON EL SERVICIO COMUNITARIO?</a:t>
            </a:r>
            <a:endParaRPr lang="es-VE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041400" y="2439888"/>
            <a:ext cx="10109199" cy="36379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</a:pPr>
            <a:r>
              <a:rPr lang="es-VE" altLang="es-VE" sz="2400" u="sng" dirty="0">
                <a:latin typeface="Arial" panose="020B0604020202020204" pitchFamily="34" charset="0"/>
                <a:cs typeface="Arial" panose="020B0604020202020204" pitchFamily="34" charset="0"/>
              </a:rPr>
              <a:t>Fomentar</a:t>
            </a:r>
            <a:r>
              <a:rPr lang="es-VE" altLang="es-VE" sz="2400" dirty="0">
                <a:latin typeface="Arial" panose="020B0604020202020204" pitchFamily="34" charset="0"/>
                <a:cs typeface="Arial" panose="020B0604020202020204" pitchFamily="34" charset="0"/>
              </a:rPr>
              <a:t> en el estudiante los valores de solidaridad, responsabilidad social y compromiso con la comunidad como norma ética y ciudadana.</a:t>
            </a:r>
          </a:p>
          <a:p>
            <a:pPr algn="just">
              <a:lnSpc>
                <a:spcPct val="80000"/>
              </a:lnSpc>
            </a:pPr>
            <a:endParaRPr lang="es-VE" altLang="es-V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80000"/>
              </a:lnSpc>
            </a:pPr>
            <a:r>
              <a:rPr lang="es-VE" altLang="es-VE" sz="2400" u="sng" dirty="0">
                <a:latin typeface="Arial" panose="020B0604020202020204" pitchFamily="34" charset="0"/>
                <a:cs typeface="Arial" panose="020B0604020202020204" pitchFamily="34" charset="0"/>
              </a:rPr>
              <a:t>Retribuir </a:t>
            </a:r>
            <a:r>
              <a:rPr lang="es-VE" altLang="es-VE" sz="2400" dirty="0">
                <a:latin typeface="Arial" panose="020B0604020202020204" pitchFamily="34" charset="0"/>
                <a:cs typeface="Arial" panose="020B0604020202020204" pitchFamily="34" charset="0"/>
              </a:rPr>
              <a:t>a la sociedad venezolana el beneficio de la formación en educación superior recibida.</a:t>
            </a:r>
          </a:p>
          <a:p>
            <a:pPr algn="just">
              <a:lnSpc>
                <a:spcPct val="80000"/>
              </a:lnSpc>
            </a:pPr>
            <a:endParaRPr lang="es-VE" altLang="es-V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80000"/>
              </a:lnSpc>
            </a:pPr>
            <a:r>
              <a:rPr lang="es-VE" altLang="es-VE" sz="2400" u="sng" dirty="0">
                <a:latin typeface="Arial" panose="020B0604020202020204" pitchFamily="34" charset="0"/>
                <a:cs typeface="Arial" panose="020B0604020202020204" pitchFamily="34" charset="0"/>
              </a:rPr>
              <a:t>Establecer</a:t>
            </a:r>
            <a:r>
              <a:rPr lang="es-VE" altLang="es-VE" sz="2400" dirty="0">
                <a:latin typeface="Arial" panose="020B0604020202020204" pitchFamily="34" charset="0"/>
                <a:cs typeface="Arial" panose="020B0604020202020204" pitchFamily="34" charset="0"/>
              </a:rPr>
              <a:t> y estimular vínculos permanentes entre EL IUTEPI y su entorno, a través del diseño y desarrollo de proyectos que permitan mejorar la calidad de vida de la población.</a:t>
            </a:r>
          </a:p>
          <a:p>
            <a:pPr algn="just">
              <a:lnSpc>
                <a:spcPct val="80000"/>
              </a:lnSpc>
            </a:pPr>
            <a:endParaRPr lang="es-VE" altLang="es-V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80000"/>
              </a:lnSpc>
            </a:pPr>
            <a:r>
              <a:rPr lang="es-VE" altLang="es-VE" sz="2400" u="sng" dirty="0">
                <a:latin typeface="Arial" panose="020B0604020202020204" pitchFamily="34" charset="0"/>
                <a:cs typeface="Arial" panose="020B0604020202020204" pitchFamily="34" charset="0"/>
              </a:rPr>
              <a:t>Contribuir</a:t>
            </a:r>
            <a:r>
              <a:rPr lang="es-VE" altLang="es-VE" sz="2400" dirty="0">
                <a:latin typeface="Arial" panose="020B0604020202020204" pitchFamily="34" charset="0"/>
                <a:cs typeface="Arial" panose="020B0604020202020204" pitchFamily="34" charset="0"/>
              </a:rPr>
              <a:t> a la formación del capital social en el país a través del Aprendizaje-Servicio</a:t>
            </a:r>
            <a:r>
              <a:rPr lang="es-VE" altLang="es-VE" sz="2400" i="1" dirty="0">
                <a:latin typeface="Arial" panose="020B0604020202020204" pitchFamily="34" charset="0"/>
                <a:cs typeface="Arial" panose="020B0604020202020204" pitchFamily="34" charset="0"/>
              </a:rPr>
              <a:t>. (articulo 7)</a:t>
            </a:r>
          </a:p>
        </p:txBody>
      </p:sp>
    </p:spTree>
    <p:extLst>
      <p:ext uri="{BB962C8B-B14F-4D97-AF65-F5344CB8AC3E}">
        <p14:creationId xmlns:p14="http://schemas.microsoft.com/office/powerpoint/2010/main" val="3529580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781300" y="762000"/>
            <a:ext cx="6845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VE" b="1" dirty="0">
                <a:latin typeface="Arial" panose="020B0604020202020204" pitchFamily="34" charset="0"/>
              </a:rPr>
              <a:t> Instituto Universitario de Tecnología para la Informática</a:t>
            </a:r>
            <a:endParaRPr lang="es-VE" b="1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47925" cy="1524000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2447925" y="1524000"/>
            <a:ext cx="82677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VE" altLang="es-VE" dirty="0">
                <a:solidFill>
                  <a:srgbClr val="C00000"/>
                </a:solidFill>
                <a:latin typeface="Impact" panose="020B0806030902050204" pitchFamily="34" charset="0"/>
              </a:rPr>
              <a:t>¿LA PRESTACIÓN DEL SERVICIO COMUNITARIO SE HACE EN GRUPO O INDIVIDUAL?</a:t>
            </a:r>
            <a:endParaRPr lang="es-VE" dirty="0"/>
          </a:p>
        </p:txBody>
      </p:sp>
      <p:sp>
        <p:nvSpPr>
          <p:cNvPr id="3" name="Rectángulo 2"/>
          <p:cNvSpPr/>
          <p:nvPr/>
        </p:nvSpPr>
        <p:spPr>
          <a:xfrm>
            <a:off x="1066800" y="2768820"/>
            <a:ext cx="9867900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spcAft>
                <a:spcPts val="1800"/>
              </a:spcAft>
              <a:defRPr/>
            </a:pPr>
            <a:r>
              <a:rPr lang="es-VE" altLang="es-VE" sz="2000" b="1" dirty="0">
                <a:latin typeface="Arial" panose="020B0604020202020204" pitchFamily="34" charset="0"/>
                <a:cs typeface="Arial" panose="020B0604020202020204" pitchFamily="34" charset="0"/>
              </a:rPr>
              <a:t>Grupal o Individual: </a:t>
            </a:r>
          </a:p>
          <a:p>
            <a:pPr algn="just">
              <a:lnSpc>
                <a:spcPct val="90000"/>
              </a:lnSpc>
              <a:spcAft>
                <a:spcPts val="1800"/>
              </a:spcAft>
              <a:defRPr/>
            </a:pPr>
            <a:r>
              <a:rPr lang="es-VE" altLang="es-VE" sz="2000" b="1" dirty="0">
                <a:latin typeface="Arial" panose="020B0604020202020204" pitchFamily="34" charset="0"/>
                <a:cs typeface="Arial" panose="020B0604020202020204" pitchFamily="34" charset="0"/>
              </a:rPr>
              <a:t>el número de integrantes estará en función de la complejidad del proyecto seleccionado por el prestador del Servicio Comunitario.</a:t>
            </a:r>
          </a:p>
        </p:txBody>
      </p:sp>
      <p:pic>
        <p:nvPicPr>
          <p:cNvPr id="6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4900" y="4181964"/>
            <a:ext cx="2630488" cy="197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60714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781300" y="762000"/>
            <a:ext cx="6845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VE" b="1" dirty="0">
                <a:latin typeface="Arial" panose="020B0604020202020204" pitchFamily="34" charset="0"/>
              </a:rPr>
              <a:t> Instituto Universitario de Tecnología para la Informática</a:t>
            </a:r>
            <a:endParaRPr lang="es-VE" b="1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47925" cy="1524000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2447925" y="1524000"/>
            <a:ext cx="82677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VE" dirty="0"/>
          </a:p>
          <a:p>
            <a:endParaRPr lang="es-VE" dirty="0"/>
          </a:p>
        </p:txBody>
      </p:sp>
      <p:sp>
        <p:nvSpPr>
          <p:cNvPr id="8" name="Rectángulo 7"/>
          <p:cNvSpPr/>
          <p:nvPr/>
        </p:nvSpPr>
        <p:spPr>
          <a:xfrm>
            <a:off x="1664466" y="1320224"/>
            <a:ext cx="879516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VE" altLang="es-VE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¿CUÁNTAS HORAS DEBO CUMPLIR EN EL SERVICIO COMUNITARIO?</a:t>
            </a:r>
            <a:endParaRPr lang="es-VE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1460882" y="2451556"/>
            <a:ext cx="9202331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s-VE" altLang="es-VE" sz="2400" b="1" dirty="0">
                <a:latin typeface="Arial" panose="020B0604020202020204" pitchFamily="34" charset="0"/>
                <a:cs typeface="Arial" panose="020B0604020202020204" pitchFamily="34" charset="0"/>
              </a:rPr>
              <a:t>Debes cumplir mínimo, </a:t>
            </a:r>
            <a:r>
              <a:rPr lang="es-VE" altLang="es-VE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120 horas académica</a:t>
            </a:r>
            <a:r>
              <a:rPr lang="es-VE" altLang="es-VE" sz="2400" b="1" dirty="0">
                <a:latin typeface="Arial" panose="020B0604020202020204" pitchFamily="34" charset="0"/>
                <a:cs typeface="Arial" panose="020B0604020202020204" pitchFamily="34" charset="0"/>
              </a:rPr>
              <a:t>s presenciales, efectivas y verificables. El  IUTEPI adaptará la duración del Servicio Comunitario a su régimen académico. </a:t>
            </a:r>
            <a:r>
              <a:rPr lang="es-VE" altLang="es-VE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(artículo 8 LSCEES)</a:t>
            </a:r>
          </a:p>
        </p:txBody>
      </p:sp>
    </p:spTree>
    <p:extLst>
      <p:ext uri="{BB962C8B-B14F-4D97-AF65-F5344CB8AC3E}">
        <p14:creationId xmlns:p14="http://schemas.microsoft.com/office/powerpoint/2010/main" val="40866001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781300" y="762000"/>
            <a:ext cx="6845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VE" b="1" dirty="0">
                <a:latin typeface="Arial" panose="020B0604020202020204" pitchFamily="34" charset="0"/>
              </a:rPr>
              <a:t> Instituto Universitario de Tecnología para la Informática</a:t>
            </a:r>
            <a:endParaRPr lang="es-VE" b="1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47925" cy="1524000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1803400" y="1524000"/>
            <a:ext cx="89122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VE" altLang="es-VE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¿PUEDO SUGERIR LA COMUNIDAD PARA INICIAR EL SERVICIO COMUNITARIO?</a:t>
            </a:r>
            <a:endParaRPr lang="es-V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2336800" y="2669435"/>
            <a:ext cx="7505700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spcAft>
                <a:spcPts val="1200"/>
              </a:spcAft>
            </a:pPr>
            <a:r>
              <a:rPr lang="es-VE" altLang="es-VE" sz="2400" b="1" dirty="0">
                <a:latin typeface="Arial" panose="020B0604020202020204" pitchFamily="34" charset="0"/>
                <a:cs typeface="Arial" panose="020B0604020202020204" pitchFamily="34" charset="0"/>
              </a:rPr>
              <a:t>Si. Siempre y cuando cuente con un proyecto que recoja las necesidades sentidas de la comunidad.</a:t>
            </a:r>
          </a:p>
        </p:txBody>
      </p:sp>
      <p:pic>
        <p:nvPicPr>
          <p:cNvPr id="7" name="Picture 26" descr="C:\Users\Ana Julia\AppData\Local\Microsoft\Windows\Temporary Internet Files\Content.IE5\VV8HGZ5D\MCj04123960000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67745">
            <a:off x="4743450" y="3643313"/>
            <a:ext cx="3240088" cy="299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35107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781300" y="762000"/>
            <a:ext cx="6845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VE" b="1" dirty="0">
                <a:latin typeface="Arial" panose="020B0604020202020204" pitchFamily="34" charset="0"/>
              </a:rPr>
              <a:t> Instituto Universitario de Tecnología para la Informática</a:t>
            </a:r>
            <a:endParaRPr lang="es-VE" b="1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47925" cy="1524000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2447925" y="1524000"/>
            <a:ext cx="82677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VE" dirty="0"/>
          </a:p>
          <a:p>
            <a:endParaRPr lang="es-VE" dirty="0"/>
          </a:p>
        </p:txBody>
      </p:sp>
      <p:sp>
        <p:nvSpPr>
          <p:cNvPr id="3" name="Rectángulo 2"/>
          <p:cNvSpPr/>
          <p:nvPr/>
        </p:nvSpPr>
        <p:spPr>
          <a:xfrm>
            <a:off x="2781300" y="152399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VE" altLang="es-VE" dirty="0">
                <a:solidFill>
                  <a:srgbClr val="C00000"/>
                </a:solidFill>
                <a:latin typeface="Impact" panose="020B0806030902050204" pitchFamily="34" charset="0"/>
              </a:rPr>
              <a:t>¿DONAR DINERO (Bs.) EQUIVALE </a:t>
            </a:r>
            <a:br>
              <a:rPr lang="es-VE" altLang="es-VE" dirty="0">
                <a:solidFill>
                  <a:srgbClr val="C00000"/>
                </a:solidFill>
                <a:latin typeface="Impact" panose="020B0806030902050204" pitchFamily="34" charset="0"/>
              </a:rPr>
            </a:br>
            <a:r>
              <a:rPr lang="es-VE" altLang="es-VE" dirty="0">
                <a:solidFill>
                  <a:srgbClr val="C00000"/>
                </a:solidFill>
                <a:latin typeface="Impact" panose="020B0806030902050204" pitchFamily="34" charset="0"/>
              </a:rPr>
              <a:t>A HORAS CUMPLIDAS?</a:t>
            </a:r>
            <a:endParaRPr lang="es-VE" dirty="0"/>
          </a:p>
        </p:txBody>
      </p:sp>
      <p:sp>
        <p:nvSpPr>
          <p:cNvPr id="6" name="Rectángulo 5"/>
          <p:cNvSpPr/>
          <p:nvPr/>
        </p:nvSpPr>
        <p:spPr>
          <a:xfrm>
            <a:off x="939800" y="2333536"/>
            <a:ext cx="10185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VE" altLang="es-VE" sz="2400" b="1" dirty="0">
                <a:latin typeface="Arial" panose="020B0604020202020204" pitchFamily="34" charset="0"/>
                <a:cs typeface="Arial" panose="020B0604020202020204" pitchFamily="34" charset="0"/>
              </a:rPr>
              <a:t>NO. Se toma en cuenta sólo las gestiones que realice en pro del proyecto (donativos en especies o en dinero), las cuales  se ponderan en horas gestionadas en las instituciones proveedoras de los donativos.</a:t>
            </a:r>
          </a:p>
        </p:txBody>
      </p:sp>
      <p:pic>
        <p:nvPicPr>
          <p:cNvPr id="7" name="Picture 3" descr="C:\Users\Ana Julia\AppData\Local\Microsoft\Windows\Temporary Internet Files\Content.IE5\4FXTP03D\MCj04413240000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4225" y="3607326"/>
            <a:ext cx="26670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C:\Users\Ana Julia\AppData\Local\Microsoft\Windows\Temporary Internet Files\Content.IE5\VV8HGZ5D\MPj04054340000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1338" y="3694330"/>
            <a:ext cx="3313112" cy="236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ángulo 8"/>
          <p:cNvSpPr/>
          <p:nvPr/>
        </p:nvSpPr>
        <p:spPr>
          <a:xfrm>
            <a:off x="5362575" y="4197940"/>
            <a:ext cx="2438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s-VE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≠</a:t>
            </a:r>
          </a:p>
        </p:txBody>
      </p:sp>
    </p:spTree>
    <p:extLst>
      <p:ext uri="{BB962C8B-B14F-4D97-AF65-F5344CB8AC3E}">
        <p14:creationId xmlns:p14="http://schemas.microsoft.com/office/powerpoint/2010/main" val="34432379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781300" y="762000"/>
            <a:ext cx="6845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VE" b="1" dirty="0">
                <a:latin typeface="Arial" panose="020B0604020202020204" pitchFamily="34" charset="0"/>
              </a:rPr>
              <a:t> Instituto Universitario de Tecnología para la Informática</a:t>
            </a:r>
            <a:endParaRPr lang="es-VE" b="1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47925" cy="1524000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2447925" y="1524000"/>
            <a:ext cx="82677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VE" dirty="0"/>
          </a:p>
          <a:p>
            <a:endParaRPr lang="es-VE" dirty="0"/>
          </a:p>
        </p:txBody>
      </p:sp>
      <p:sp>
        <p:nvSpPr>
          <p:cNvPr id="3" name="Rectángulo 2"/>
          <p:cNvSpPr/>
          <p:nvPr/>
        </p:nvSpPr>
        <p:spPr>
          <a:xfrm>
            <a:off x="2781300" y="138550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VE" altLang="es-VE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¿Si Falto a los Encuentros del Taller </a:t>
            </a:r>
            <a:br>
              <a:rPr lang="es-VE" altLang="es-VE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VE" altLang="es-VE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(Justificado o no) </a:t>
            </a:r>
            <a:br>
              <a:rPr lang="es-VE" altLang="es-VE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VE" altLang="es-VE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puedo perderlo?</a:t>
            </a:r>
            <a:endParaRPr lang="es-VE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990600" y="2967335"/>
            <a:ext cx="10210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VE" altLang="es-VE" sz="2800" b="1" dirty="0">
                <a:latin typeface="Arial" panose="020B0604020202020204" pitchFamily="34" charset="0"/>
                <a:cs typeface="Arial" panose="020B0604020202020204" pitchFamily="34" charset="0"/>
              </a:rPr>
              <a:t>SI. Para aprobar el “ Servicio  Comunitario”, es necesario la asistencia completa y su participación en cada una de las Actividades, tanto en Modalidad Presencial y virtual. </a:t>
            </a:r>
          </a:p>
        </p:txBody>
      </p:sp>
    </p:spTree>
    <p:extLst>
      <p:ext uri="{BB962C8B-B14F-4D97-AF65-F5344CB8AC3E}">
        <p14:creationId xmlns:p14="http://schemas.microsoft.com/office/powerpoint/2010/main" val="3814840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781300" y="762000"/>
            <a:ext cx="6845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VE" b="1" dirty="0">
                <a:latin typeface="Arial" panose="020B0604020202020204" pitchFamily="34" charset="0"/>
              </a:rPr>
              <a:t> Instituto Universitario de Tecnología para la Informática</a:t>
            </a:r>
            <a:endParaRPr lang="es-VE" b="1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" y="0"/>
            <a:ext cx="2447925" cy="1524000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2447925" y="1524000"/>
            <a:ext cx="82677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VE" dirty="0"/>
          </a:p>
          <a:p>
            <a:endParaRPr lang="es-VE" dirty="0"/>
          </a:p>
        </p:txBody>
      </p:sp>
      <p:sp>
        <p:nvSpPr>
          <p:cNvPr id="10" name="Rectángulo 9"/>
          <p:cNvSpPr/>
          <p:nvPr/>
        </p:nvSpPr>
        <p:spPr>
          <a:xfrm>
            <a:off x="3585287" y="1524000"/>
            <a:ext cx="46785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VE" altLang="es-VE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Conformar Equipos de Trabajo</a:t>
            </a:r>
            <a:endParaRPr lang="es-V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5" descr="MCj0431533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59092">
            <a:off x="1451427" y="1391640"/>
            <a:ext cx="1619963" cy="1836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ángulo 11"/>
          <p:cNvSpPr/>
          <p:nvPr/>
        </p:nvSpPr>
        <p:spPr>
          <a:xfrm>
            <a:off x="3136900" y="2842228"/>
            <a:ext cx="73533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s-VE" altLang="es-VE" sz="2400" b="1" dirty="0">
                <a:latin typeface="Arial" panose="020B0604020202020204" pitchFamily="34" charset="0"/>
                <a:cs typeface="Arial" panose="020B0604020202020204" pitchFamily="34" charset="0"/>
              </a:rPr>
              <a:t>Disponen de 10 minutos para formar Equipo</a:t>
            </a:r>
          </a:p>
          <a:p>
            <a:pPr>
              <a:lnSpc>
                <a:spcPct val="90000"/>
              </a:lnSpc>
            </a:pPr>
            <a:r>
              <a:rPr lang="es-VE" altLang="es-VE" sz="2400" b="1" dirty="0">
                <a:latin typeface="Arial" panose="020B0604020202020204" pitchFamily="34" charset="0"/>
                <a:cs typeface="Arial" panose="020B0604020202020204" pitchFamily="34" charset="0"/>
              </a:rPr>
              <a:t>Considerar la cantidad de integrantes que van a conformar el equipo mínima 3 máximo 5.</a:t>
            </a:r>
          </a:p>
          <a:p>
            <a:pPr algn="just">
              <a:lnSpc>
                <a:spcPct val="90000"/>
              </a:lnSpc>
            </a:pPr>
            <a:r>
              <a:rPr lang="es-VE" altLang="es-VE" sz="2400" b="1" dirty="0">
                <a:latin typeface="Arial" panose="020B0604020202020204" pitchFamily="34" charset="0"/>
                <a:cs typeface="Arial" panose="020B0604020202020204" pitchFamily="34" charset="0"/>
              </a:rPr>
              <a:t>En la hoja entregada especificar: Expediente, Nombre Completo y número de teléfono.</a:t>
            </a:r>
          </a:p>
        </p:txBody>
      </p:sp>
    </p:spTree>
    <p:extLst>
      <p:ext uri="{BB962C8B-B14F-4D97-AF65-F5344CB8AC3E}">
        <p14:creationId xmlns:p14="http://schemas.microsoft.com/office/powerpoint/2010/main" val="29424227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781300" y="762000"/>
            <a:ext cx="6845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VE" b="1" dirty="0">
                <a:latin typeface="Arial" panose="020B0604020202020204" pitchFamily="34" charset="0"/>
              </a:rPr>
              <a:t> Instituto Universitario de Tecnología para la Informática</a:t>
            </a:r>
            <a:endParaRPr lang="es-VE" b="1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" y="0"/>
            <a:ext cx="2447925" cy="1524000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1787525" y="1371600"/>
            <a:ext cx="82677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altLang="es-VE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¿Qué es un Proyecto?</a:t>
            </a:r>
            <a:endParaRPr lang="es-VE" altLang="es-VE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4902200" y="2029936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s-ES" altLang="es-VE" dirty="0">
                <a:latin typeface="Palatino Linotype" panose="02040502050505030304" pitchFamily="18" charset="0"/>
              </a:rPr>
              <a:t>«Un proyecto es una planificación de un conjunto de actividades relacionadas y coordinadas entre si  para  alcanzar objetivos específicos delimitado por un presupuesto y , calidades establecidas previamente en un lapso de tiempo previamente definido» Wikipedia </a:t>
            </a:r>
            <a:endParaRPr lang="es-VE" altLang="es-VE" dirty="0">
              <a:latin typeface="Palatino Linotype" panose="02040502050505030304" pitchFamily="18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3155950" y="5037435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s-ES" altLang="es-VE" dirty="0">
                <a:latin typeface="Palatino Linotype" panose="02040502050505030304" pitchFamily="18" charset="0"/>
              </a:rPr>
              <a:t>«Un proyecto es la búsqueda de una solución inteligente al planteamiento de un problema, la cual tiende a resolver una necesidad humana». Baca, G.(2010)</a:t>
            </a:r>
            <a:endParaRPr lang="es-VE" altLang="es-VE" dirty="0">
              <a:latin typeface="Palatino Linotype" panose="02040502050505030304" pitchFamily="18" charset="0"/>
            </a:endParaRPr>
          </a:p>
        </p:txBody>
      </p:sp>
      <p:pic>
        <p:nvPicPr>
          <p:cNvPr id="7" name="Picture 7" descr="Resultado de imagen para Proyect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769" y="2509520"/>
            <a:ext cx="3421062" cy="199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71543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781300" y="762000"/>
            <a:ext cx="6845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VE" b="1" dirty="0">
                <a:latin typeface="Arial" panose="020B0604020202020204" pitchFamily="34" charset="0"/>
              </a:rPr>
              <a:t> Instituto Universitario de Tecnología para la Informática</a:t>
            </a:r>
            <a:endParaRPr lang="es-VE" b="1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" y="0"/>
            <a:ext cx="2447925" cy="1524000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4290605" y="1293167"/>
            <a:ext cx="38266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VE" altLang="es-VE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Proyectos Comunitarios </a:t>
            </a:r>
            <a:endParaRPr lang="es-VE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1092200" y="2104936"/>
            <a:ext cx="43815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VE" altLang="es-VE" sz="2000" dirty="0">
                <a:latin typeface="Arial" panose="020B0604020202020204" pitchFamily="34" charset="0"/>
                <a:cs typeface="Arial" panose="020B0604020202020204" pitchFamily="34" charset="0"/>
              </a:rPr>
              <a:t>Conjunto de actividades concretas, interrelacionadas y coordinadas entre sí, que se realizan con el fin de generar determinados bienes y servicios capaces de satisfacer necesidades o resolver problemas comunitarios. </a:t>
            </a:r>
            <a:endParaRPr lang="es-V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5473700" y="4163536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s-VE" altLang="es-VE" sz="2000" dirty="0">
                <a:latin typeface="Arial" panose="020B0604020202020204" pitchFamily="34" charset="0"/>
                <a:cs typeface="Arial" panose="020B0604020202020204" pitchFamily="34" charset="0"/>
              </a:rPr>
              <a:t>Los proyectos sociales comunitarios tienen como propósito resolver un problema o satisfacer una necesidad importante de un determinado sector de la población, para lo cual se pueden aplicar diferentes enfoques, el más utilizado de los cuales es el denominado Marco Lógico.</a:t>
            </a:r>
          </a:p>
        </p:txBody>
      </p:sp>
      <p:pic>
        <p:nvPicPr>
          <p:cNvPr id="8" name="Picture 6" descr="Imagen relaciona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25" b="7889"/>
          <a:stretch>
            <a:fillRect/>
          </a:stretch>
        </p:blipFill>
        <p:spPr bwMode="auto">
          <a:xfrm>
            <a:off x="1400174" y="4351705"/>
            <a:ext cx="3024188" cy="2151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 descr="Imagen relacionad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28"/>
          <a:stretch>
            <a:fillRect/>
          </a:stretch>
        </p:blipFill>
        <p:spPr bwMode="auto">
          <a:xfrm>
            <a:off x="6756401" y="2346463"/>
            <a:ext cx="3276600" cy="176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84489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781300" y="762000"/>
            <a:ext cx="6845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VE" b="1" dirty="0">
                <a:latin typeface="Arial" panose="020B0604020202020204" pitchFamily="34" charset="0"/>
              </a:rPr>
              <a:t> Instituto Universitario de Tecnología para la Informática</a:t>
            </a:r>
            <a:endParaRPr lang="es-VE" b="1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" y="0"/>
            <a:ext cx="2447925" cy="1524000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2959100" y="152400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VE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¿MEDIANTE QUÉ INSTRUMENTO SE EJECUTA LA PRESTACIÓN DEL SERVICIO COMUNITARIO?</a:t>
            </a:r>
          </a:p>
        </p:txBody>
      </p:sp>
      <p:sp>
        <p:nvSpPr>
          <p:cNvPr id="3" name="Rectángulo 2"/>
          <p:cNvSpPr/>
          <p:nvPr/>
        </p:nvSpPr>
        <p:spPr>
          <a:xfrm>
            <a:off x="1400174" y="2716937"/>
            <a:ext cx="6096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s-VE" altLang="es-VE" sz="2400" dirty="0">
                <a:latin typeface="Arial" panose="020B0604020202020204" pitchFamily="34" charset="0"/>
                <a:cs typeface="Arial" panose="020B0604020202020204" pitchFamily="34" charset="0"/>
              </a:rPr>
              <a:t>Mediante proyectos elaborados respondiendo a las necesidades de las comunidades, los cuales deberán ser presentados por escrito donde se incluya la necesidad detectada en la comunidad, el planteamiento del problema, la justificación, los objetivos y el enfoque metodológico. </a:t>
            </a:r>
            <a:r>
              <a:rPr lang="es-VE" altLang="es-VE" sz="2400" i="1" dirty="0">
                <a:latin typeface="Arial" panose="020B0604020202020204" pitchFamily="34" charset="0"/>
                <a:cs typeface="Arial" panose="020B0604020202020204" pitchFamily="34" charset="0"/>
              </a:rPr>
              <a:t>(articulo 23)</a:t>
            </a:r>
          </a:p>
        </p:txBody>
      </p:sp>
      <p:pic>
        <p:nvPicPr>
          <p:cNvPr id="6" name="Picture 27" descr="C:\Users\Ana Julia\AppData\Local\Microsoft\Windows\Temporary Internet Files\Content.IE5\VV8HGZ5D\MPj04393940000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6174" y="2542888"/>
            <a:ext cx="1866900" cy="322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55359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984500" y="1223073"/>
            <a:ext cx="6845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VE" b="1" dirty="0">
                <a:latin typeface="Arial" panose="020B0604020202020204" pitchFamily="34" charset="0"/>
              </a:rPr>
              <a:t> Instituto Universitario de Tecnología para la Informática</a:t>
            </a:r>
            <a:endParaRPr lang="es-VE" b="1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475" y="229801"/>
            <a:ext cx="2447925" cy="1524000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1282700" y="2268667"/>
            <a:ext cx="9436100" cy="3083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endParaRPr lang="es-VE" altLang="es-VE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es-VE" altLang="es-VE" b="1" i="1" dirty="0">
                <a:latin typeface="Arial" panose="020B0604020202020204" pitchFamily="34" charset="0"/>
                <a:cs typeface="Arial" panose="020B0604020202020204" pitchFamily="34" charset="0"/>
              </a:rPr>
              <a:t>Director Nacional.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es-VE" b="1" dirty="0">
                <a:latin typeface="Arial" panose="020B0604020202020204" pitchFamily="34" charset="0"/>
                <a:cs typeface="Arial" panose="020B0604020202020204" pitchFamily="34" charset="0"/>
              </a:rPr>
              <a:t>DR. Wilfredo Illas Ramírez.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endParaRPr lang="es-VE" altLang="es-VE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es-VE" altLang="es-VE" b="1" i="1" dirty="0">
                <a:latin typeface="Arial" panose="020B0604020202020204" pitchFamily="34" charset="0"/>
                <a:cs typeface="Arial" panose="020B0604020202020204" pitchFamily="34" charset="0"/>
              </a:rPr>
              <a:t>Coordinadora de la Extensión Acarigua.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es-VE" altLang="es-VE" b="1" i="1" dirty="0">
                <a:latin typeface="Arial" panose="020B0604020202020204" pitchFamily="34" charset="0"/>
                <a:cs typeface="Arial" panose="020B0604020202020204" pitchFamily="34" charset="0"/>
              </a:rPr>
              <a:t>MSC. Milexa Gutiérrez de Castillo.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endParaRPr lang="es-VE" altLang="es-VE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es-VE" altLang="es-VE" b="1" i="1" dirty="0">
                <a:latin typeface="Arial" panose="020B0604020202020204" pitchFamily="34" charset="0"/>
                <a:cs typeface="Arial" panose="020B0604020202020204" pitchFamily="34" charset="0"/>
              </a:rPr>
              <a:t>Coordinadora de la Especialidad Análisis de Sistema.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es-VE" altLang="es-VE" b="1" i="1" dirty="0">
                <a:latin typeface="Arial" panose="020B0604020202020204" pitchFamily="34" charset="0"/>
                <a:cs typeface="Arial" panose="020B0604020202020204" pitchFamily="34" charset="0"/>
              </a:rPr>
              <a:t>ING. Eglee Rivas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endParaRPr lang="es-VE" altLang="es-VE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5011455" y="1940936"/>
            <a:ext cx="2257990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es-VE" altLang="es-VE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AUTORIDADES</a:t>
            </a:r>
            <a:r>
              <a:rPr lang="es-VE" altLang="es-VE" b="1" i="1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</a:p>
        </p:txBody>
      </p:sp>
    </p:spTree>
    <p:extLst>
      <p:ext uri="{BB962C8B-B14F-4D97-AF65-F5344CB8AC3E}">
        <p14:creationId xmlns:p14="http://schemas.microsoft.com/office/powerpoint/2010/main" val="14968971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781300" y="762000"/>
            <a:ext cx="6845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VE" b="1" dirty="0">
                <a:latin typeface="Arial" panose="020B0604020202020204" pitchFamily="34" charset="0"/>
              </a:rPr>
              <a:t> Instituto Universitario de Tecnología para la Informática</a:t>
            </a:r>
            <a:endParaRPr lang="es-VE" b="1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" y="0"/>
            <a:ext cx="2447925" cy="1524000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3702144" y="1402834"/>
            <a:ext cx="45272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Sistematización del Problema</a:t>
            </a:r>
            <a:endParaRPr lang="es-VE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546144" y="2136001"/>
            <a:ext cx="10134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s-VE" sz="2000" b="1" dirty="0">
                <a:latin typeface="Arial" panose="020B0604020202020204" pitchFamily="34" charset="0"/>
                <a:cs typeface="Arial" panose="020B0604020202020204" pitchFamily="34" charset="0"/>
              </a:rPr>
              <a:t>La sistematización </a:t>
            </a:r>
            <a:r>
              <a:rPr lang="en-US" altLang="es-VE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lang="en-US" altLang="es-VE" sz="2000" b="1" dirty="0">
                <a:latin typeface="Arial" panose="020B0604020202020204" pitchFamily="34" charset="0"/>
                <a:cs typeface="Arial" panose="020B0604020202020204" pitchFamily="34" charset="0"/>
              </a:rPr>
              <a:t> entendido como un proceso que pretende ordenar una serie de elementos, pasos, etapas, con el fin de otorgar jerarquías a los diferentes elementos. </a:t>
            </a:r>
          </a:p>
          <a:p>
            <a:r>
              <a:rPr lang="en-US" altLang="es-VE" sz="2000" b="1" dirty="0">
                <a:latin typeface="Arial" panose="020B0604020202020204" pitchFamily="34" charset="0"/>
                <a:cs typeface="Arial" panose="020B0604020202020204" pitchFamily="34" charset="0"/>
              </a:rPr>
              <a:t>Sirve para formular preguntas que se derivan del problema planteado.</a:t>
            </a:r>
            <a:endParaRPr lang="en-US" altLang="es-VE" sz="2000" b="1" dirty="0">
              <a:latin typeface="Arial" panose="020B0604020202020204" pitchFamily="34" charset="0"/>
              <a:cs typeface="Arial" panose="020B0604020202020204" pitchFamily="34" charset="0"/>
              <a:hlinkClick r:id="rId3"/>
            </a:endParaRPr>
          </a:p>
        </p:txBody>
      </p:sp>
      <p:pic>
        <p:nvPicPr>
          <p:cNvPr id="6" name="Picture 3" descr="Imagen relacionad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3730942"/>
            <a:ext cx="2592387" cy="247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22025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781300" y="762000"/>
            <a:ext cx="6845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VE" b="1" dirty="0">
                <a:latin typeface="Arial" panose="020B0604020202020204" pitchFamily="34" charset="0"/>
              </a:rPr>
              <a:t>Instituto Universitario de Tecnología para la Informática</a:t>
            </a:r>
            <a:endParaRPr lang="es-VE" b="1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" y="0"/>
            <a:ext cx="2447925" cy="1524000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4007001" y="1293167"/>
            <a:ext cx="33970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VE" altLang="ko-KR" sz="2400" b="1" dirty="0">
                <a:solidFill>
                  <a:srgbClr val="C00000"/>
                </a:solidFill>
                <a:latin typeface="Arial" panose="020B0604020202020204" pitchFamily="34" charset="0"/>
                <a:ea typeface="굴림" pitchFamily="34" charset="-127"/>
                <a:cs typeface="Arial" panose="020B0604020202020204" pitchFamily="34" charset="0"/>
              </a:rPr>
              <a:t>Árbol del Problema</a:t>
            </a:r>
          </a:p>
        </p:txBody>
      </p:sp>
      <p:sp>
        <p:nvSpPr>
          <p:cNvPr id="8" name="Rectángulo 7"/>
          <p:cNvSpPr/>
          <p:nvPr/>
        </p:nvSpPr>
        <p:spPr>
          <a:xfrm>
            <a:off x="444500" y="2143036"/>
            <a:ext cx="6096000" cy="1200329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just"/>
            <a:r>
              <a:rPr lang="es-VE" altLang="es-VE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굴림" pitchFamily="34" charset="-127"/>
                <a:cs typeface="Arial" panose="020B0604020202020204" pitchFamily="34" charset="0"/>
              </a:rPr>
              <a:t>E</a:t>
            </a:r>
            <a:r>
              <a:rPr lang="ru-RU" altLang="es-VE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굴림" pitchFamily="34" charset="-127"/>
                <a:cs typeface="Arial" panose="020B0604020202020204" pitchFamily="34" charset="0"/>
              </a:rPr>
              <a:t>s una técnica que se emplea para identificar una situación negativa (problema central), la cual se intenta solucionar mediante la intervención del proyecto utilizando una relación de tipo causa-efecto. </a:t>
            </a:r>
          </a:p>
        </p:txBody>
      </p:sp>
      <p:pic>
        <p:nvPicPr>
          <p:cNvPr id="9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4100" y="1754832"/>
            <a:ext cx="3924300" cy="362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ángulo 9"/>
          <p:cNvSpPr/>
          <p:nvPr/>
        </p:nvSpPr>
        <p:spPr>
          <a:xfrm>
            <a:off x="444500" y="3962401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63525" indent="-263525" algn="just">
              <a:spcAft>
                <a:spcPts val="1200"/>
              </a:spcAft>
              <a:buClr>
                <a:srgbClr val="800000"/>
              </a:buClr>
              <a:buSzPct val="150000"/>
              <a:buFont typeface="Wingdings" panose="05000000000000000000" pitchFamily="2" charset="2"/>
              <a:buChar char="§"/>
            </a:pPr>
            <a:r>
              <a:rPr lang="es-VE" altLang="es-VE" sz="20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굴림" pitchFamily="34" charset="-127"/>
                <a:cs typeface="Arial" panose="020B0604020202020204" pitchFamily="34" charset="0"/>
              </a:rPr>
              <a:t>Es una </a:t>
            </a:r>
            <a:r>
              <a:rPr lang="es-VE" altLang="es-VE" sz="2000" b="1" u="sng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굴림" pitchFamily="34" charset="-127"/>
                <a:cs typeface="Arial" panose="020B0604020202020204" pitchFamily="34" charset="0"/>
              </a:rPr>
              <a:t>situación</a:t>
            </a:r>
            <a:r>
              <a:rPr lang="es-VE" altLang="es-VE" sz="20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굴림" pitchFamily="34" charset="-127"/>
                <a:cs typeface="Arial" panose="020B0604020202020204" pitchFamily="34" charset="0"/>
              </a:rPr>
              <a:t> insatisfactoria que puede modificarse.</a:t>
            </a:r>
          </a:p>
          <a:p>
            <a:pPr marL="263525" indent="-263525" algn="just">
              <a:spcAft>
                <a:spcPts val="1200"/>
              </a:spcAft>
              <a:buClr>
                <a:srgbClr val="800000"/>
              </a:buClr>
              <a:buSzPct val="150000"/>
              <a:buFont typeface="Wingdings" panose="05000000000000000000" pitchFamily="2" charset="2"/>
              <a:buChar char="§"/>
            </a:pPr>
            <a:r>
              <a:rPr lang="es-VE" altLang="es-VE" sz="20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굴림" pitchFamily="34" charset="-127"/>
                <a:cs typeface="Arial" panose="020B0604020202020204" pitchFamily="34" charset="0"/>
              </a:rPr>
              <a:t>Realidad cuyos efectos son insatisfactorios, en un momento determinado. </a:t>
            </a:r>
          </a:p>
        </p:txBody>
      </p:sp>
    </p:spTree>
    <p:extLst>
      <p:ext uri="{BB962C8B-B14F-4D97-AF65-F5344CB8AC3E}">
        <p14:creationId xmlns:p14="http://schemas.microsoft.com/office/powerpoint/2010/main" val="20835325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781300" y="762000"/>
            <a:ext cx="6845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VE" b="1" dirty="0">
                <a:latin typeface="Arial" panose="020B0604020202020204" pitchFamily="34" charset="0"/>
              </a:rPr>
              <a:t> Instituto Universitario de Tecnología para la Informática</a:t>
            </a:r>
            <a:endParaRPr lang="es-VE" b="1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" y="0"/>
            <a:ext cx="2447925" cy="1524000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4600066" y="1220788"/>
            <a:ext cx="25346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s-VE" altLang="ko-KR" sz="2000" b="1" dirty="0">
                <a:solidFill>
                  <a:srgbClr val="C00000"/>
                </a:solidFill>
                <a:latin typeface="Arial" panose="020B0604020202020204" pitchFamily="34" charset="0"/>
                <a:ea typeface="굴림" pitchFamily="34" charset="-127"/>
                <a:cs typeface="Arial" panose="020B0604020202020204" pitchFamily="34" charset="0"/>
              </a:rPr>
              <a:t>Árbol del Problema</a:t>
            </a:r>
          </a:p>
        </p:txBody>
      </p:sp>
      <p:sp>
        <p:nvSpPr>
          <p:cNvPr id="3" name="Rectángulo 2"/>
          <p:cNvSpPr/>
          <p:nvPr/>
        </p:nvSpPr>
        <p:spPr>
          <a:xfrm>
            <a:off x="4083899" y="1708666"/>
            <a:ext cx="35670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158875" indent="-1158875" algn="ctr" defTabSz="1158875">
              <a:tabLst>
                <a:tab pos="1158875" algn="l"/>
              </a:tabLst>
              <a:defRPr/>
            </a:pPr>
            <a:r>
              <a:rPr lang="es-ES_tradnl" b="1" dirty="0">
                <a:solidFill>
                  <a:srgbClr val="56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erlin Sans FB" pitchFamily="34" charset="0"/>
                <a:ea typeface="굴림" pitchFamily="34" charset="-127"/>
              </a:rPr>
              <a:t>¿Cómo se redacta el problema?</a:t>
            </a:r>
          </a:p>
        </p:txBody>
      </p:sp>
      <p:sp>
        <p:nvSpPr>
          <p:cNvPr id="7" name="Oval 4"/>
          <p:cNvSpPr>
            <a:spLocks noChangeArrowheads="1"/>
          </p:cNvSpPr>
          <p:nvPr/>
        </p:nvSpPr>
        <p:spPr bwMode="auto">
          <a:xfrm>
            <a:off x="261935" y="2438955"/>
            <a:ext cx="1871662" cy="1368425"/>
          </a:xfrm>
          <a:prstGeom prst="ellipse">
            <a:avLst/>
          </a:prstGeom>
          <a:gradFill rotWithShape="1">
            <a:gsLst>
              <a:gs pos="0">
                <a:srgbClr val="FFB78E"/>
              </a:gs>
              <a:gs pos="35001">
                <a:srgbClr val="FFCBAF"/>
              </a:gs>
              <a:gs pos="100000">
                <a:srgbClr val="FFE9DD"/>
              </a:gs>
            </a:gsLst>
            <a:lin ang="16200000" scaled="1"/>
          </a:gradFill>
          <a:ln w="57150" algn="ctr">
            <a:solidFill>
              <a:srgbClr val="FD9460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s-VE" altLang="es-VE" sz="2200" dirty="0">
                <a:solidFill>
                  <a:srgbClr val="560000"/>
                </a:solidFill>
                <a:latin typeface="Berlin Sans FB" panose="020E0602020502020306" pitchFamily="34" charset="0"/>
                <a:ea typeface="굴림" pitchFamily="34" charset="-127"/>
              </a:rPr>
              <a:t>No hay pesticidas </a:t>
            </a:r>
            <a:br>
              <a:rPr lang="es-VE" altLang="es-VE" sz="2200" dirty="0">
                <a:solidFill>
                  <a:srgbClr val="560000"/>
                </a:solidFill>
                <a:latin typeface="Berlin Sans FB" panose="020E0602020502020306" pitchFamily="34" charset="0"/>
                <a:ea typeface="굴림" pitchFamily="34" charset="-127"/>
              </a:rPr>
            </a:br>
            <a:endParaRPr lang="es-VE" altLang="es-VE" sz="2200" dirty="0">
              <a:solidFill>
                <a:srgbClr val="560000"/>
              </a:solidFill>
              <a:latin typeface="Berlin Sans FB" panose="020E0602020502020306" pitchFamily="34" charset="0"/>
              <a:ea typeface="굴림" pitchFamily="34" charset="-127"/>
            </a:endParaRPr>
          </a:p>
        </p:txBody>
      </p:sp>
      <p:sp>
        <p:nvSpPr>
          <p:cNvPr id="8" name="Oval 4"/>
          <p:cNvSpPr>
            <a:spLocks noChangeArrowheads="1"/>
          </p:cNvSpPr>
          <p:nvPr/>
        </p:nvSpPr>
        <p:spPr bwMode="auto">
          <a:xfrm>
            <a:off x="2435224" y="2539126"/>
            <a:ext cx="2392363" cy="1368425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57150" algn="ctr">
            <a:solidFill>
              <a:srgbClr val="FD9460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anchor="b"/>
          <a:lstStyle>
            <a:lvl1pPr>
              <a:spcBef>
                <a:spcPts val="600"/>
              </a:spcBef>
              <a:buClr>
                <a:schemeClr val="accent1"/>
              </a:buClr>
              <a:buSzPct val="76000"/>
              <a:buFont typeface="Wingdings 3" panose="05040102010807070707" pitchFamily="18" charset="2"/>
              <a:buChar char=""/>
              <a:defRPr sz="26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spcBef>
                <a:spcPts val="500"/>
              </a:spcBef>
              <a:buClr>
                <a:schemeClr val="accent2"/>
              </a:buClr>
              <a:buSzPct val="76000"/>
              <a:buFont typeface="Wingdings 3" panose="05040102010807070707" pitchFamily="18" charset="2"/>
              <a:buChar char=""/>
              <a:defRPr sz="2300">
                <a:solidFill>
                  <a:schemeClr val="tx2"/>
                </a:solidFill>
                <a:latin typeface="Gill Sans MT" panose="020B0502020104020203" pitchFamily="34" charset="0"/>
              </a:defRPr>
            </a:lvl2pPr>
            <a:lvl3pPr marL="1143000" indent="-228600">
              <a:spcBef>
                <a:spcPts val="500"/>
              </a:spcBef>
              <a:buClr>
                <a:srgbClr val="BCBCBC"/>
              </a:buClr>
              <a:buSzPct val="76000"/>
              <a:buFont typeface="Wingdings 3" panose="05040102010807070707" pitchFamily="18" charset="2"/>
              <a:buChar char="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549FB3"/>
              </a:buClr>
              <a:buSzPct val="70000"/>
              <a:buFont typeface="Wingdings" panose="05000000000000000000" pitchFamily="2" charset="2"/>
              <a:buChar char=""/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s-VE" altLang="es-VE" sz="1800" dirty="0">
                <a:solidFill>
                  <a:srgbClr val="560000"/>
                </a:solidFill>
                <a:latin typeface="Berlin Sans FB" panose="020E0602020502020306" pitchFamily="34" charset="0"/>
                <a:ea typeface="굴림" panose="020B0600000101010101" pitchFamily="34" charset="-127"/>
              </a:rPr>
              <a:t> </a:t>
            </a:r>
            <a:br>
              <a:rPr lang="es-VE" altLang="es-VE" sz="1800" dirty="0">
                <a:solidFill>
                  <a:srgbClr val="560000"/>
                </a:solidFill>
                <a:latin typeface="Berlin Sans FB" panose="020E0602020502020306" pitchFamily="34" charset="0"/>
                <a:ea typeface="굴림" panose="020B0600000101010101" pitchFamily="34" charset="-127"/>
              </a:rPr>
            </a:br>
            <a:r>
              <a:rPr lang="es-VE" altLang="es-VE" sz="1800" dirty="0">
                <a:solidFill>
                  <a:srgbClr val="560000"/>
                </a:solidFill>
                <a:latin typeface="Berlin Sans FB" panose="020E0602020502020306" pitchFamily="34" charset="0"/>
                <a:ea typeface="굴림" panose="020B0600000101010101" pitchFamily="34" charset="-127"/>
              </a:rPr>
              <a:t>Falta de motivación en los artesano comunidad</a:t>
            </a:r>
          </a:p>
        </p:txBody>
      </p:sp>
      <p:sp>
        <p:nvSpPr>
          <p:cNvPr id="9" name="Rectángulo 8"/>
          <p:cNvSpPr/>
          <p:nvPr/>
        </p:nvSpPr>
        <p:spPr>
          <a:xfrm>
            <a:off x="1400174" y="3986011"/>
            <a:ext cx="16818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CO" altLang="es-VE" b="1" dirty="0">
                <a:solidFill>
                  <a:srgbClr val="800000"/>
                </a:solidFill>
                <a:latin typeface="Maiandra GD" panose="020E0502030308020204" pitchFamily="34" charset="0"/>
                <a:ea typeface="MS PGothic" panose="020B0600070205080204" pitchFamily="34" charset="-128"/>
              </a:rPr>
              <a:t>INCORRECTO</a:t>
            </a:r>
          </a:p>
        </p:txBody>
      </p:sp>
      <p:pic>
        <p:nvPicPr>
          <p:cNvPr id="10" name="Picture 12" descr="C:\Users\Ana Julia\AppData\Local\Microsoft\Windows\Temporary Internet Files\Content.IE5\2JPI32D1\MCj04244680000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3547" y="4353579"/>
            <a:ext cx="701677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Oval 13"/>
          <p:cNvSpPr>
            <a:spLocks noChangeArrowheads="1"/>
          </p:cNvSpPr>
          <p:nvPr/>
        </p:nvSpPr>
        <p:spPr bwMode="auto">
          <a:xfrm>
            <a:off x="6811963" y="2537182"/>
            <a:ext cx="1963737" cy="1223962"/>
          </a:xfrm>
          <a:prstGeom prst="ellipse">
            <a:avLst/>
          </a:prstGeom>
          <a:gradFill rotWithShape="1">
            <a:gsLst>
              <a:gs pos="0">
                <a:srgbClr val="FFB78E"/>
              </a:gs>
              <a:gs pos="35001">
                <a:srgbClr val="FFCBAF"/>
              </a:gs>
              <a:gs pos="100000">
                <a:srgbClr val="FFE9DD"/>
              </a:gs>
            </a:gsLst>
            <a:lin ang="16200000" scaled="1"/>
          </a:gradFill>
          <a:ln w="57150" algn="ctr">
            <a:solidFill>
              <a:srgbClr val="FD9460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s-VE" altLang="es-VE" dirty="0">
                <a:solidFill>
                  <a:srgbClr val="560000"/>
                </a:solidFill>
                <a:latin typeface="Berlin Sans FB" panose="020E0602020502020306" pitchFamily="34" charset="0"/>
                <a:ea typeface="굴림" pitchFamily="34" charset="-127"/>
              </a:rPr>
              <a:t>La cosecha es </a:t>
            </a:r>
          </a:p>
          <a:p>
            <a:pPr algn="ctr"/>
            <a:r>
              <a:rPr lang="es-VE" altLang="es-VE" dirty="0">
                <a:solidFill>
                  <a:srgbClr val="560000"/>
                </a:solidFill>
                <a:latin typeface="Berlin Sans FB" panose="020E0602020502020306" pitchFamily="34" charset="0"/>
                <a:ea typeface="굴림" pitchFamily="34" charset="-127"/>
              </a:rPr>
              <a:t>destruida por plagas</a:t>
            </a:r>
          </a:p>
        </p:txBody>
      </p:sp>
      <p:sp>
        <p:nvSpPr>
          <p:cNvPr id="12" name="Oval 13"/>
          <p:cNvSpPr>
            <a:spLocks noChangeArrowheads="1"/>
          </p:cNvSpPr>
          <p:nvPr/>
        </p:nvSpPr>
        <p:spPr bwMode="auto">
          <a:xfrm>
            <a:off x="9266239" y="2300843"/>
            <a:ext cx="2609850" cy="164465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57150" algn="ctr">
            <a:solidFill>
              <a:srgbClr val="FD9460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anchor="b"/>
          <a:lstStyle/>
          <a:p>
            <a:pPr algn="ctr">
              <a:defRPr/>
            </a:pPr>
            <a:r>
              <a:rPr lang="es-VE" altLang="es-VE" dirty="0">
                <a:solidFill>
                  <a:srgbClr val="560000"/>
                </a:solidFill>
                <a:latin typeface="Berlin Sans FB" panose="020E0602020502020306" pitchFamily="34" charset="0"/>
                <a:ea typeface="굴림" panose="020B0600000101010101" pitchFamily="34" charset="-127"/>
              </a:rPr>
              <a:t>Desconocimiento de las herramientas  de emprendimiento  </a:t>
            </a:r>
          </a:p>
        </p:txBody>
      </p:sp>
      <p:sp>
        <p:nvSpPr>
          <p:cNvPr id="13" name="Rectángulo 12"/>
          <p:cNvSpPr/>
          <p:nvPr/>
        </p:nvSpPr>
        <p:spPr>
          <a:xfrm>
            <a:off x="8397952" y="4019470"/>
            <a:ext cx="14285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CO" altLang="es-VE" b="1" dirty="0">
                <a:solidFill>
                  <a:srgbClr val="800000"/>
                </a:solidFill>
                <a:latin typeface="Maiandra GD" panose="020E0502030308020204" pitchFamily="34" charset="0"/>
                <a:ea typeface="MS PGothic" panose="020B0600070205080204" pitchFamily="34" charset="-128"/>
              </a:rPr>
              <a:t>CORRECTO</a:t>
            </a:r>
          </a:p>
        </p:txBody>
      </p:sp>
      <p:pic>
        <p:nvPicPr>
          <p:cNvPr id="14" name="Picture 11" descr="C:\Users\Ana Julia\AppData\Local\Microsoft\Windows\Temporary Internet Files\Content.IE5\RDXFV505\MCj04280650000[1].wm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3339" y="4404677"/>
            <a:ext cx="1058661" cy="704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ángulo 14"/>
          <p:cNvSpPr/>
          <p:nvPr/>
        </p:nvSpPr>
        <p:spPr>
          <a:xfrm>
            <a:off x="4135036" y="5258392"/>
            <a:ext cx="319350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158875" indent="-1158875" algn="ctr" defTabSz="1158875">
              <a:tabLst>
                <a:tab pos="1158875" algn="l"/>
              </a:tabLst>
              <a:defRPr/>
            </a:pPr>
            <a:r>
              <a:rPr lang="es-ES_tradnl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erlin Sans FB" pitchFamily="34" charset="0"/>
                <a:ea typeface="굴림" pitchFamily="34" charset="-127"/>
              </a:rPr>
              <a:t>¿Qué se debe considerar?</a:t>
            </a:r>
          </a:p>
        </p:txBody>
      </p:sp>
      <p:sp>
        <p:nvSpPr>
          <p:cNvPr id="16" name="Rectángulo 15"/>
          <p:cNvSpPr/>
          <p:nvPr/>
        </p:nvSpPr>
        <p:spPr>
          <a:xfrm>
            <a:off x="600989" y="5713271"/>
            <a:ext cx="102615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altLang="es-VE" sz="2000" b="1" dirty="0">
                <a:solidFill>
                  <a:srgbClr val="560000"/>
                </a:solidFill>
                <a:latin typeface="Berlin Sans FB" panose="020E0602020502020306" pitchFamily="34" charset="0"/>
                <a:ea typeface="굴림" pitchFamily="34" charset="-127"/>
              </a:rPr>
              <a:t>Un problema NO ES un tema, un sector, una solución, ausencia de solución o un área. Es una situación insatisfactoria</a:t>
            </a:r>
            <a:r>
              <a:rPr lang="es-ES_tradnl" altLang="es-VE" dirty="0">
                <a:solidFill>
                  <a:srgbClr val="560000"/>
                </a:solidFill>
                <a:latin typeface="Berlin Sans FB" panose="020E0602020502020306" pitchFamily="34" charset="0"/>
                <a:ea typeface="굴림" pitchFamily="34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08238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 animBg="1"/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781300" y="762000"/>
            <a:ext cx="6845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VE" b="1" dirty="0">
                <a:latin typeface="Arial" panose="020B0604020202020204" pitchFamily="34" charset="0"/>
              </a:rPr>
              <a:t> Instituto Universitario de Tecnología para la Informática</a:t>
            </a:r>
            <a:endParaRPr lang="es-VE" b="1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" y="0"/>
            <a:ext cx="2447925" cy="1524000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2825" y="1981200"/>
            <a:ext cx="7343775" cy="410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4450385" y="1313418"/>
            <a:ext cx="23006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s-VE" altLang="ko-KR" b="1" dirty="0">
                <a:solidFill>
                  <a:srgbClr val="C00000"/>
                </a:solidFill>
                <a:latin typeface="Arial" panose="020B0604020202020204" pitchFamily="34" charset="0"/>
                <a:ea typeface="굴림" pitchFamily="34" charset="-127"/>
                <a:cs typeface="Arial" panose="020B0604020202020204" pitchFamily="34" charset="0"/>
              </a:rPr>
              <a:t>Árbol del Problema</a:t>
            </a:r>
          </a:p>
        </p:txBody>
      </p:sp>
    </p:spTree>
    <p:extLst>
      <p:ext uri="{BB962C8B-B14F-4D97-AF65-F5344CB8AC3E}">
        <p14:creationId xmlns:p14="http://schemas.microsoft.com/office/powerpoint/2010/main" val="29433042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781300" y="762000"/>
            <a:ext cx="6845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VE" b="1" dirty="0">
                <a:latin typeface="Arial" panose="020B0604020202020204" pitchFamily="34" charset="0"/>
              </a:rPr>
              <a:t> Instituto Universitario de Tecnología para la Informática</a:t>
            </a:r>
            <a:endParaRPr lang="es-VE" b="1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" y="0"/>
            <a:ext cx="2447925" cy="1524000"/>
          </a:xfrm>
          <a:prstGeom prst="rect">
            <a:avLst/>
          </a:prstGeom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635125"/>
            <a:ext cx="7797799" cy="506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4691685" y="1265793"/>
            <a:ext cx="23006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s-VE" altLang="ko-KR" b="1" dirty="0">
                <a:solidFill>
                  <a:srgbClr val="C00000"/>
                </a:solidFill>
                <a:latin typeface="Arial" panose="020B0604020202020204" pitchFamily="34" charset="0"/>
                <a:ea typeface="굴림" pitchFamily="34" charset="-127"/>
                <a:cs typeface="Arial" panose="020B0604020202020204" pitchFamily="34" charset="0"/>
              </a:rPr>
              <a:t>Árbol del Problema</a:t>
            </a:r>
          </a:p>
        </p:txBody>
      </p:sp>
    </p:spTree>
    <p:extLst>
      <p:ext uri="{BB962C8B-B14F-4D97-AF65-F5344CB8AC3E}">
        <p14:creationId xmlns:p14="http://schemas.microsoft.com/office/powerpoint/2010/main" val="42564718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781300" y="762000"/>
            <a:ext cx="6845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VE" b="1" dirty="0">
                <a:latin typeface="Arial" panose="020B0604020202020204" pitchFamily="34" charset="0"/>
              </a:rPr>
              <a:t> Instituto Universitario de Tecnología para la Informática</a:t>
            </a:r>
            <a:endParaRPr lang="es-VE" b="1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" y="0"/>
            <a:ext cx="2447925" cy="1524000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2781300" y="1524000"/>
            <a:ext cx="6096000" cy="7017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s-VE" altLang="es-VE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RECURSOS DE ESTUDIANTES </a:t>
            </a:r>
          </a:p>
          <a:p>
            <a:pPr algn="ctr">
              <a:spcBef>
                <a:spcPct val="20000"/>
              </a:spcBef>
            </a:pPr>
            <a:r>
              <a:rPr lang="es-VE" altLang="es-VE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DISTANCIA</a:t>
            </a:r>
            <a:endParaRPr lang="es-ES" altLang="es-VE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494455" y="2541345"/>
            <a:ext cx="1282082" cy="3616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2125"/>
              </a:lnSpc>
              <a:spcBef>
                <a:spcPts val="200"/>
              </a:spcBef>
            </a:pPr>
            <a:r>
              <a:rPr lang="es-VE" altLang="es-VE" dirty="0">
                <a:solidFill>
                  <a:srgbClr val="160B2B"/>
                </a:solidFill>
                <a:latin typeface="Impact" panose="020B0806030902050204" pitchFamily="34" charset="0"/>
              </a:rPr>
              <a:t>Aula Virtual</a:t>
            </a:r>
          </a:p>
        </p:txBody>
      </p:sp>
      <p:sp>
        <p:nvSpPr>
          <p:cNvPr id="6" name="Rectángulo 5"/>
          <p:cNvSpPr/>
          <p:nvPr/>
        </p:nvSpPr>
        <p:spPr>
          <a:xfrm>
            <a:off x="7812745" y="2755900"/>
            <a:ext cx="2129109" cy="3616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2125"/>
              </a:lnSpc>
              <a:spcBef>
                <a:spcPts val="200"/>
              </a:spcBef>
            </a:pPr>
            <a:r>
              <a:rPr lang="es-VE" altLang="es-VE" dirty="0">
                <a:solidFill>
                  <a:srgbClr val="160B2B"/>
                </a:solidFill>
                <a:latin typeface="Impact" panose="020B0806030902050204" pitchFamily="34" charset="0"/>
              </a:rPr>
              <a:t>Correo  Institucional</a:t>
            </a:r>
          </a:p>
        </p:txBody>
      </p:sp>
      <p:pic>
        <p:nvPicPr>
          <p:cNvPr id="7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1325" y="3295650"/>
            <a:ext cx="2316163" cy="231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3295650"/>
            <a:ext cx="3230562" cy="197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96389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781300" y="762000"/>
            <a:ext cx="6845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VE" b="1" dirty="0">
                <a:latin typeface="Arial" panose="020B0604020202020204" pitchFamily="34" charset="0"/>
              </a:rPr>
              <a:t> Instituto Universitario de Tecnología para la Informática</a:t>
            </a:r>
            <a:endParaRPr lang="es-VE" b="1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" y="0"/>
            <a:ext cx="2447925" cy="1524000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2533672" y="1428234"/>
            <a:ext cx="66928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s-VE" altLang="es-VE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Estudiante Modalidad a Distancia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917575" y="2952234"/>
            <a:ext cx="6000750" cy="11722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125"/>
              </a:lnSpc>
              <a:spcBef>
                <a:spcPts val="200"/>
              </a:spcBef>
            </a:pPr>
            <a:r>
              <a:rPr lang="es-VE" altLang="es-VE" sz="2400" b="1" dirty="0">
                <a:solidFill>
                  <a:srgbClr val="160B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Pueden trabajar individual o también en equipo de mínimo 2 personas máximo 3, con participación en la misma ciudad.</a:t>
            </a:r>
          </a:p>
        </p:txBody>
      </p:sp>
      <p:pic>
        <p:nvPicPr>
          <p:cNvPr id="12" name="Picture 13" descr="Resultado de imagen para Mapa de Venezuel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0925" y="2186302"/>
            <a:ext cx="2438007" cy="1852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ángulo 12"/>
          <p:cNvSpPr/>
          <p:nvPr/>
        </p:nvSpPr>
        <p:spPr>
          <a:xfrm>
            <a:off x="5178425" y="4526410"/>
            <a:ext cx="573087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altLang="es-VE" sz="2000" b="1" dirty="0">
                <a:latin typeface="Arial" panose="020B0604020202020204" pitchFamily="34" charset="0"/>
                <a:cs typeface="Arial" panose="020B0604020202020204" pitchFamily="34" charset="0"/>
              </a:rPr>
              <a:t>El </a:t>
            </a:r>
            <a:r>
              <a:rPr lang="es-ES" altLang="es-VE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Seguimiento de sus Actividades del Taller </a:t>
            </a:r>
            <a:r>
              <a:rPr lang="es-ES" altLang="es-VE" sz="2000" b="1" dirty="0">
                <a:latin typeface="Arial" panose="020B0604020202020204" pitchFamily="34" charset="0"/>
                <a:cs typeface="Arial" panose="020B0604020202020204" pitchFamily="34" charset="0"/>
              </a:rPr>
              <a:t>será exclusivamente por aulas virtual. Y es necesario tomar en cuenta las instrucciones en el aula virtual al momento de cada entrega</a:t>
            </a:r>
            <a:r>
              <a:rPr lang="es-ES" altLang="es-VE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VE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1814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781300" y="762000"/>
            <a:ext cx="6845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VE" b="1" dirty="0">
                <a:latin typeface="Arial" panose="020B0604020202020204" pitchFamily="34" charset="0"/>
              </a:rPr>
              <a:t> Instituto Universitario de Tecnología para la Informática</a:t>
            </a:r>
            <a:endParaRPr lang="es-VE" b="1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" y="0"/>
            <a:ext cx="2447925" cy="1524000"/>
          </a:xfrm>
          <a:prstGeom prst="rect">
            <a:avLst/>
          </a:prstGeom>
        </p:spPr>
      </p:pic>
      <p:pic>
        <p:nvPicPr>
          <p:cNvPr id="6" name="Picture 9" descr="Resultado de imagen para Ciclo de Preguntas y Respuesta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0174" y="1806575"/>
            <a:ext cx="4133850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 descr="Resultado de imagen para pREGUNTA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5300" y="2098675"/>
            <a:ext cx="3167063" cy="309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04935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781300" y="762000"/>
            <a:ext cx="6845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VE" b="1" dirty="0">
                <a:latin typeface="Arial" panose="020B0604020202020204" pitchFamily="34" charset="0"/>
              </a:rPr>
              <a:t> Instituto Universitario de Tecnología para la Informática</a:t>
            </a:r>
            <a:endParaRPr lang="es-VE" b="1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" y="0"/>
            <a:ext cx="2447925" cy="1524000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3118410" y="1524000"/>
            <a:ext cx="59041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VE" sz="2000" b="1" dirty="0">
                <a:solidFill>
                  <a:srgbClr val="C00000"/>
                </a:solidFill>
                <a:latin typeface="Arial" panose="020B0604020202020204" pitchFamily="34" charset="0"/>
              </a:rPr>
              <a:t>Formatos  a utilizar en el servicio comunitarios</a:t>
            </a:r>
            <a:endParaRPr lang="es-VE" sz="2000" dirty="0">
              <a:solidFill>
                <a:srgbClr val="C00000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7950" y="2316778"/>
            <a:ext cx="45720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8082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781300" y="762000"/>
            <a:ext cx="6845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VE" b="1" dirty="0">
                <a:latin typeface="Arial" panose="020B0604020202020204" pitchFamily="34" charset="0"/>
              </a:rPr>
              <a:t> Instituto Universitario de Tecnología para la Informática</a:t>
            </a:r>
            <a:endParaRPr lang="es-VE" b="1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" y="0"/>
            <a:ext cx="2447925" cy="1524000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921059" y="3108482"/>
            <a:ext cx="10937610" cy="3616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2125"/>
              </a:lnSpc>
              <a:spcBef>
                <a:spcPts val="200"/>
              </a:spcBef>
            </a:pPr>
            <a:r>
              <a:rPr lang="es-VE" altLang="es-VE" sz="9600" b="1" dirty="0">
                <a:solidFill>
                  <a:srgbClr val="C00000"/>
                </a:solidFill>
                <a:latin typeface="Goudy Stout" panose="0202090407030B020401" pitchFamily="18" charset="0"/>
              </a:rPr>
              <a:t>GRACIAS </a:t>
            </a:r>
            <a:r>
              <a:rPr lang="es-VE" altLang="es-VE" dirty="0">
                <a:solidFill>
                  <a:srgbClr val="160B2B"/>
                </a:solidFill>
                <a:latin typeface="Impact" panose="020B0806030902050204" pitchFamily="34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181276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692400" y="1569135"/>
            <a:ext cx="6845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VE" b="1" dirty="0">
                <a:latin typeface="Arial" panose="020B0604020202020204" pitchFamily="34" charset="0"/>
              </a:rPr>
              <a:t> Instituto Universitario de Tecnología para la Informática</a:t>
            </a:r>
            <a:endParaRPr lang="es-VE" b="1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475" y="229801"/>
            <a:ext cx="2447925" cy="1524000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3167866" y="2418834"/>
            <a:ext cx="53914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VE" altLang="es-VE" b="1" i="1" u="sng" dirty="0">
                <a:solidFill>
                  <a:srgbClr val="C00000"/>
                </a:solidFill>
                <a:latin typeface="Arial" panose="020B0604020202020204" pitchFamily="34" charset="0"/>
              </a:rPr>
              <a:t>RESPONSABLE</a:t>
            </a:r>
            <a:r>
              <a:rPr lang="es-VE" altLang="es-VE" b="1" u="sng" dirty="0">
                <a:solidFill>
                  <a:srgbClr val="C00000"/>
                </a:solidFill>
                <a:latin typeface="Arial" panose="020B0604020202020204" pitchFamily="34" charset="0"/>
              </a:rPr>
              <a:t> DEL SERVICIO COMUNITARIO </a:t>
            </a:r>
            <a:endParaRPr lang="es-VE" b="1" dirty="0">
              <a:solidFill>
                <a:srgbClr val="C00000"/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977900" y="3542437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es-VE" altLang="es-VE" dirty="0">
                <a:latin typeface="Arial" panose="020B0604020202020204" pitchFamily="34" charset="0"/>
              </a:rPr>
              <a:t>Abg. y </a:t>
            </a:r>
            <a:r>
              <a:rPr lang="es-VE" altLang="es-VE" dirty="0" err="1">
                <a:latin typeface="Arial" panose="020B0604020202020204" pitchFamily="34" charset="0"/>
              </a:rPr>
              <a:t>Psic</a:t>
            </a:r>
            <a:r>
              <a:rPr lang="es-VE" altLang="es-VE" dirty="0">
                <a:latin typeface="Arial" panose="020B0604020202020204" pitchFamily="34" charset="0"/>
              </a:rPr>
              <a:t>. Naida Aguirre de Linares</a:t>
            </a:r>
          </a:p>
          <a:p>
            <a:pPr>
              <a:spcBef>
                <a:spcPct val="0"/>
              </a:spcBef>
            </a:pPr>
            <a:endParaRPr lang="es-VE" altLang="es-VE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es-VE" altLang="es-VE" u="sng" dirty="0">
                <a:latin typeface="Arial" panose="020B0604020202020204" pitchFamily="34" charset="0"/>
              </a:rPr>
              <a:t>Correo: </a:t>
            </a:r>
            <a:r>
              <a:rPr lang="es-VE" altLang="es-VE" u="sng" dirty="0" err="1">
                <a:latin typeface="Arial" panose="020B0604020202020204" pitchFamily="34" charset="0"/>
              </a:rPr>
              <a:t>naidaguirreb</a:t>
            </a:r>
            <a:r>
              <a:rPr lang="es-VE" altLang="es-VE" u="sng" dirty="0">
                <a:latin typeface="Arial" panose="020B0604020202020204" pitchFamily="34" charset="0"/>
              </a:rPr>
              <a:t>@ </a:t>
            </a:r>
            <a:r>
              <a:rPr lang="es-VE" altLang="es-VE" u="sng" dirty="0" err="1">
                <a:latin typeface="Arial" panose="020B0604020202020204" pitchFamily="34" charset="0"/>
              </a:rPr>
              <a:t>Hotmail,com</a:t>
            </a:r>
            <a:endParaRPr lang="es-VE" altLang="es-VE" u="sng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es-VE" altLang="es-VE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es-VE" altLang="es-VE" u="sng" dirty="0">
                <a:latin typeface="Arial" panose="020B0604020202020204" pitchFamily="34" charset="0"/>
              </a:rPr>
              <a:t>Teléfono:</a:t>
            </a:r>
          </a:p>
          <a:p>
            <a:pPr>
              <a:spcBef>
                <a:spcPct val="0"/>
              </a:spcBef>
            </a:pPr>
            <a:r>
              <a:rPr lang="es-VE" altLang="es-VE" dirty="0">
                <a:latin typeface="Arial" panose="020B0604020202020204" pitchFamily="34" charset="0"/>
              </a:rPr>
              <a:t>0255-0414-5012445</a:t>
            </a:r>
          </a:p>
        </p:txBody>
      </p:sp>
    </p:spTree>
    <p:extLst>
      <p:ext uri="{BB962C8B-B14F-4D97-AF65-F5344CB8AC3E}">
        <p14:creationId xmlns:p14="http://schemas.microsoft.com/office/powerpoint/2010/main" val="38059028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781300" y="762000"/>
            <a:ext cx="6845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VE" b="1" dirty="0">
                <a:latin typeface="Arial" panose="020B0604020202020204" pitchFamily="34" charset="0"/>
              </a:rPr>
              <a:t> Instituto Universitario de Tecnología para la Informática</a:t>
            </a:r>
            <a:endParaRPr lang="es-VE" b="1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47925" cy="1524000"/>
          </a:xfrm>
          <a:prstGeom prst="rect">
            <a:avLst/>
          </a:prstGeom>
        </p:spPr>
      </p:pic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4207777"/>
              </p:ext>
            </p:extLst>
          </p:nvPr>
        </p:nvGraphicFramePr>
        <p:xfrm>
          <a:off x="558800" y="1524000"/>
          <a:ext cx="10680700" cy="50901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136140">
                  <a:extLst>
                    <a:ext uri="{9D8B030D-6E8A-4147-A177-3AD203B41FA5}">
                      <a16:colId xmlns:a16="http://schemas.microsoft.com/office/drawing/2014/main" val="2995575656"/>
                    </a:ext>
                  </a:extLst>
                </a:gridCol>
                <a:gridCol w="2136140">
                  <a:extLst>
                    <a:ext uri="{9D8B030D-6E8A-4147-A177-3AD203B41FA5}">
                      <a16:colId xmlns:a16="http://schemas.microsoft.com/office/drawing/2014/main" val="3514777464"/>
                    </a:ext>
                  </a:extLst>
                </a:gridCol>
                <a:gridCol w="2136140">
                  <a:extLst>
                    <a:ext uri="{9D8B030D-6E8A-4147-A177-3AD203B41FA5}">
                      <a16:colId xmlns:a16="http://schemas.microsoft.com/office/drawing/2014/main" val="3449815728"/>
                    </a:ext>
                  </a:extLst>
                </a:gridCol>
                <a:gridCol w="2136140">
                  <a:extLst>
                    <a:ext uri="{9D8B030D-6E8A-4147-A177-3AD203B41FA5}">
                      <a16:colId xmlns:a16="http://schemas.microsoft.com/office/drawing/2014/main" val="783629147"/>
                    </a:ext>
                  </a:extLst>
                </a:gridCol>
                <a:gridCol w="2136140">
                  <a:extLst>
                    <a:ext uri="{9D8B030D-6E8A-4147-A177-3AD203B41FA5}">
                      <a16:colId xmlns:a16="http://schemas.microsoft.com/office/drawing/2014/main" val="1341881900"/>
                    </a:ext>
                  </a:extLst>
                </a:gridCol>
              </a:tblGrid>
              <a:tr h="217323">
                <a:tc>
                  <a:txBody>
                    <a:bodyPr/>
                    <a:lstStyle/>
                    <a:p>
                      <a:r>
                        <a:rPr lang="es-VE" dirty="0">
                          <a:solidFill>
                            <a:schemeClr val="tx1"/>
                          </a:solidFill>
                        </a:rPr>
                        <a:t>SEMANA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VE" dirty="0">
                          <a:solidFill>
                            <a:schemeClr val="tx1"/>
                          </a:solidFill>
                        </a:rPr>
                        <a:t>SEMANA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VE" dirty="0">
                          <a:solidFill>
                            <a:schemeClr val="tx1"/>
                          </a:solidFill>
                        </a:rPr>
                        <a:t>SEMANA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VE" dirty="0">
                          <a:solidFill>
                            <a:schemeClr val="tx1"/>
                          </a:solidFill>
                        </a:rPr>
                        <a:t>SEMANA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VE" dirty="0">
                          <a:solidFill>
                            <a:schemeClr val="tx1"/>
                          </a:solidFill>
                        </a:rPr>
                        <a:t>SEMANA 12.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6982624"/>
                  </a:ext>
                </a:extLst>
              </a:tr>
              <a:tr h="3554577">
                <a:tc>
                  <a:txBody>
                    <a:bodyPr/>
                    <a:lstStyle/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s-ES" sz="16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1er.  Encuentro</a:t>
                      </a:r>
                      <a:endParaRPr lang="es-ES_tradnl" sz="16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0"/>
                      <a:r>
                        <a:rPr lang="es-VE" sz="1800" b="1" i="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Conociendo sobre el </a:t>
                      </a:r>
                      <a:r>
                        <a:rPr lang="es-VE" sz="1800" b="1" i="1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Taller  de Servicio Comunitario.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VE" sz="1800" b="1" i="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Formación </a:t>
                      </a:r>
                      <a:r>
                        <a:rPr lang="es-VE" sz="1800" b="1" i="0" baseline="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 </a:t>
                      </a:r>
                      <a:r>
                        <a:rPr lang="es-VE" sz="1800" b="1" i="1" baseline="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Equipos de Trabajo.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VE" sz="1800" b="1" i="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Instrumentos:  </a:t>
                      </a:r>
                      <a:r>
                        <a:rPr lang="es-VE" sz="1800" b="1" i="1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Diagnóstico, Sistematización del Problema </a:t>
                      </a:r>
                      <a:r>
                        <a:rPr lang="es-VE" sz="1800" b="1" i="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(Problema-Necesidad) y Árbol del Problema.</a:t>
                      </a:r>
                    </a:p>
                    <a:p>
                      <a:endParaRPr lang="es-V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VE" sz="1800" b="1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Validación formal del Escenario de Trabajo.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VE" sz="1800" b="1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Solicitud y Entrega de la Carta de Postulación al Responsable del Servicio Comunitario por Facultad.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s-V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VE" sz="1800" b="1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Encuentro</a:t>
                      </a:r>
                      <a:r>
                        <a:rPr lang="es-VE" sz="1800" b="1" baseline="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“Plan de </a:t>
                      </a:r>
                      <a:r>
                        <a:rPr lang="es-VE" sz="1800" b="1" i="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Formulación del </a:t>
                      </a:r>
                      <a:r>
                        <a:rPr lang="es-VE" sz="1800" b="1" i="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proyecto: </a:t>
                      </a:r>
                      <a:r>
                        <a:rPr lang="es-VE" sz="1800" b="1" i="1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Población, Muestra,  Justificación y Objetivos/Propósitos Contextualización del Problema</a:t>
                      </a:r>
                      <a:endParaRPr lang="es-VE" dirty="0"/>
                    </a:p>
                    <a:p>
                      <a:endParaRPr lang="es-V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VE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Comienzo del Servicio Comunitario,</a:t>
                      </a:r>
                    </a:p>
                    <a:p>
                      <a:endParaRPr lang="es-VE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s-VE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Revisión</a:t>
                      </a:r>
                      <a:r>
                        <a:rPr lang="es-VE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del informe, en las siguiente semanas, así como seguimiento de la ejecución del servicio comunitario.</a:t>
                      </a:r>
                      <a:endParaRPr lang="es-VE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VE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Culminación del Servicio Comunitario.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85516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71390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781300" y="762000"/>
            <a:ext cx="6845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VE" b="1" dirty="0">
                <a:latin typeface="Arial" panose="020B0604020202020204" pitchFamily="34" charset="0"/>
              </a:rPr>
              <a:t> Instituto Universitario de Tecnología para la Informática</a:t>
            </a:r>
            <a:endParaRPr lang="es-VE" b="1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47925" cy="1524000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2781300" y="14294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ES" altLang="es-VE" dirty="0">
                <a:latin typeface="Impact" panose="020B0806030902050204" pitchFamily="34" charset="0"/>
              </a:rPr>
              <a:t>ASPECTOS LEGALES DEL </a:t>
            </a:r>
          </a:p>
          <a:p>
            <a:pPr algn="ctr"/>
            <a:r>
              <a:rPr lang="es-ES" altLang="es-VE" dirty="0">
                <a:latin typeface="Impact" panose="020B0806030902050204" pitchFamily="34" charset="0"/>
              </a:rPr>
              <a:t>SERVICIO COMUNITARIO</a:t>
            </a:r>
          </a:p>
        </p:txBody>
      </p:sp>
      <p:pic>
        <p:nvPicPr>
          <p:cNvPr id="6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50" y="3113088"/>
            <a:ext cx="2967038" cy="169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3"/>
          <p:cNvSpPr>
            <a:spLocks/>
          </p:cNvSpPr>
          <p:nvPr/>
        </p:nvSpPr>
        <p:spPr bwMode="auto">
          <a:xfrm>
            <a:off x="3862388" y="2373869"/>
            <a:ext cx="649287" cy="3457575"/>
          </a:xfrm>
          <a:prstGeom prst="leftBrace">
            <a:avLst>
              <a:gd name="adj1" fmla="val 4437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s-VE" altLang="es-VE"/>
          </a:p>
        </p:txBody>
      </p:sp>
      <p:sp>
        <p:nvSpPr>
          <p:cNvPr id="8" name="Proceso alternativo 7"/>
          <p:cNvSpPr/>
          <p:nvPr/>
        </p:nvSpPr>
        <p:spPr>
          <a:xfrm>
            <a:off x="4613275" y="2288103"/>
            <a:ext cx="4076700" cy="612648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50000"/>
              </a:spcBef>
              <a:defRPr/>
            </a:pPr>
            <a:r>
              <a:rPr lang="es-ES" altLang="es-VE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CONSTITUCIÓN DE LA REPÚBLICA BOLIVARIANA DE VENEZUELA</a:t>
            </a:r>
          </a:p>
        </p:txBody>
      </p:sp>
      <p:sp>
        <p:nvSpPr>
          <p:cNvPr id="9" name="Proceso alternativo 8"/>
          <p:cNvSpPr/>
          <p:nvPr/>
        </p:nvSpPr>
        <p:spPr>
          <a:xfrm>
            <a:off x="4613275" y="3241996"/>
            <a:ext cx="4076700" cy="612648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50000"/>
              </a:spcBef>
              <a:defRPr/>
            </a:pPr>
            <a:r>
              <a:rPr lang="es-ES_tradnl" altLang="es-VE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DECLARACIÓN DE LOS DERECHOS HUMANOS</a:t>
            </a:r>
            <a:endParaRPr lang="es-ES" altLang="es-VE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0" name="Proceso alternativo 9"/>
          <p:cNvSpPr/>
          <p:nvPr/>
        </p:nvSpPr>
        <p:spPr>
          <a:xfrm>
            <a:off x="4613275" y="4195890"/>
            <a:ext cx="4076700" cy="612648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altLang="es-VE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LEY DE SERVICIO COMUNITARIO DEL ESTUDIANTE DE EDUCACIÓN SUPERIOR</a:t>
            </a:r>
            <a:endParaRPr lang="es-VE" dirty="0">
              <a:solidFill>
                <a:schemeClr val="tx1"/>
              </a:solidFill>
            </a:endParaRPr>
          </a:p>
        </p:txBody>
      </p:sp>
      <p:sp>
        <p:nvSpPr>
          <p:cNvPr id="11" name="Proceso alternativo 10"/>
          <p:cNvSpPr/>
          <p:nvPr/>
        </p:nvSpPr>
        <p:spPr>
          <a:xfrm>
            <a:off x="4613275" y="5149784"/>
            <a:ext cx="4076700" cy="612648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altLang="es-VE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LEY DE SERVICIO COMUNITARIO DEL ESTUDIANTE DE EDUCACIÓN SUPERIOR</a:t>
            </a:r>
            <a:endParaRPr lang="es-V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61856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781300" y="762000"/>
            <a:ext cx="6845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VE" b="1" dirty="0">
                <a:latin typeface="Arial" panose="020B0604020202020204" pitchFamily="34" charset="0"/>
              </a:rPr>
              <a:t> Instituto Universitario de Tecnología para la Informática</a:t>
            </a:r>
            <a:endParaRPr lang="es-VE" b="1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" y="0"/>
            <a:ext cx="2447925" cy="1524000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3989014" y="1524000"/>
            <a:ext cx="34519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VE" altLang="es-VE" dirty="0">
                <a:solidFill>
                  <a:srgbClr val="C00000"/>
                </a:solidFill>
                <a:latin typeface="Impact" panose="020B0806030902050204" pitchFamily="34" charset="0"/>
              </a:rPr>
              <a:t>¿QUÉ ES EL SERVICIO COMUNITARIO?</a:t>
            </a:r>
            <a:endParaRPr lang="es-VE" dirty="0"/>
          </a:p>
        </p:txBody>
      </p:sp>
      <p:sp>
        <p:nvSpPr>
          <p:cNvPr id="3" name="Rectángulo 2"/>
          <p:cNvSpPr/>
          <p:nvPr/>
        </p:nvSpPr>
        <p:spPr>
          <a:xfrm>
            <a:off x="2666999" y="2450237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s-VE" altLang="es-VE" dirty="0">
                <a:latin typeface="Berlin Sans FB" panose="020E0602020502020306" pitchFamily="34" charset="0"/>
              </a:rPr>
              <a:t>Es una actividad mediante la cual los estudiantes de educación superior </a:t>
            </a:r>
            <a:r>
              <a:rPr lang="es-VE" altLang="es-VE" u="sng" dirty="0">
                <a:latin typeface="Berlin Sans FB" panose="020E0602020502020306" pitchFamily="34" charset="0"/>
              </a:rPr>
              <a:t>aplican en las comunidades los conocimientos</a:t>
            </a:r>
            <a:r>
              <a:rPr lang="es-VE" altLang="es-VE" dirty="0">
                <a:latin typeface="Berlin Sans FB" panose="020E0602020502020306" pitchFamily="34" charset="0"/>
              </a:rPr>
              <a:t> científicos, técnicos, culturales y humanísticos </a:t>
            </a:r>
            <a:r>
              <a:rPr lang="es-VE" altLang="es-VE" u="sng" dirty="0">
                <a:latin typeface="Berlin Sans FB" panose="020E0602020502020306" pitchFamily="34" charset="0"/>
              </a:rPr>
              <a:t>adquiridos</a:t>
            </a:r>
            <a:r>
              <a:rPr lang="es-VE" altLang="es-VE" dirty="0">
                <a:latin typeface="Berlin Sans FB" panose="020E0602020502020306" pitchFamily="34" charset="0"/>
              </a:rPr>
              <a:t> durante su formación académica, para cooperar con su participación en el desarrollo y mejoramiento de la calidad de vida de las comunidades </a:t>
            </a:r>
            <a:r>
              <a:rPr lang="es-VE" altLang="es-VE" i="1" dirty="0">
                <a:latin typeface="Berlin Sans FB" panose="020E0602020502020306" pitchFamily="34" charset="0"/>
              </a:rPr>
              <a:t>(LSCEES artículo 4)</a:t>
            </a:r>
          </a:p>
        </p:txBody>
      </p:sp>
      <p:sp>
        <p:nvSpPr>
          <p:cNvPr id="6" name="AutoShape 2" descr="Grupo de trabajo fotos de stock, imágenes de Grupo de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VE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902323">
            <a:off x="9348786" y="1550432"/>
            <a:ext cx="2028825" cy="14097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072986">
            <a:off x="375256" y="2243372"/>
            <a:ext cx="1959955" cy="1465017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89014" y="4475718"/>
            <a:ext cx="3110285" cy="1810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4505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781300" y="762000"/>
            <a:ext cx="6845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VE" b="1" dirty="0">
                <a:latin typeface="Arial" panose="020B0604020202020204" pitchFamily="34" charset="0"/>
              </a:rPr>
              <a:t> Instituto Universitario de Tecnología para la Informática</a:t>
            </a:r>
            <a:endParaRPr lang="es-VE" b="1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47925" cy="1524000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4203700" y="2618398"/>
            <a:ext cx="6096000" cy="164660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90000"/>
              </a:lnSpc>
              <a:spcAft>
                <a:spcPts val="1200"/>
              </a:spcAft>
              <a:defRPr/>
            </a:pPr>
            <a:r>
              <a:rPr lang="es-VE" altLang="es-VE" dirty="0">
                <a:latin typeface="Berlin Sans FB" panose="020E0602020502020306" pitchFamily="34" charset="0"/>
              </a:rPr>
              <a:t>Los profesionales y técnico Superior están exentos del requisito de Ley.				</a:t>
            </a:r>
          </a:p>
          <a:p>
            <a:pPr algn="just">
              <a:lnSpc>
                <a:spcPct val="90000"/>
              </a:lnSpc>
              <a:spcAft>
                <a:spcPts val="1200"/>
              </a:spcAft>
              <a:defRPr/>
            </a:pPr>
            <a:r>
              <a:rPr lang="es-VE" altLang="es-VE" dirty="0">
                <a:latin typeface="Berlin Sans FB" panose="020E0602020502020306" pitchFamily="34" charset="0"/>
              </a:rPr>
              <a:t>Deben presentar antes de la Semana 8 </a:t>
            </a:r>
          </a:p>
          <a:p>
            <a:pPr algn="just">
              <a:lnSpc>
                <a:spcPct val="90000"/>
              </a:lnSpc>
              <a:spcAft>
                <a:spcPts val="1200"/>
              </a:spcAft>
              <a:defRPr/>
            </a:pPr>
            <a:r>
              <a:rPr lang="es-VE" altLang="es-VE" dirty="0">
                <a:latin typeface="Berlin Sans FB" panose="020E0602020502020306" pitchFamily="34" charset="0"/>
              </a:rPr>
              <a:t>el fondo negro autenticado (papel fotográfico), ante el Departamento de Admisión y Control de Estudios </a:t>
            </a:r>
            <a:endParaRPr lang="es-VE" dirty="0"/>
          </a:p>
        </p:txBody>
      </p:sp>
      <p:pic>
        <p:nvPicPr>
          <p:cNvPr id="6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7337" y="2027238"/>
            <a:ext cx="2447925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83771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781300" y="762000"/>
            <a:ext cx="6845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VE" b="1" dirty="0">
                <a:latin typeface="Arial" panose="020B0604020202020204" pitchFamily="34" charset="0"/>
              </a:rPr>
              <a:t> Instituto Universitario de Tecnología para la Informática</a:t>
            </a:r>
            <a:endParaRPr lang="es-VE" b="1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47925" cy="1524000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952500" y="3244334"/>
            <a:ext cx="49911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VE" altLang="es-VE" dirty="0">
              <a:solidFill>
                <a:srgbClr val="C00000"/>
              </a:solidFill>
              <a:latin typeface="Impact" panose="020B0806030902050204" pitchFamily="34" charset="0"/>
            </a:endParaRPr>
          </a:p>
          <a:p>
            <a:endParaRPr lang="es-VE" dirty="0">
              <a:solidFill>
                <a:srgbClr val="C00000"/>
              </a:solidFill>
              <a:latin typeface="Impact" panose="020B0806030902050204" pitchFamily="34" charset="0"/>
            </a:endParaRPr>
          </a:p>
          <a:p>
            <a:endParaRPr lang="es-VE" dirty="0"/>
          </a:p>
        </p:txBody>
      </p:sp>
      <p:sp>
        <p:nvSpPr>
          <p:cNvPr id="6" name="Rectángulo 5"/>
          <p:cNvSpPr/>
          <p:nvPr/>
        </p:nvSpPr>
        <p:spPr>
          <a:xfrm>
            <a:off x="3689350" y="1310670"/>
            <a:ext cx="45085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VE" altLang="es-VE" sz="3200" dirty="0">
                <a:solidFill>
                  <a:srgbClr val="C00000"/>
                </a:solidFill>
                <a:latin typeface="Franklin Gothic Demi Cond" panose="020B0706030402020204" pitchFamily="34" charset="0"/>
              </a:rPr>
              <a:t>¿ES OBLIGATORIO O NO?</a:t>
            </a:r>
            <a:endParaRPr lang="es-VE" sz="3200" dirty="0">
              <a:latin typeface="Franklin Gothic Demi Cond" panose="020B070603040202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650081" y="2798058"/>
            <a:ext cx="607853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VE" altLang="es-VE" sz="2800" dirty="0"/>
              <a:t>El Servicio Comunitario del estudiante es un requisito para la obtención del título de pre-grado en la Educación Superior, por lo tanto es </a:t>
            </a:r>
            <a:r>
              <a:rPr lang="es-VE" altLang="es-VE" sz="2800" b="1" dirty="0"/>
              <a:t>obligatorio</a:t>
            </a:r>
            <a:r>
              <a:rPr lang="es-VE" altLang="es-VE" sz="2800" dirty="0"/>
              <a:t>. </a:t>
            </a:r>
            <a:r>
              <a:rPr lang="es-VE" altLang="es-VE" sz="2800" i="1" dirty="0">
                <a:latin typeface="Berlin Sans FB" panose="020E0602020502020306" pitchFamily="34" charset="0"/>
              </a:rPr>
              <a:t>(artículo 1)</a:t>
            </a:r>
          </a:p>
        </p:txBody>
      </p:sp>
      <p:pic>
        <p:nvPicPr>
          <p:cNvPr id="8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7100" y="2491561"/>
            <a:ext cx="3816350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59854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647927" y="1095744"/>
            <a:ext cx="6845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VE" b="1" dirty="0">
                <a:latin typeface="Arial" panose="020B0604020202020204" pitchFamily="34" charset="0"/>
              </a:rPr>
              <a:t> Instituto Universitario de Tecnología para la Informática</a:t>
            </a:r>
            <a:endParaRPr lang="es-VE" b="1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300" y="0"/>
            <a:ext cx="2447925" cy="1524000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584200" y="1854200"/>
            <a:ext cx="1092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VE" altLang="es-VE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¿SI REALIZÓ O REALICÉ TRABAJO VOLUNTARIADO SE CONSIDERA SERVICIO COMUNITARIO?</a:t>
            </a:r>
            <a:endParaRPr lang="es-VE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2997200" y="2515580"/>
            <a:ext cx="6096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s-VE" altLang="es-VE" sz="2800" dirty="0">
                <a:latin typeface="Arial" panose="020B0604020202020204" pitchFamily="34" charset="0"/>
                <a:cs typeface="Arial" panose="020B0604020202020204" pitchFamily="34" charset="0"/>
              </a:rPr>
              <a:t>NO. Es fundamental que el estudiante pueda ejecutar el servicio comunitario de acuerdo a su </a:t>
            </a:r>
            <a:r>
              <a:rPr lang="es-VE" altLang="es-VE" sz="2800" u="sng" dirty="0">
                <a:latin typeface="Arial" panose="020B0604020202020204" pitchFamily="34" charset="0"/>
                <a:cs typeface="Arial" panose="020B0604020202020204" pitchFamily="34" charset="0"/>
              </a:rPr>
              <a:t>perfil académico</a:t>
            </a:r>
            <a:r>
              <a:rPr lang="es-VE" altLang="es-VE" sz="2800" dirty="0">
                <a:latin typeface="Arial" panose="020B0604020202020204" pitchFamily="34" charset="0"/>
                <a:cs typeface="Arial" panose="020B0604020202020204" pitchFamily="34" charset="0"/>
              </a:rPr>
              <a:t> de la carrera que cursa.</a:t>
            </a:r>
          </a:p>
        </p:txBody>
      </p:sp>
      <p:sp>
        <p:nvSpPr>
          <p:cNvPr id="6" name="Rectángulo 5"/>
          <p:cNvSpPr/>
          <p:nvPr/>
        </p:nvSpPr>
        <p:spPr>
          <a:xfrm rot="20646137">
            <a:off x="239548" y="4740377"/>
            <a:ext cx="27366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VE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ANÁLISIS DE SISTEMA</a:t>
            </a:r>
            <a:endParaRPr lang="es-VE" b="1" dirty="0">
              <a:solidFill>
                <a:srgbClr val="00B0F0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 rot="1207535">
            <a:off x="8870215" y="4780237"/>
            <a:ext cx="19714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V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VE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ELECTRÓNICA </a:t>
            </a:r>
            <a:endParaRPr lang="es-VE" b="1" dirty="0">
              <a:solidFill>
                <a:srgbClr val="00B0F0"/>
              </a:solidFill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4022217" y="4740378"/>
            <a:ext cx="37968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V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VE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ADMINISTRACIÓN INDUSTRIAL </a:t>
            </a:r>
            <a:endParaRPr lang="es-VE" b="1" dirty="0">
              <a:solidFill>
                <a:srgbClr val="C00000"/>
              </a:solidFill>
            </a:endParaRPr>
          </a:p>
        </p:txBody>
      </p:sp>
      <p:pic>
        <p:nvPicPr>
          <p:cNvPr id="9" name="Picture 2" descr="F:\ingenieria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877917" y="5109710"/>
            <a:ext cx="2046664" cy="13895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3" descr="F:\dfgdf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306994">
            <a:off x="1083036" y="5127568"/>
            <a:ext cx="1952747" cy="12863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AutoShape 2" descr="Electrónica fotos de stock, imágenes de Electrónica sin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VE"/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113336">
            <a:off x="8497865" y="5099634"/>
            <a:ext cx="1990725" cy="140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788473"/>
      </p:ext>
    </p:extLst>
  </p:cSld>
  <p:clrMapOvr>
    <a:masterClrMapping/>
  </p:clrMapOvr>
</p:sld>
</file>

<file path=ppt/theme/theme1.xml><?xml version="1.0" encoding="utf-8"?>
<a:theme xmlns:a="http://schemas.openxmlformats.org/drawingml/2006/main" name="Gota">
  <a:themeElements>
    <a:clrScheme name="Gota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Got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ot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Gota</Template>
  <TotalTime>306</TotalTime>
  <Words>1435</Words>
  <Application>Microsoft Office PowerPoint</Application>
  <PresentationFormat>Panorámica</PresentationFormat>
  <Paragraphs>143</Paragraphs>
  <Slides>29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9" baseType="lpstr">
      <vt:lpstr>Arial</vt:lpstr>
      <vt:lpstr>Berlin Sans FB</vt:lpstr>
      <vt:lpstr>Franklin Gothic Demi Cond</vt:lpstr>
      <vt:lpstr>Goudy Stout</vt:lpstr>
      <vt:lpstr>Impact</vt:lpstr>
      <vt:lpstr>Maiandra GD</vt:lpstr>
      <vt:lpstr>Palatino Linotype</vt:lpstr>
      <vt:lpstr>Tw Cen MT</vt:lpstr>
      <vt:lpstr>Wingdings</vt:lpstr>
      <vt:lpstr>Gota</vt:lpstr>
      <vt:lpstr>Taller 1er. Encuentro SERVICIO COMUNITARIO 2026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Taller 1er. Encuentro</dc:title>
  <dc:creator>Rafael Linarez</dc:creator>
  <cp:lastModifiedBy>USUARIO</cp:lastModifiedBy>
  <cp:revision>66</cp:revision>
  <dcterms:created xsi:type="dcterms:W3CDTF">2024-07-15T16:03:52Z</dcterms:created>
  <dcterms:modified xsi:type="dcterms:W3CDTF">2026-02-28T18:14:18Z</dcterms:modified>
</cp:coreProperties>
</file>