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3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;p2"/>
          <p:cNvPicPr/>
          <p:nvPr/>
        </p:nvPicPr>
        <p:blipFill>
          <a:blip r:embed="rId2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" name="Google Shape;10;p2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28600" y="1713240"/>
            <a:ext cx="7600680" cy="2899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65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99;p19"/>
          <p:cNvPicPr/>
          <p:nvPr/>
        </p:nvPicPr>
        <p:blipFill>
          <a:blip r:embed="rId2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4" name="Google Shape;100;p19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28600" y="1879200"/>
            <a:ext cx="2405160" cy="1384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109;p20"/>
          <p:cNvPicPr/>
          <p:nvPr/>
        </p:nvPicPr>
        <p:blipFill>
          <a:blip r:embed="rId2"/>
          <a:srcRect l="14225" t="13766" r="731" b="1191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7" name="Google Shape;110;p20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4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4;p3"/>
          <p:cNvPicPr/>
          <p:nvPr/>
        </p:nvPicPr>
        <p:blipFill>
          <a:blip r:embed="rId2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0" name="Google Shape;15;p3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228600" y="1196280"/>
            <a:ext cx="6984720" cy="2276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5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228600" y="3396960"/>
            <a:ext cx="1235520" cy="1107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121;p21"/>
          <p:cNvPicPr/>
          <p:nvPr/>
        </p:nvPicPr>
        <p:blipFill>
          <a:blip r:embed="rId2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5" name="Google Shape;122;p21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618880" y="1866960"/>
            <a:ext cx="3296160" cy="799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4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228600" y="3162240"/>
            <a:ext cx="47523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5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5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title"/>
          </p:nvPr>
        </p:nvSpPr>
        <p:spPr>
          <a:xfrm>
            <a:off x="5618880" y="544680"/>
            <a:ext cx="3296160" cy="799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4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3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130;p22"/>
          <p:cNvPicPr/>
          <p:nvPr/>
        </p:nvPicPr>
        <p:blipFill>
          <a:blip r:embed="rId2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0" name="Google Shape;131;p22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228600" y="2672280"/>
            <a:ext cx="5343840" cy="1107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2" name="Google Shape;134;p22"/>
          <p:cNvSpPr/>
          <p:nvPr/>
        </p:nvSpPr>
        <p:spPr>
          <a:xfrm>
            <a:off x="6395760" y="392400"/>
            <a:ext cx="2519280" cy="79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300"/>
              </a:spcBef>
              <a:tabLst>
                <a:tab pos="0" algn="l"/>
              </a:tabLst>
            </a:pPr>
            <a:r>
              <a:rPr lang="en" sz="1000" b="1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CREDITS:</a:t>
            </a:r>
            <a:r>
              <a:rPr lang="en" sz="10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 This presentation template was created by </a:t>
            </a:r>
            <a:r>
              <a:rPr lang="en" sz="1000" b="1" u="sng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  <a:hlinkClick r:id="rId3"/>
              </a:rPr>
              <a:t>Slidesgo</a:t>
            </a:r>
            <a:r>
              <a:rPr lang="en" sz="10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, and includes icons, infographics &amp; images by </a:t>
            </a:r>
            <a:r>
              <a:rPr lang="en" sz="1000" b="1" u="sng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  <a:hlinkClick r:id="rId4"/>
              </a:rPr>
              <a:t>Freepik</a:t>
            </a:r>
            <a:r>
              <a:rPr lang="en" sz="1000" b="0" u="sng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 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136;p23"/>
          <p:cNvPicPr/>
          <p:nvPr/>
        </p:nvPicPr>
        <p:blipFill>
          <a:blip r:embed="rId2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138;p24"/>
          <p:cNvPicPr/>
          <p:nvPr/>
        </p:nvPicPr>
        <p:blipFill>
          <a:blip r:embed="rId2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20;p4"/>
          <p:cNvPicPr/>
          <p:nvPr/>
        </p:nvPicPr>
        <p:blipFill>
          <a:blip r:embed="rId2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6" name="Google Shape;21;p4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720000" y="1215720"/>
            <a:ext cx="7703640" cy="3416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25;p5"/>
          <p:cNvPicPr/>
          <p:nvPr/>
        </p:nvPicPr>
        <p:blipFill>
          <a:blip r:embed="rId2"/>
          <a:srcRect l="10261" t="8058" r="-2888" b="-686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0" name="Google Shape;26;p5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4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33;p6"/>
          <p:cNvPicPr/>
          <p:nvPr/>
        </p:nvPicPr>
        <p:blipFill>
          <a:blip r:embed="rId2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4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4;p11"/>
          <p:cNvPicPr/>
          <p:nvPr/>
        </p:nvPicPr>
        <p:blipFill>
          <a:blip r:embed="rId2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" name="Google Shape;55;p11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284120" y="1288080"/>
            <a:ext cx="6575760" cy="1526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36;p7"/>
          <p:cNvPicPr/>
          <p:nvPr/>
        </p:nvPicPr>
        <p:blipFill>
          <a:blip r:embed="rId2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5" name="Google Shape;37;p7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28600" y="351000"/>
            <a:ext cx="4936320" cy="1426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473080" y="228600"/>
            <a:ext cx="3441960" cy="4663080"/>
          </a:xfrm>
          <a:prstGeom prst="rect">
            <a:avLst/>
          </a:prstGeom>
          <a:noFill/>
          <a:ln w="19080">
            <a:solidFill>
              <a:schemeClr val="dk2"/>
            </a:solidFill>
            <a:round/>
          </a:ln>
        </p:spPr>
        <p:txBody>
          <a:bodyPr lIns="90000" tIns="45000" rIns="90000" bIns="45000" anchor="t">
            <a:normAutofit fontScale="92500"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42;p8"/>
          <p:cNvPicPr/>
          <p:nvPr/>
        </p:nvPicPr>
        <p:blipFill>
          <a:blip r:embed="rId2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9" name="Google Shape;43;p8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318040" y="1307160"/>
            <a:ext cx="4507920" cy="2529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46;p9"/>
          <p:cNvPicPr/>
          <p:nvPr/>
        </p:nvPicPr>
        <p:blipFill>
          <a:blip r:embed="rId2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2" name="Google Shape;47;p9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2135520" y="1189080"/>
            <a:ext cx="4872600" cy="1964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75" name="PlaceHolder 2"/>
          <p:cNvSpPr>
            <a:spLocks noGrp="1"/>
          </p:cNvSpPr>
          <p:nvPr>
            <p:ph type="title"/>
          </p:nvPr>
        </p:nvSpPr>
        <p:spPr>
          <a:xfrm>
            <a:off x="720000" y="4014360"/>
            <a:ext cx="7703640" cy="5724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_1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144;p27"/>
          <p:cNvSpPr/>
          <p:nvPr/>
        </p:nvSpPr>
        <p:spPr>
          <a:xfrm>
            <a:off x="0" y="-10440"/>
            <a:ext cx="9143640" cy="11804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713160" y="539640"/>
            <a:ext cx="771732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_1_1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147;p28"/>
          <p:cNvSpPr/>
          <p:nvPr/>
        </p:nvSpPr>
        <p:spPr>
          <a:xfrm>
            <a:off x="0" y="-10440"/>
            <a:ext cx="9143640" cy="118044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728640" y="539640"/>
            <a:ext cx="334728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title"/>
          </p:nvPr>
        </p:nvSpPr>
        <p:spPr>
          <a:xfrm>
            <a:off x="4977720" y="539640"/>
            <a:ext cx="345816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_1_1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60;p13"/>
          <p:cNvPicPr/>
          <p:nvPr/>
        </p:nvPicPr>
        <p:blipFill>
          <a:blip r:embed="rId2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8" name="Google Shape;61;p13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28600" y="1879200"/>
            <a:ext cx="2500200" cy="1384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0" name="PlaceHolder 2"/>
          <p:cNvSpPr>
            <a:spLocks noGrp="1"/>
          </p:cNvSpPr>
          <p:nvPr>
            <p:ph type="title"/>
          </p:nvPr>
        </p:nvSpPr>
        <p:spPr>
          <a:xfrm>
            <a:off x="3206880" y="497520"/>
            <a:ext cx="909720" cy="553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title"/>
          </p:nvPr>
        </p:nvSpPr>
        <p:spPr>
          <a:xfrm>
            <a:off x="6061320" y="497520"/>
            <a:ext cx="909720" cy="553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title"/>
          </p:nvPr>
        </p:nvSpPr>
        <p:spPr>
          <a:xfrm>
            <a:off x="3206880" y="1996200"/>
            <a:ext cx="909720" cy="553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title"/>
          </p:nvPr>
        </p:nvSpPr>
        <p:spPr>
          <a:xfrm>
            <a:off x="6061320" y="1996200"/>
            <a:ext cx="909720" cy="553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title"/>
          </p:nvPr>
        </p:nvSpPr>
        <p:spPr>
          <a:xfrm>
            <a:off x="3206880" y="3494880"/>
            <a:ext cx="909720" cy="553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7"/>
          <p:cNvSpPr>
            <a:spLocks noGrp="1"/>
          </p:cNvSpPr>
          <p:nvPr>
            <p:ph type="title"/>
          </p:nvPr>
        </p:nvSpPr>
        <p:spPr>
          <a:xfrm>
            <a:off x="6061320" y="3494880"/>
            <a:ext cx="909720" cy="553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xx%</a:t>
            </a:r>
            <a:endParaRPr lang="fr-FR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76;p14"/>
          <p:cNvPicPr/>
          <p:nvPr/>
        </p:nvPicPr>
        <p:blipFill>
          <a:blip r:embed="rId2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7" name="Google Shape;77;p14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28600" y="2207880"/>
            <a:ext cx="2471760" cy="984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80;p15"/>
          <p:cNvPicPr/>
          <p:nvPr/>
        </p:nvPicPr>
        <p:blipFill>
          <a:blip r:embed="rId2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0" name="Google Shape;81;p15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4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2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84;p16"/>
          <p:cNvPicPr/>
          <p:nvPr/>
        </p:nvPicPr>
        <p:blipFill>
          <a:blip r:embed="rId2"/>
          <a:srcRect l="12361" t="6762" r="823" b="6424"/>
          <a:stretch/>
        </p:blipFill>
        <p:spPr>
          <a:xfrm flipH="1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3" name="Google Shape;85;p16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4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88;p17"/>
          <p:cNvPicPr/>
          <p:nvPr/>
        </p:nvPicPr>
        <p:blipFill>
          <a:blip r:embed="rId2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6" name="Google Shape;89;p17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28600" y="264960"/>
            <a:ext cx="4303800" cy="2053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_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93;p18"/>
          <p:cNvPicPr/>
          <p:nvPr/>
        </p:nvPicPr>
        <p:blipFill>
          <a:blip r:embed="rId2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0" name="Google Shape;94;p18"/>
          <p:cNvCxnSpPr/>
          <p:nvPr/>
        </p:nvCxnSpPr>
        <p:spPr>
          <a:xfrm>
            <a:off x="0" y="5021640"/>
            <a:ext cx="9144360" cy="360"/>
          </a:xfrm>
          <a:prstGeom prst="straightConnector1">
            <a:avLst/>
          </a:prstGeom>
          <a:ln w="9525">
            <a:solidFill>
              <a:srgbClr val="000000"/>
            </a:solidFill>
            <a:round/>
          </a:ln>
        </p:spPr>
      </p:cxn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28600" y="1205280"/>
            <a:ext cx="43228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26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473080" y="228600"/>
            <a:ext cx="3441960" cy="4663080"/>
          </a:xfrm>
          <a:prstGeom prst="rect">
            <a:avLst/>
          </a:prstGeom>
          <a:noFill/>
          <a:ln w="19080">
            <a:solidFill>
              <a:schemeClr val="dk2"/>
            </a:solidFill>
            <a:round/>
          </a:ln>
        </p:spPr>
        <p:txBody>
          <a:bodyPr lIns="90000" tIns="45000" rIns="90000" bIns="45000" anchor="t">
            <a:normAutofit fontScale="92500"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228600" y="1714680"/>
            <a:ext cx="7600680" cy="2895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65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Revalorización, Reexpresión y Actualización</a:t>
            </a:r>
            <a:endParaRPr lang="fr-FR" sz="65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2409840" y="714240"/>
            <a:ext cx="6372000" cy="628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6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Entendiendo sus definiciones y diferencias de manera sencilla.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83" name="Google Shape;156;p29"/>
          <p:cNvSpPr/>
          <p:nvPr/>
        </p:nvSpPr>
        <p:spPr>
          <a:xfrm>
            <a:off x="4667400" y="171360"/>
            <a:ext cx="828360" cy="2462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" sz="800" dirty="0" smtClean="0">
                <a:solidFill>
                  <a:schemeClr val="dk1"/>
                </a:solidFill>
                <a:latin typeface="Arial"/>
              </a:rPr>
              <a:t>CONTABILIDAD INFLACIONARIA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84" name="Google Shape;157;p29"/>
          <p:cNvSpPr/>
          <p:nvPr/>
        </p:nvSpPr>
        <p:spPr>
          <a:xfrm>
            <a:off x="7867800" y="133200"/>
            <a:ext cx="1047240" cy="1846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" sz="1200" b="0" u="none" strike="noStrike" dirty="0" smtClean="0">
                <a:solidFill>
                  <a:schemeClr val="dk1"/>
                </a:solidFill>
                <a:effectLst/>
                <a:uFillTx/>
                <a:latin typeface="Arial"/>
              </a:rPr>
              <a:t>25/07/2025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85" name="Google Shape;158;p29"/>
          <p:cNvSpPr/>
          <p:nvPr/>
        </p:nvSpPr>
        <p:spPr>
          <a:xfrm>
            <a:off x="3648240" y="171360"/>
            <a:ext cx="828360" cy="1846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VE" sz="1200" b="0" u="none" strike="noStrike" dirty="0" smtClean="0">
                <a:solidFill>
                  <a:srgbClr val="000000"/>
                </a:solidFill>
                <a:effectLst/>
                <a:uFillTx/>
                <a:latin typeface="OpenSymbol"/>
              </a:rPr>
              <a:t>IUTEPI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86" name="Google Shape;159;p29"/>
          <p:cNvSpPr/>
          <p:nvPr/>
        </p:nvSpPr>
        <p:spPr>
          <a:xfrm>
            <a:off x="228599" y="133200"/>
            <a:ext cx="1618129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" sz="1200" dirty="0" smtClean="0">
                <a:solidFill>
                  <a:schemeClr val="dk1"/>
                </a:solidFill>
                <a:latin typeface="Arial"/>
              </a:rPr>
              <a:t>HENRY RAFAEL CASTILLO YEPEZ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Semejanzas entre los conceptos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Los tres procesos están interrelacionados y son fundamentales para una contabilidad precisa. Tanto la revalorización, la reexpresión, como la actualización buscan asegurar que la información financiera sea relevante y útil. Además, los tres procesos abarcan ajustes y mejoras que reflejan la realidad económica de la empresa.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Importancia en el contexto financiero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Entender estos conceptos es vital para la gestión financiera de cualquier organización. Ayudan a los inversores y a la dirección a tomar decisiones informadas. La transparencia que ofrecen estos procesos respalda la confianza y credibilidad en las reportes financieros, lo que es esencial para el éxito a largo plazo de la empresa.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Conclusiones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A través de nuestra exploración de la revalorización, la reexpresión y la actualización, hemos notado la importancia de cada uno en la contabilidad. Comprender sus diferencias y similitudes nos ayuda a tener una visión más clara de la salud financiera de las empresas, asegurando decisiones más acertadas en el ámbito económico. ¡Gracias por acompañarnos en este viaje!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28600" y="2676600"/>
            <a:ext cx="5343120" cy="1104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6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Thank you!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subTitle"/>
          </p:nvPr>
        </p:nvSpPr>
        <p:spPr>
          <a:xfrm>
            <a:off x="228600" y="3705120"/>
            <a:ext cx="4924080" cy="1047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400" b="1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Do you have any questions?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5" name="Google Shape;335;p42"/>
          <p:cNvSpPr/>
          <p:nvPr/>
        </p:nvSpPr>
        <p:spPr>
          <a:xfrm>
            <a:off x="6429240" y="1324080"/>
            <a:ext cx="2428560" cy="15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" sz="1000" b="0" u="none" strike="noStrike" dirty="0" smtClean="0">
                <a:solidFill>
                  <a:schemeClr val="dk1"/>
                </a:solidFill>
                <a:effectLst/>
                <a:uFillTx/>
                <a:latin typeface="Arial"/>
              </a:rPr>
              <a:t>+</a:t>
            </a:r>
            <a:r>
              <a:rPr lang="en" sz="1000" dirty="0" smtClean="0">
                <a:solidFill>
                  <a:schemeClr val="dk1"/>
                </a:solidFill>
                <a:latin typeface="Arial"/>
              </a:rPr>
              <a:t>0414-5572403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pSp>
        <p:nvGrpSpPr>
          <p:cNvPr id="116" name="Google Shape;336;p42"/>
          <p:cNvGrpSpPr/>
          <p:nvPr/>
        </p:nvGrpSpPr>
        <p:grpSpPr>
          <a:xfrm>
            <a:off x="304920" y="697320"/>
            <a:ext cx="2003760" cy="366480"/>
            <a:chOff x="304920" y="697320"/>
            <a:chExt cx="2003760" cy="366480"/>
          </a:xfrm>
        </p:grpSpPr>
        <p:sp>
          <p:nvSpPr>
            <p:cNvPr id="117" name="Google Shape;337;p42"/>
            <p:cNvSpPr/>
            <p:nvPr/>
          </p:nvSpPr>
          <p:spPr>
            <a:xfrm>
              <a:off x="304920" y="697680"/>
              <a:ext cx="365040" cy="365400"/>
            </a:xfrm>
            <a:custGeom>
              <a:avLst/>
              <a:gdLst>
                <a:gd name="textAreaLeft" fmla="*/ 0 w 365040"/>
                <a:gd name="textAreaRight" fmla="*/ 365400 w 365040"/>
                <a:gd name="textAreaTop" fmla="*/ 0 h 365400"/>
                <a:gd name="textAreaBottom" fmla="*/ 365760 h 365400"/>
              </a:gdLst>
              <a:ahLst/>
              <a:cxnLst/>
              <a:rect l="textAreaLeft" t="textAreaTop" r="textAreaRight" b="textAreaBottom"/>
              <a:pathLst>
                <a:path w="10860" h="10872">
                  <a:moveTo>
                    <a:pt x="5430" y="1"/>
                  </a:moveTo>
                  <a:cubicBezTo>
                    <a:pt x="3990" y="1"/>
                    <a:pt x="2608" y="560"/>
                    <a:pt x="1596" y="1584"/>
                  </a:cubicBezTo>
                  <a:cubicBezTo>
                    <a:pt x="561" y="2620"/>
                    <a:pt x="1" y="3989"/>
                    <a:pt x="1" y="5430"/>
                  </a:cubicBezTo>
                  <a:cubicBezTo>
                    <a:pt x="1" y="6561"/>
                    <a:pt x="346" y="7645"/>
                    <a:pt x="1001" y="8573"/>
                  </a:cubicBezTo>
                  <a:cubicBezTo>
                    <a:pt x="1632" y="9466"/>
                    <a:pt x="2513" y="10145"/>
                    <a:pt x="3537" y="10538"/>
                  </a:cubicBezTo>
                  <a:cubicBezTo>
                    <a:pt x="3559" y="10544"/>
                    <a:pt x="3579" y="10547"/>
                    <a:pt x="3599" y="10547"/>
                  </a:cubicBezTo>
                  <a:cubicBezTo>
                    <a:pt x="3656" y="10547"/>
                    <a:pt x="3704" y="10522"/>
                    <a:pt x="3740" y="10478"/>
                  </a:cubicBezTo>
                  <a:cubicBezTo>
                    <a:pt x="3763" y="10443"/>
                    <a:pt x="3763" y="10395"/>
                    <a:pt x="3763" y="10371"/>
                  </a:cubicBezTo>
                  <a:lnTo>
                    <a:pt x="3763" y="7275"/>
                  </a:lnTo>
                  <a:cubicBezTo>
                    <a:pt x="3763" y="7180"/>
                    <a:pt x="3692" y="7097"/>
                    <a:pt x="3585" y="7097"/>
                  </a:cubicBezTo>
                  <a:lnTo>
                    <a:pt x="2156" y="7097"/>
                  </a:lnTo>
                  <a:lnTo>
                    <a:pt x="2156" y="5835"/>
                  </a:lnTo>
                  <a:lnTo>
                    <a:pt x="3585" y="5835"/>
                  </a:lnTo>
                  <a:cubicBezTo>
                    <a:pt x="3680" y="5835"/>
                    <a:pt x="3763" y="5751"/>
                    <a:pt x="3763" y="5656"/>
                  </a:cubicBezTo>
                  <a:lnTo>
                    <a:pt x="3763" y="5430"/>
                  </a:lnTo>
                  <a:cubicBezTo>
                    <a:pt x="3763" y="3942"/>
                    <a:pt x="5180" y="2632"/>
                    <a:pt x="6799" y="2632"/>
                  </a:cubicBezTo>
                  <a:lnTo>
                    <a:pt x="7550" y="2632"/>
                  </a:lnTo>
                  <a:lnTo>
                    <a:pt x="7550" y="3894"/>
                  </a:lnTo>
                  <a:lnTo>
                    <a:pt x="6799" y="3894"/>
                  </a:lnTo>
                  <a:cubicBezTo>
                    <a:pt x="6311" y="3894"/>
                    <a:pt x="5883" y="4025"/>
                    <a:pt x="5561" y="4287"/>
                  </a:cubicBezTo>
                  <a:cubicBezTo>
                    <a:pt x="5228" y="4561"/>
                    <a:pt x="5025" y="4966"/>
                    <a:pt x="5025" y="5430"/>
                  </a:cubicBezTo>
                  <a:lnTo>
                    <a:pt x="5025" y="5656"/>
                  </a:lnTo>
                  <a:cubicBezTo>
                    <a:pt x="5025" y="5740"/>
                    <a:pt x="5109" y="5835"/>
                    <a:pt x="5204" y="5835"/>
                  </a:cubicBezTo>
                  <a:lnTo>
                    <a:pt x="5883" y="5835"/>
                  </a:lnTo>
                  <a:cubicBezTo>
                    <a:pt x="5966" y="5835"/>
                    <a:pt x="6061" y="5751"/>
                    <a:pt x="6061" y="5656"/>
                  </a:cubicBezTo>
                  <a:cubicBezTo>
                    <a:pt x="6061" y="5561"/>
                    <a:pt x="5978" y="5478"/>
                    <a:pt x="5883" y="5478"/>
                  </a:cubicBezTo>
                  <a:lnTo>
                    <a:pt x="5371" y="5478"/>
                  </a:lnTo>
                  <a:lnTo>
                    <a:pt x="5371" y="5418"/>
                  </a:lnTo>
                  <a:cubicBezTo>
                    <a:pt x="5371" y="4525"/>
                    <a:pt x="6145" y="4204"/>
                    <a:pt x="6799" y="4204"/>
                  </a:cubicBezTo>
                  <a:lnTo>
                    <a:pt x="7704" y="4204"/>
                  </a:lnTo>
                  <a:cubicBezTo>
                    <a:pt x="7800" y="4204"/>
                    <a:pt x="7883" y="4132"/>
                    <a:pt x="7883" y="4025"/>
                  </a:cubicBezTo>
                  <a:lnTo>
                    <a:pt x="7883" y="2418"/>
                  </a:lnTo>
                  <a:cubicBezTo>
                    <a:pt x="7883" y="2334"/>
                    <a:pt x="7811" y="2239"/>
                    <a:pt x="7704" y="2239"/>
                  </a:cubicBezTo>
                  <a:lnTo>
                    <a:pt x="6799" y="2239"/>
                  </a:lnTo>
                  <a:cubicBezTo>
                    <a:pt x="5966" y="2239"/>
                    <a:pt x="5121" y="2572"/>
                    <a:pt x="4466" y="3156"/>
                  </a:cubicBezTo>
                  <a:cubicBezTo>
                    <a:pt x="3799" y="3763"/>
                    <a:pt x="3418" y="4549"/>
                    <a:pt x="3418" y="5382"/>
                  </a:cubicBezTo>
                  <a:lnTo>
                    <a:pt x="3418" y="5442"/>
                  </a:lnTo>
                  <a:lnTo>
                    <a:pt x="1989" y="5442"/>
                  </a:lnTo>
                  <a:cubicBezTo>
                    <a:pt x="1906" y="5442"/>
                    <a:pt x="1811" y="5513"/>
                    <a:pt x="1811" y="5620"/>
                  </a:cubicBezTo>
                  <a:lnTo>
                    <a:pt x="1811" y="7228"/>
                  </a:lnTo>
                  <a:cubicBezTo>
                    <a:pt x="1811" y="7323"/>
                    <a:pt x="1894" y="7406"/>
                    <a:pt x="1989" y="7406"/>
                  </a:cubicBezTo>
                  <a:lnTo>
                    <a:pt x="3418" y="7406"/>
                  </a:lnTo>
                  <a:lnTo>
                    <a:pt x="3418" y="10085"/>
                  </a:lnTo>
                  <a:cubicBezTo>
                    <a:pt x="1561" y="9300"/>
                    <a:pt x="346" y="7442"/>
                    <a:pt x="346" y="5418"/>
                  </a:cubicBezTo>
                  <a:cubicBezTo>
                    <a:pt x="346" y="2596"/>
                    <a:pt x="2620" y="322"/>
                    <a:pt x="5430" y="322"/>
                  </a:cubicBezTo>
                  <a:cubicBezTo>
                    <a:pt x="8228" y="322"/>
                    <a:pt x="10526" y="2620"/>
                    <a:pt x="10526" y="5418"/>
                  </a:cubicBezTo>
                  <a:cubicBezTo>
                    <a:pt x="10526" y="8228"/>
                    <a:pt x="8240" y="10502"/>
                    <a:pt x="5430" y="10502"/>
                  </a:cubicBezTo>
                  <a:lnTo>
                    <a:pt x="5371" y="10502"/>
                  </a:lnTo>
                  <a:lnTo>
                    <a:pt x="5371" y="7418"/>
                  </a:lnTo>
                  <a:lnTo>
                    <a:pt x="7728" y="7418"/>
                  </a:lnTo>
                  <a:cubicBezTo>
                    <a:pt x="7811" y="7418"/>
                    <a:pt x="7907" y="7347"/>
                    <a:pt x="7907" y="7240"/>
                  </a:cubicBezTo>
                  <a:lnTo>
                    <a:pt x="7907" y="5656"/>
                  </a:lnTo>
                  <a:cubicBezTo>
                    <a:pt x="7907" y="5561"/>
                    <a:pt x="7823" y="5478"/>
                    <a:pt x="7728" y="5478"/>
                  </a:cubicBezTo>
                  <a:lnTo>
                    <a:pt x="6728" y="5478"/>
                  </a:lnTo>
                  <a:cubicBezTo>
                    <a:pt x="6633" y="5478"/>
                    <a:pt x="6549" y="5549"/>
                    <a:pt x="6549" y="5656"/>
                  </a:cubicBezTo>
                  <a:cubicBezTo>
                    <a:pt x="6549" y="5740"/>
                    <a:pt x="6621" y="5835"/>
                    <a:pt x="6728" y="5835"/>
                  </a:cubicBezTo>
                  <a:lnTo>
                    <a:pt x="7561" y="5835"/>
                  </a:lnTo>
                  <a:lnTo>
                    <a:pt x="7561" y="7097"/>
                  </a:lnTo>
                  <a:lnTo>
                    <a:pt x="5204" y="7097"/>
                  </a:lnTo>
                  <a:cubicBezTo>
                    <a:pt x="5121" y="7097"/>
                    <a:pt x="5025" y="7168"/>
                    <a:pt x="5025" y="7275"/>
                  </a:cubicBezTo>
                  <a:lnTo>
                    <a:pt x="5025" y="10693"/>
                  </a:lnTo>
                  <a:cubicBezTo>
                    <a:pt x="5025" y="10788"/>
                    <a:pt x="5109" y="10859"/>
                    <a:pt x="5192" y="10871"/>
                  </a:cubicBezTo>
                  <a:lnTo>
                    <a:pt x="5430" y="10871"/>
                  </a:lnTo>
                  <a:cubicBezTo>
                    <a:pt x="6871" y="10871"/>
                    <a:pt x="8240" y="10312"/>
                    <a:pt x="9276" y="9288"/>
                  </a:cubicBezTo>
                  <a:cubicBezTo>
                    <a:pt x="10300" y="8252"/>
                    <a:pt x="10859" y="6883"/>
                    <a:pt x="10859" y="5442"/>
                  </a:cubicBezTo>
                  <a:cubicBezTo>
                    <a:pt x="10859" y="3989"/>
                    <a:pt x="10300" y="2620"/>
                    <a:pt x="9276" y="1584"/>
                  </a:cubicBezTo>
                  <a:cubicBezTo>
                    <a:pt x="8240" y="560"/>
                    <a:pt x="6871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grpSp>
          <p:nvGrpSpPr>
            <p:cNvPr id="118" name="Google Shape;338;p42"/>
            <p:cNvGrpSpPr/>
            <p:nvPr/>
          </p:nvGrpSpPr>
          <p:grpSpPr>
            <a:xfrm>
              <a:off x="848880" y="697320"/>
              <a:ext cx="360720" cy="366480"/>
              <a:chOff x="848880" y="697320"/>
              <a:chExt cx="360720" cy="366480"/>
            </a:xfrm>
          </p:grpSpPr>
          <p:sp>
            <p:nvSpPr>
              <p:cNvPr id="119" name="Google Shape;339;p42"/>
              <p:cNvSpPr/>
              <p:nvPr/>
            </p:nvSpPr>
            <p:spPr>
              <a:xfrm>
                <a:off x="848880" y="697320"/>
                <a:ext cx="360720" cy="366480"/>
              </a:xfrm>
              <a:custGeom>
                <a:avLst/>
                <a:gdLst>
                  <a:gd name="textAreaLeft" fmla="*/ 0 w 360720"/>
                  <a:gd name="textAreaRight" fmla="*/ 361080 w 360720"/>
                  <a:gd name="textAreaTop" fmla="*/ 0 h 366480"/>
                  <a:gd name="textAreaBottom" fmla="*/ 366840 h 366480"/>
                </a:gdLst>
                <a:ahLst/>
                <a:cxnLst/>
                <a:rect l="textAreaLeft" t="textAreaTop" r="textAreaRight" b="textAreaBottom"/>
                <a:pathLst>
                  <a:path w="10872" h="10860">
                    <a:moveTo>
                      <a:pt x="5418" y="334"/>
                    </a:moveTo>
                    <a:cubicBezTo>
                      <a:pt x="8228" y="334"/>
                      <a:pt x="10514" y="2608"/>
                      <a:pt x="10514" y="5430"/>
                    </a:cubicBezTo>
                    <a:cubicBezTo>
                      <a:pt x="10514" y="8240"/>
                      <a:pt x="8228" y="10514"/>
                      <a:pt x="5418" y="10514"/>
                    </a:cubicBezTo>
                    <a:cubicBezTo>
                      <a:pt x="2608" y="10514"/>
                      <a:pt x="334" y="8240"/>
                      <a:pt x="334" y="5430"/>
                    </a:cubicBezTo>
                    <a:cubicBezTo>
                      <a:pt x="334" y="2608"/>
                      <a:pt x="2608" y="334"/>
                      <a:pt x="5418" y="334"/>
                    </a:cubicBezTo>
                    <a:close/>
                    <a:moveTo>
                      <a:pt x="5430" y="1"/>
                    </a:moveTo>
                    <a:cubicBezTo>
                      <a:pt x="3989" y="1"/>
                      <a:pt x="2620" y="560"/>
                      <a:pt x="1596" y="1584"/>
                    </a:cubicBezTo>
                    <a:cubicBezTo>
                      <a:pt x="572" y="2620"/>
                      <a:pt x="1" y="3989"/>
                      <a:pt x="1" y="5430"/>
                    </a:cubicBezTo>
                    <a:cubicBezTo>
                      <a:pt x="1" y="6871"/>
                      <a:pt x="572" y="8240"/>
                      <a:pt x="1596" y="9264"/>
                    </a:cubicBezTo>
                    <a:cubicBezTo>
                      <a:pt x="2620" y="10300"/>
                      <a:pt x="3989" y="10859"/>
                      <a:pt x="5430" y="10859"/>
                    </a:cubicBezTo>
                    <a:cubicBezTo>
                      <a:pt x="6883" y="10859"/>
                      <a:pt x="8252" y="10300"/>
                      <a:pt x="9276" y="9264"/>
                    </a:cubicBezTo>
                    <a:cubicBezTo>
                      <a:pt x="10300" y="8240"/>
                      <a:pt x="10871" y="6871"/>
                      <a:pt x="10871" y="5430"/>
                    </a:cubicBezTo>
                    <a:cubicBezTo>
                      <a:pt x="10871" y="3989"/>
                      <a:pt x="10300" y="2620"/>
                      <a:pt x="9276" y="1584"/>
                    </a:cubicBezTo>
                    <a:cubicBezTo>
                      <a:pt x="8252" y="560"/>
                      <a:pt x="6883" y="1"/>
                      <a:pt x="5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0" name="Google Shape;340;p42"/>
              <p:cNvSpPr/>
              <p:nvPr/>
            </p:nvSpPr>
            <p:spPr>
              <a:xfrm>
                <a:off x="916560" y="766440"/>
                <a:ext cx="224280" cy="228240"/>
              </a:xfrm>
              <a:custGeom>
                <a:avLst/>
                <a:gdLst>
                  <a:gd name="textAreaLeft" fmla="*/ 0 w 224280"/>
                  <a:gd name="textAreaRight" fmla="*/ 224640 w 224280"/>
                  <a:gd name="textAreaTop" fmla="*/ 0 h 228240"/>
                  <a:gd name="textAreaBottom" fmla="*/ 228600 h 228240"/>
                </a:gdLst>
                <a:ahLst/>
                <a:cxnLst/>
                <a:rect l="textAreaLeft" t="textAreaTop" r="textAreaRight" b="textAreaBottom"/>
                <a:pathLst>
                  <a:path w="6764" h="6764">
                    <a:moveTo>
                      <a:pt x="5335" y="346"/>
                    </a:moveTo>
                    <a:cubicBezTo>
                      <a:pt x="5930" y="346"/>
                      <a:pt x="6418" y="834"/>
                      <a:pt x="6418" y="1429"/>
                    </a:cubicBezTo>
                    <a:lnTo>
                      <a:pt x="6418" y="5335"/>
                    </a:lnTo>
                    <a:cubicBezTo>
                      <a:pt x="6418" y="5930"/>
                      <a:pt x="5930" y="6418"/>
                      <a:pt x="5335" y="6418"/>
                    </a:cubicBezTo>
                    <a:lnTo>
                      <a:pt x="1429" y="6418"/>
                    </a:lnTo>
                    <a:cubicBezTo>
                      <a:pt x="834" y="6418"/>
                      <a:pt x="346" y="5930"/>
                      <a:pt x="346" y="5335"/>
                    </a:cubicBezTo>
                    <a:lnTo>
                      <a:pt x="346" y="1429"/>
                    </a:lnTo>
                    <a:cubicBezTo>
                      <a:pt x="346" y="834"/>
                      <a:pt x="834" y="346"/>
                      <a:pt x="1429" y="346"/>
                    </a:cubicBezTo>
                    <a:close/>
                    <a:moveTo>
                      <a:pt x="1429" y="1"/>
                    </a:moveTo>
                    <a:cubicBezTo>
                      <a:pt x="644" y="1"/>
                      <a:pt x="1" y="644"/>
                      <a:pt x="1" y="1429"/>
                    </a:cubicBezTo>
                    <a:lnTo>
                      <a:pt x="1" y="5335"/>
                    </a:lnTo>
                    <a:cubicBezTo>
                      <a:pt x="1" y="6120"/>
                      <a:pt x="644" y="6763"/>
                      <a:pt x="1429" y="6763"/>
                    </a:cubicBezTo>
                    <a:lnTo>
                      <a:pt x="5335" y="6763"/>
                    </a:lnTo>
                    <a:cubicBezTo>
                      <a:pt x="6121" y="6763"/>
                      <a:pt x="6763" y="6120"/>
                      <a:pt x="6763" y="5335"/>
                    </a:cubicBezTo>
                    <a:lnTo>
                      <a:pt x="6763" y="1429"/>
                    </a:lnTo>
                    <a:cubicBezTo>
                      <a:pt x="6763" y="644"/>
                      <a:pt x="6121" y="1"/>
                      <a:pt x="53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1" name="Google Shape;341;p42"/>
              <p:cNvSpPr/>
              <p:nvPr/>
            </p:nvSpPr>
            <p:spPr>
              <a:xfrm>
                <a:off x="968760" y="820800"/>
                <a:ext cx="119520" cy="119160"/>
              </a:xfrm>
              <a:custGeom>
                <a:avLst/>
                <a:gdLst>
                  <a:gd name="textAreaLeft" fmla="*/ 0 w 119520"/>
                  <a:gd name="textAreaRight" fmla="*/ 119880 w 119520"/>
                  <a:gd name="textAreaTop" fmla="*/ 0 h 119160"/>
                  <a:gd name="textAreaBottom" fmla="*/ 119520 h 119160"/>
                </a:gdLst>
                <a:ahLst/>
                <a:cxnLst/>
                <a:rect l="textAreaLeft" t="textAreaTop" r="textAreaRight" b="textAreaBottom"/>
                <a:pathLst>
                  <a:path w="3607" h="3542">
                    <a:moveTo>
                      <a:pt x="1822" y="0"/>
                    </a:moveTo>
                    <a:cubicBezTo>
                      <a:pt x="812" y="0"/>
                      <a:pt x="1" y="851"/>
                      <a:pt x="59" y="1859"/>
                    </a:cubicBezTo>
                    <a:cubicBezTo>
                      <a:pt x="95" y="2776"/>
                      <a:pt x="833" y="3502"/>
                      <a:pt x="1726" y="3538"/>
                    </a:cubicBezTo>
                    <a:cubicBezTo>
                      <a:pt x="1764" y="3541"/>
                      <a:pt x="1802" y="3542"/>
                      <a:pt x="1840" y="3542"/>
                    </a:cubicBezTo>
                    <a:cubicBezTo>
                      <a:pt x="2178" y="3542"/>
                      <a:pt x="2494" y="3447"/>
                      <a:pt x="2762" y="3276"/>
                    </a:cubicBezTo>
                    <a:cubicBezTo>
                      <a:pt x="2857" y="3217"/>
                      <a:pt x="2869" y="3086"/>
                      <a:pt x="2797" y="3014"/>
                    </a:cubicBezTo>
                    <a:cubicBezTo>
                      <a:pt x="2761" y="2978"/>
                      <a:pt x="2711" y="2964"/>
                      <a:pt x="2664" y="2964"/>
                    </a:cubicBezTo>
                    <a:cubicBezTo>
                      <a:pt x="2634" y="2964"/>
                      <a:pt x="2606" y="2969"/>
                      <a:pt x="2583" y="2979"/>
                    </a:cubicBezTo>
                    <a:cubicBezTo>
                      <a:pt x="2380" y="3096"/>
                      <a:pt x="2149" y="3185"/>
                      <a:pt x="1897" y="3185"/>
                    </a:cubicBezTo>
                    <a:cubicBezTo>
                      <a:pt x="1868" y="3185"/>
                      <a:pt x="1839" y="3183"/>
                      <a:pt x="1809" y="3181"/>
                    </a:cubicBezTo>
                    <a:cubicBezTo>
                      <a:pt x="1023" y="3169"/>
                      <a:pt x="380" y="2514"/>
                      <a:pt x="392" y="1716"/>
                    </a:cubicBezTo>
                    <a:cubicBezTo>
                      <a:pt x="426" y="948"/>
                      <a:pt x="1028" y="330"/>
                      <a:pt x="1792" y="330"/>
                    </a:cubicBezTo>
                    <a:cubicBezTo>
                      <a:pt x="1833" y="330"/>
                      <a:pt x="1874" y="332"/>
                      <a:pt x="1916" y="335"/>
                    </a:cubicBezTo>
                    <a:cubicBezTo>
                      <a:pt x="2619" y="371"/>
                      <a:pt x="3190" y="943"/>
                      <a:pt x="3250" y="1633"/>
                    </a:cubicBezTo>
                    <a:cubicBezTo>
                      <a:pt x="3285" y="1919"/>
                      <a:pt x="3214" y="2193"/>
                      <a:pt x="3095" y="2431"/>
                    </a:cubicBezTo>
                    <a:cubicBezTo>
                      <a:pt x="3059" y="2490"/>
                      <a:pt x="3059" y="2574"/>
                      <a:pt x="3119" y="2633"/>
                    </a:cubicBezTo>
                    <a:cubicBezTo>
                      <a:pt x="3149" y="2663"/>
                      <a:pt x="3191" y="2678"/>
                      <a:pt x="3234" y="2678"/>
                    </a:cubicBezTo>
                    <a:cubicBezTo>
                      <a:pt x="3295" y="2678"/>
                      <a:pt x="3358" y="2648"/>
                      <a:pt x="3393" y="2586"/>
                    </a:cubicBezTo>
                    <a:cubicBezTo>
                      <a:pt x="3536" y="2324"/>
                      <a:pt x="3607" y="2014"/>
                      <a:pt x="3583" y="1669"/>
                    </a:cubicBezTo>
                    <a:cubicBezTo>
                      <a:pt x="3536" y="764"/>
                      <a:pt x="2797" y="50"/>
                      <a:pt x="1904" y="2"/>
                    </a:cubicBezTo>
                    <a:cubicBezTo>
                      <a:pt x="1877" y="1"/>
                      <a:pt x="1849" y="0"/>
                      <a:pt x="18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59760" bIns="5976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2" name="Google Shape;342;p42"/>
              <p:cNvSpPr/>
              <p:nvPr/>
            </p:nvSpPr>
            <p:spPr>
              <a:xfrm>
                <a:off x="1074600" y="795600"/>
                <a:ext cx="30600" cy="30600"/>
              </a:xfrm>
              <a:custGeom>
                <a:avLst/>
                <a:gdLst>
                  <a:gd name="textAreaLeft" fmla="*/ 0 w 30600"/>
                  <a:gd name="textAreaRight" fmla="*/ 30960 w 30600"/>
                  <a:gd name="textAreaTop" fmla="*/ 0 h 30600"/>
                  <a:gd name="textAreaBottom" fmla="*/ 30960 h 30600"/>
                </a:gdLst>
                <a:ahLst/>
                <a:cxnLst/>
                <a:rect l="textAreaLeft" t="textAreaTop" r="textAreaRight" b="textAreaBottom"/>
                <a:pathLst>
                  <a:path w="929" h="918">
                    <a:moveTo>
                      <a:pt x="465" y="1"/>
                    </a:moveTo>
                    <a:cubicBezTo>
                      <a:pt x="203" y="1"/>
                      <a:pt x="0" y="203"/>
                      <a:pt x="0" y="453"/>
                    </a:cubicBezTo>
                    <a:cubicBezTo>
                      <a:pt x="0" y="715"/>
                      <a:pt x="203" y="918"/>
                      <a:pt x="465" y="918"/>
                    </a:cubicBezTo>
                    <a:cubicBezTo>
                      <a:pt x="715" y="918"/>
                      <a:pt x="929" y="715"/>
                      <a:pt x="929" y="453"/>
                    </a:cubicBezTo>
                    <a:cubicBezTo>
                      <a:pt x="929" y="203"/>
                      <a:pt x="715" y="1"/>
                      <a:pt x="4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15480" bIns="1548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23" name="Google Shape;343;p42"/>
            <p:cNvGrpSpPr/>
            <p:nvPr/>
          </p:nvGrpSpPr>
          <p:grpSpPr>
            <a:xfrm>
              <a:off x="1403640" y="697320"/>
              <a:ext cx="366480" cy="366480"/>
              <a:chOff x="1403640" y="697320"/>
              <a:chExt cx="366480" cy="366480"/>
            </a:xfrm>
          </p:grpSpPr>
          <p:sp>
            <p:nvSpPr>
              <p:cNvPr id="124" name="Google Shape;344;p42"/>
              <p:cNvSpPr/>
              <p:nvPr/>
            </p:nvSpPr>
            <p:spPr>
              <a:xfrm>
                <a:off x="1403640" y="697320"/>
                <a:ext cx="366480" cy="366480"/>
              </a:xfrm>
              <a:custGeom>
                <a:avLst/>
                <a:gdLst>
                  <a:gd name="textAreaLeft" fmla="*/ 0 w 366480"/>
                  <a:gd name="textAreaRight" fmla="*/ 366840 w 366480"/>
                  <a:gd name="textAreaTop" fmla="*/ 0 h 366480"/>
                  <a:gd name="textAreaBottom" fmla="*/ 366840 h 366480"/>
                </a:gdLst>
                <a:ahLst/>
                <a:cxnLst/>
                <a:rect l="textAreaLeft" t="textAreaTop" r="textAreaRight" b="textAreaBottom"/>
                <a:pathLst>
                  <a:path w="10872" h="10860">
                    <a:moveTo>
                      <a:pt x="5430" y="334"/>
                    </a:moveTo>
                    <a:cubicBezTo>
                      <a:pt x="8252" y="334"/>
                      <a:pt x="10526" y="2608"/>
                      <a:pt x="10526" y="5430"/>
                    </a:cubicBezTo>
                    <a:cubicBezTo>
                      <a:pt x="10526" y="8240"/>
                      <a:pt x="8228" y="10514"/>
                      <a:pt x="5430" y="10514"/>
                    </a:cubicBezTo>
                    <a:cubicBezTo>
                      <a:pt x="2620" y="10514"/>
                      <a:pt x="346" y="8240"/>
                      <a:pt x="346" y="5430"/>
                    </a:cubicBezTo>
                    <a:cubicBezTo>
                      <a:pt x="346" y="2608"/>
                      <a:pt x="2620" y="334"/>
                      <a:pt x="5430" y="334"/>
                    </a:cubicBezTo>
                    <a:close/>
                    <a:moveTo>
                      <a:pt x="5430" y="1"/>
                    </a:moveTo>
                    <a:cubicBezTo>
                      <a:pt x="3989" y="1"/>
                      <a:pt x="2620" y="560"/>
                      <a:pt x="1596" y="1584"/>
                    </a:cubicBezTo>
                    <a:cubicBezTo>
                      <a:pt x="572" y="2620"/>
                      <a:pt x="1" y="3989"/>
                      <a:pt x="1" y="5430"/>
                    </a:cubicBezTo>
                    <a:cubicBezTo>
                      <a:pt x="1" y="6871"/>
                      <a:pt x="572" y="8240"/>
                      <a:pt x="1596" y="9264"/>
                    </a:cubicBezTo>
                    <a:cubicBezTo>
                      <a:pt x="2620" y="10300"/>
                      <a:pt x="3989" y="10859"/>
                      <a:pt x="5430" y="10859"/>
                    </a:cubicBezTo>
                    <a:cubicBezTo>
                      <a:pt x="6882" y="10859"/>
                      <a:pt x="8252" y="10300"/>
                      <a:pt x="9276" y="9264"/>
                    </a:cubicBezTo>
                    <a:cubicBezTo>
                      <a:pt x="10300" y="8240"/>
                      <a:pt x="10871" y="6871"/>
                      <a:pt x="10871" y="5430"/>
                    </a:cubicBezTo>
                    <a:cubicBezTo>
                      <a:pt x="10871" y="3989"/>
                      <a:pt x="10300" y="2620"/>
                      <a:pt x="9276" y="1584"/>
                    </a:cubicBezTo>
                    <a:cubicBezTo>
                      <a:pt x="8252" y="560"/>
                      <a:pt x="6882" y="1"/>
                      <a:pt x="5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5" name="Google Shape;345;p42"/>
              <p:cNvSpPr/>
              <p:nvPr/>
            </p:nvSpPr>
            <p:spPr>
              <a:xfrm>
                <a:off x="1487880" y="844200"/>
                <a:ext cx="50400" cy="127440"/>
              </a:xfrm>
              <a:custGeom>
                <a:avLst/>
                <a:gdLst>
                  <a:gd name="textAreaLeft" fmla="*/ 0 w 50400"/>
                  <a:gd name="textAreaRight" fmla="*/ 50760 w 50400"/>
                  <a:gd name="textAreaTop" fmla="*/ 0 h 127440"/>
                  <a:gd name="textAreaBottom" fmla="*/ 127800 h 127440"/>
                </a:gdLst>
                <a:ahLst/>
                <a:cxnLst/>
                <a:rect l="textAreaLeft" t="textAreaTop" r="textAreaRight" b="textAreaBottom"/>
                <a:pathLst>
                  <a:path w="1502" h="3787">
                    <a:moveTo>
                      <a:pt x="1168" y="346"/>
                    </a:moveTo>
                    <a:lnTo>
                      <a:pt x="1168" y="3430"/>
                    </a:lnTo>
                    <a:lnTo>
                      <a:pt x="358" y="3430"/>
                    </a:lnTo>
                    <a:lnTo>
                      <a:pt x="358" y="346"/>
                    </a:lnTo>
                    <a:close/>
                    <a:moveTo>
                      <a:pt x="180" y="1"/>
                    </a:moveTo>
                    <a:cubicBezTo>
                      <a:pt x="96" y="1"/>
                      <a:pt x="1" y="72"/>
                      <a:pt x="1" y="179"/>
                    </a:cubicBezTo>
                    <a:lnTo>
                      <a:pt x="1" y="3608"/>
                    </a:lnTo>
                    <a:cubicBezTo>
                      <a:pt x="1" y="3703"/>
                      <a:pt x="72" y="3787"/>
                      <a:pt x="180" y="3787"/>
                    </a:cubicBezTo>
                    <a:lnTo>
                      <a:pt x="1323" y="3787"/>
                    </a:lnTo>
                    <a:cubicBezTo>
                      <a:pt x="1418" y="3787"/>
                      <a:pt x="1501" y="3715"/>
                      <a:pt x="1501" y="3608"/>
                    </a:cubicBezTo>
                    <a:lnTo>
                      <a:pt x="1501" y="179"/>
                    </a:lnTo>
                    <a:cubicBezTo>
                      <a:pt x="1501" y="72"/>
                      <a:pt x="1430" y="1"/>
                      <a:pt x="13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63720" bIns="63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6" name="Google Shape;346;p42"/>
              <p:cNvSpPr/>
              <p:nvPr/>
            </p:nvSpPr>
            <p:spPr>
              <a:xfrm>
                <a:off x="1480320" y="774360"/>
                <a:ext cx="57960" cy="57960"/>
              </a:xfrm>
              <a:custGeom>
                <a:avLst/>
                <a:gdLst>
                  <a:gd name="textAreaLeft" fmla="*/ 0 w 57960"/>
                  <a:gd name="textAreaRight" fmla="*/ 58320 w 57960"/>
                  <a:gd name="textAreaTop" fmla="*/ 0 h 57960"/>
                  <a:gd name="textAreaBottom" fmla="*/ 58320 h 57960"/>
                </a:gdLst>
                <a:ahLst/>
                <a:cxnLst/>
                <a:rect l="textAreaLeft" t="textAreaTop" r="textAreaRight" b="textAreaBottom"/>
                <a:pathLst>
                  <a:path w="1728" h="1728">
                    <a:moveTo>
                      <a:pt x="870" y="334"/>
                    </a:moveTo>
                    <a:cubicBezTo>
                      <a:pt x="1156" y="334"/>
                      <a:pt x="1394" y="572"/>
                      <a:pt x="1394" y="846"/>
                    </a:cubicBezTo>
                    <a:cubicBezTo>
                      <a:pt x="1394" y="1132"/>
                      <a:pt x="1156" y="1370"/>
                      <a:pt x="870" y="1370"/>
                    </a:cubicBezTo>
                    <a:cubicBezTo>
                      <a:pt x="584" y="1370"/>
                      <a:pt x="346" y="1132"/>
                      <a:pt x="346" y="846"/>
                    </a:cubicBezTo>
                    <a:cubicBezTo>
                      <a:pt x="346" y="572"/>
                      <a:pt x="584" y="334"/>
                      <a:pt x="870" y="334"/>
                    </a:cubicBezTo>
                    <a:close/>
                    <a:moveTo>
                      <a:pt x="870" y="1"/>
                    </a:moveTo>
                    <a:cubicBezTo>
                      <a:pt x="394" y="1"/>
                      <a:pt x="1" y="394"/>
                      <a:pt x="1" y="870"/>
                    </a:cubicBezTo>
                    <a:cubicBezTo>
                      <a:pt x="1" y="1346"/>
                      <a:pt x="394" y="1727"/>
                      <a:pt x="870" y="1727"/>
                    </a:cubicBezTo>
                    <a:cubicBezTo>
                      <a:pt x="1346" y="1727"/>
                      <a:pt x="1727" y="1334"/>
                      <a:pt x="1727" y="870"/>
                    </a:cubicBezTo>
                    <a:cubicBezTo>
                      <a:pt x="1727" y="394"/>
                      <a:pt x="1346" y="1"/>
                      <a:pt x="8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29160" bIns="2916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7" name="Google Shape;347;p42"/>
              <p:cNvSpPr/>
              <p:nvPr/>
            </p:nvSpPr>
            <p:spPr>
              <a:xfrm>
                <a:off x="1564920" y="844200"/>
                <a:ext cx="135360" cy="127440"/>
              </a:xfrm>
              <a:custGeom>
                <a:avLst/>
                <a:gdLst>
                  <a:gd name="textAreaLeft" fmla="*/ 0 w 135360"/>
                  <a:gd name="textAreaRight" fmla="*/ 135720 w 135360"/>
                  <a:gd name="textAreaTop" fmla="*/ 0 h 127440"/>
                  <a:gd name="textAreaBottom" fmla="*/ 127800 h 127440"/>
                </a:gdLst>
                <a:ahLst/>
                <a:cxnLst/>
                <a:rect l="textAreaLeft" t="textAreaTop" r="textAreaRight" b="textAreaBottom"/>
                <a:pathLst>
                  <a:path w="4026" h="3787">
                    <a:moveTo>
                      <a:pt x="191" y="1"/>
                    </a:moveTo>
                    <a:cubicBezTo>
                      <a:pt x="96" y="1"/>
                      <a:pt x="1" y="72"/>
                      <a:pt x="1" y="179"/>
                    </a:cubicBezTo>
                    <a:lnTo>
                      <a:pt x="1" y="3608"/>
                    </a:lnTo>
                    <a:cubicBezTo>
                      <a:pt x="1" y="3703"/>
                      <a:pt x="84" y="3787"/>
                      <a:pt x="191" y="3787"/>
                    </a:cubicBezTo>
                    <a:lnTo>
                      <a:pt x="1334" y="3787"/>
                    </a:lnTo>
                    <a:cubicBezTo>
                      <a:pt x="1418" y="3787"/>
                      <a:pt x="1513" y="3715"/>
                      <a:pt x="1513" y="3608"/>
                    </a:cubicBezTo>
                    <a:lnTo>
                      <a:pt x="1513" y="2382"/>
                    </a:lnTo>
                    <a:cubicBezTo>
                      <a:pt x="1513" y="1977"/>
                      <a:pt x="1596" y="1501"/>
                      <a:pt x="2037" y="1501"/>
                    </a:cubicBezTo>
                    <a:cubicBezTo>
                      <a:pt x="2347" y="1501"/>
                      <a:pt x="2477" y="1763"/>
                      <a:pt x="2525" y="2060"/>
                    </a:cubicBezTo>
                    <a:cubicBezTo>
                      <a:pt x="2537" y="2156"/>
                      <a:pt x="2608" y="2215"/>
                      <a:pt x="2692" y="2215"/>
                    </a:cubicBezTo>
                    <a:cubicBezTo>
                      <a:pt x="2787" y="2215"/>
                      <a:pt x="2870" y="2120"/>
                      <a:pt x="2847" y="2025"/>
                    </a:cubicBezTo>
                    <a:cubicBezTo>
                      <a:pt x="2763" y="1465"/>
                      <a:pt x="2477" y="1155"/>
                      <a:pt x="2013" y="1155"/>
                    </a:cubicBezTo>
                    <a:cubicBezTo>
                      <a:pt x="1465" y="1155"/>
                      <a:pt x="1156" y="1608"/>
                      <a:pt x="1156" y="2382"/>
                    </a:cubicBezTo>
                    <a:lnTo>
                      <a:pt x="1156" y="3430"/>
                    </a:lnTo>
                    <a:lnTo>
                      <a:pt x="346" y="3430"/>
                    </a:lnTo>
                    <a:lnTo>
                      <a:pt x="346" y="358"/>
                    </a:lnTo>
                    <a:lnTo>
                      <a:pt x="918" y="358"/>
                    </a:lnTo>
                    <a:lnTo>
                      <a:pt x="918" y="572"/>
                    </a:lnTo>
                    <a:cubicBezTo>
                      <a:pt x="918" y="632"/>
                      <a:pt x="930" y="679"/>
                      <a:pt x="977" y="715"/>
                    </a:cubicBezTo>
                    <a:cubicBezTo>
                      <a:pt x="1007" y="733"/>
                      <a:pt x="1043" y="742"/>
                      <a:pt x="1078" y="742"/>
                    </a:cubicBezTo>
                    <a:cubicBezTo>
                      <a:pt x="1114" y="742"/>
                      <a:pt x="1150" y="733"/>
                      <a:pt x="1180" y="715"/>
                    </a:cubicBezTo>
                    <a:cubicBezTo>
                      <a:pt x="1477" y="477"/>
                      <a:pt x="1835" y="358"/>
                      <a:pt x="2227" y="358"/>
                    </a:cubicBezTo>
                    <a:cubicBezTo>
                      <a:pt x="3204" y="358"/>
                      <a:pt x="3656" y="1191"/>
                      <a:pt x="3656" y="2001"/>
                    </a:cubicBezTo>
                    <a:lnTo>
                      <a:pt x="3656" y="3430"/>
                    </a:lnTo>
                    <a:lnTo>
                      <a:pt x="2847" y="3430"/>
                    </a:lnTo>
                    <a:lnTo>
                      <a:pt x="2847" y="2870"/>
                    </a:lnTo>
                    <a:cubicBezTo>
                      <a:pt x="2847" y="2775"/>
                      <a:pt x="2775" y="2703"/>
                      <a:pt x="2692" y="2703"/>
                    </a:cubicBezTo>
                    <a:cubicBezTo>
                      <a:pt x="2597" y="2703"/>
                      <a:pt x="2525" y="2775"/>
                      <a:pt x="2525" y="2870"/>
                    </a:cubicBezTo>
                    <a:lnTo>
                      <a:pt x="2525" y="3596"/>
                    </a:lnTo>
                    <a:cubicBezTo>
                      <a:pt x="2525" y="3691"/>
                      <a:pt x="2597" y="3775"/>
                      <a:pt x="2704" y="3775"/>
                    </a:cubicBezTo>
                    <a:lnTo>
                      <a:pt x="3847" y="3775"/>
                    </a:lnTo>
                    <a:cubicBezTo>
                      <a:pt x="3942" y="3775"/>
                      <a:pt x="4025" y="3703"/>
                      <a:pt x="4025" y="3596"/>
                    </a:cubicBezTo>
                    <a:lnTo>
                      <a:pt x="4025" y="1989"/>
                    </a:lnTo>
                    <a:cubicBezTo>
                      <a:pt x="4025" y="810"/>
                      <a:pt x="3299" y="1"/>
                      <a:pt x="2239" y="1"/>
                    </a:cubicBezTo>
                    <a:cubicBezTo>
                      <a:pt x="1894" y="1"/>
                      <a:pt x="1573" y="84"/>
                      <a:pt x="1275" y="251"/>
                    </a:cubicBezTo>
                    <a:lnTo>
                      <a:pt x="1275" y="179"/>
                    </a:lnTo>
                    <a:cubicBezTo>
                      <a:pt x="1275" y="84"/>
                      <a:pt x="1204" y="1"/>
                      <a:pt x="10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63720" bIns="63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28" name="Google Shape;348;p42"/>
            <p:cNvGrpSpPr/>
            <p:nvPr/>
          </p:nvGrpSpPr>
          <p:grpSpPr>
            <a:xfrm>
              <a:off x="1942200" y="697320"/>
              <a:ext cx="366480" cy="366480"/>
              <a:chOff x="1942200" y="697320"/>
              <a:chExt cx="366480" cy="366480"/>
            </a:xfrm>
          </p:grpSpPr>
          <p:sp>
            <p:nvSpPr>
              <p:cNvPr id="129" name="Google Shape;349;p42"/>
              <p:cNvSpPr/>
              <p:nvPr/>
            </p:nvSpPr>
            <p:spPr>
              <a:xfrm>
                <a:off x="2024280" y="776880"/>
                <a:ext cx="202680" cy="207360"/>
              </a:xfrm>
              <a:custGeom>
                <a:avLst/>
                <a:gdLst>
                  <a:gd name="textAreaLeft" fmla="*/ 0 w 202680"/>
                  <a:gd name="textAreaRight" fmla="*/ 203040 w 202680"/>
                  <a:gd name="textAreaTop" fmla="*/ 0 h 207360"/>
                  <a:gd name="textAreaBottom" fmla="*/ 207720 h 207360"/>
                </a:gdLst>
                <a:ahLst/>
                <a:cxnLst/>
                <a:rect l="textAreaLeft" t="textAreaTop" r="textAreaRight" b="textAreaBottom"/>
                <a:pathLst>
                  <a:path w="494728" h="505587">
                    <a:moveTo>
                      <a:pt x="294418" y="214122"/>
                    </a:moveTo>
                    <a:lnTo>
                      <a:pt x="478631" y="0"/>
                    </a:lnTo>
                    <a:lnTo>
                      <a:pt x="435007" y="0"/>
                    </a:lnTo>
                    <a:lnTo>
                      <a:pt x="275082" y="185928"/>
                    </a:lnTo>
                    <a:lnTo>
                      <a:pt x="147352" y="0"/>
                    </a:lnTo>
                    <a:lnTo>
                      <a:pt x="0" y="0"/>
                    </a:lnTo>
                    <a:lnTo>
                      <a:pt x="193167" y="281083"/>
                    </a:lnTo>
                    <a:lnTo>
                      <a:pt x="0" y="505587"/>
                    </a:lnTo>
                    <a:lnTo>
                      <a:pt x="43625" y="505587"/>
                    </a:lnTo>
                    <a:lnTo>
                      <a:pt x="212503" y="309277"/>
                    </a:lnTo>
                    <a:lnTo>
                      <a:pt x="347377" y="505587"/>
                    </a:lnTo>
                    <a:lnTo>
                      <a:pt x="494729" y="505587"/>
                    </a:lnTo>
                    <a:lnTo>
                      <a:pt x="294418" y="214027"/>
                    </a:lnTo>
                    <a:lnTo>
                      <a:pt x="294418" y="214027"/>
                    </a:lnTo>
                    <a:close/>
                    <a:moveTo>
                      <a:pt x="234601" y="283655"/>
                    </a:moveTo>
                    <a:lnTo>
                      <a:pt x="215075" y="255651"/>
                    </a:lnTo>
                    <a:lnTo>
                      <a:pt x="59341" y="32861"/>
                    </a:lnTo>
                    <a:lnTo>
                      <a:pt x="126397" y="32861"/>
                    </a:lnTo>
                    <a:lnTo>
                      <a:pt x="252032" y="212598"/>
                    </a:lnTo>
                    <a:lnTo>
                      <a:pt x="271558" y="240601"/>
                    </a:lnTo>
                    <a:lnTo>
                      <a:pt x="434912" y="474250"/>
                    </a:lnTo>
                    <a:lnTo>
                      <a:pt x="367855" y="474250"/>
                    </a:lnTo>
                    <a:lnTo>
                      <a:pt x="234505" y="283559"/>
                    </a:lnTo>
                    <a:lnTo>
                      <a:pt x="234505" y="283559"/>
                    </a:ln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0" name="Google Shape;350;p42"/>
              <p:cNvSpPr/>
              <p:nvPr/>
            </p:nvSpPr>
            <p:spPr>
              <a:xfrm>
                <a:off x="1942200" y="697320"/>
                <a:ext cx="366480" cy="366480"/>
              </a:xfrm>
              <a:custGeom>
                <a:avLst/>
                <a:gdLst>
                  <a:gd name="textAreaLeft" fmla="*/ 0 w 366480"/>
                  <a:gd name="textAreaRight" fmla="*/ 366840 w 366480"/>
                  <a:gd name="textAreaTop" fmla="*/ 0 h 366480"/>
                  <a:gd name="textAreaBottom" fmla="*/ 366840 h 366480"/>
                </a:gdLst>
                <a:ahLst/>
                <a:cxnLst/>
                <a:rect l="textAreaLeft" t="textAreaTop" r="textAreaRight" b="textAreaBottom"/>
                <a:pathLst>
                  <a:path w="10872" h="10860">
                    <a:moveTo>
                      <a:pt x="5430" y="334"/>
                    </a:moveTo>
                    <a:cubicBezTo>
                      <a:pt x="8252" y="334"/>
                      <a:pt x="10526" y="2608"/>
                      <a:pt x="10526" y="5430"/>
                    </a:cubicBezTo>
                    <a:cubicBezTo>
                      <a:pt x="10526" y="8240"/>
                      <a:pt x="8228" y="10514"/>
                      <a:pt x="5430" y="10514"/>
                    </a:cubicBezTo>
                    <a:cubicBezTo>
                      <a:pt x="2620" y="10514"/>
                      <a:pt x="346" y="8240"/>
                      <a:pt x="346" y="5430"/>
                    </a:cubicBezTo>
                    <a:cubicBezTo>
                      <a:pt x="346" y="2608"/>
                      <a:pt x="2620" y="334"/>
                      <a:pt x="5430" y="334"/>
                    </a:cubicBezTo>
                    <a:close/>
                    <a:moveTo>
                      <a:pt x="5430" y="1"/>
                    </a:moveTo>
                    <a:cubicBezTo>
                      <a:pt x="3989" y="1"/>
                      <a:pt x="2620" y="560"/>
                      <a:pt x="1596" y="1584"/>
                    </a:cubicBezTo>
                    <a:cubicBezTo>
                      <a:pt x="572" y="2620"/>
                      <a:pt x="1" y="3989"/>
                      <a:pt x="1" y="5430"/>
                    </a:cubicBezTo>
                    <a:cubicBezTo>
                      <a:pt x="1" y="6871"/>
                      <a:pt x="572" y="8240"/>
                      <a:pt x="1596" y="9264"/>
                    </a:cubicBezTo>
                    <a:cubicBezTo>
                      <a:pt x="2620" y="10300"/>
                      <a:pt x="3989" y="10859"/>
                      <a:pt x="5430" y="10859"/>
                    </a:cubicBezTo>
                    <a:cubicBezTo>
                      <a:pt x="6882" y="10859"/>
                      <a:pt x="8252" y="10300"/>
                      <a:pt x="9276" y="9264"/>
                    </a:cubicBezTo>
                    <a:cubicBezTo>
                      <a:pt x="10300" y="8240"/>
                      <a:pt x="10871" y="6871"/>
                      <a:pt x="10871" y="5430"/>
                    </a:cubicBezTo>
                    <a:cubicBezTo>
                      <a:pt x="10871" y="3989"/>
                      <a:pt x="10300" y="2620"/>
                      <a:pt x="9276" y="1584"/>
                    </a:cubicBezTo>
                    <a:cubicBezTo>
                      <a:pt x="8252" y="560"/>
                      <a:pt x="6882" y="1"/>
                      <a:pt x="54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Introducción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En este espacio, vamos a explorar tres conceptos clave en el ámbito financiero: la revalorización, la reexpresión y la actualización. Trataremos de entender qué significan, cómo se diferencian y en qué se parecen. A veces, estos términos pueden generar confusión, así que vamos a desglosarlos de una manera amigable y clara.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228599" y="1200240"/>
            <a:ext cx="7534835" cy="2276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5200" b="0" u="none" strike="noStrike" dirty="0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Conceptos Básicos</a:t>
            </a:r>
            <a:endParaRPr lang="fr-FR" sz="5200" b="0" u="none" strike="noStrike" dirty="0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title"/>
          </p:nvPr>
        </p:nvSpPr>
        <p:spPr>
          <a:xfrm>
            <a:off x="228600" y="3400560"/>
            <a:ext cx="1238040" cy="1104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6000" b="0" u="none" strike="noStrike" dirty="0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01</a:t>
            </a:r>
            <a:endParaRPr lang="fr-FR" sz="6000" b="0" u="none" strike="noStrike" dirty="0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subTitle"/>
          </p:nvPr>
        </p:nvSpPr>
        <p:spPr>
          <a:xfrm>
            <a:off x="2266920" y="409680"/>
            <a:ext cx="6447960" cy="628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 algn="ctr">
              <a:buNone/>
            </a:pPr>
            <a:r>
              <a:rPr lang="es-VE" sz="1400" b="0" u="none" strike="noStrike" dirty="0" smtClean="0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UNIDAD II. CONATBILIDAD INFLACIONARIA</a:t>
            </a:r>
            <a:endParaRPr lang="en-US" sz="1400" b="0" u="none" strike="noStrike" dirty="0">
              <a:solidFill>
                <a:schemeClr val="dk1"/>
              </a:solidFill>
              <a:effectLst/>
              <a:uFillTx/>
              <a:latin typeface="Work Sans"/>
              <a:ea typeface="Work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Definición de Revalorización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La revalorización se refiere al incremento del valor de un activo, usualmente debido a mejoramientos en el mercado o la economía. Este proceso no es solo contable, sino que puede reflejar el crecimiento real de una compañía. En esencia, una revalorización indica que tus inversiones están ganando valor en el tiempo.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28600" y="1209600"/>
            <a:ext cx="4323960" cy="571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Definición de Reexpresión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subTitle"/>
          </p:nvPr>
        </p:nvSpPr>
        <p:spPr>
          <a:xfrm>
            <a:off x="228600" y="1781280"/>
            <a:ext cx="4323960" cy="2161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La reexpresión es el proceso de ajustar los estados financieros para reflejar una inflación o cambios en la moneda. Es fundamental para una representación precisa de la situación financiera de una empresa, garantizando que los datos sean relevantes y comprensibles. Facilita comparaciones más efectivas entre períodos contables.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96" name="Google Shape;224;p32" title="scenes-people-work.jpg"/>
          <p:cNvSpPr/>
          <p:nvPr/>
        </p:nvSpPr>
        <p:spPr>
          <a:xfrm>
            <a:off x="5473080" y="228600"/>
            <a:ext cx="3441960" cy="46630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19050">
            <a:solidFill>
              <a:srgbClr val="FEA86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Definición de Actualización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La actualización implica ajustar valores para reflejar cambios en el entorno económico o en la normativa contable. Se usa para asegurar que los informes financieros sean precisos y representativos de la realidad actual. La actualización es clave para mantener la confianza de los inversores y las partes interesadas en la salud financiera de la empresa.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28600" y="266760"/>
            <a:ext cx="430488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Definición de Actualización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subTitle"/>
          </p:nvPr>
        </p:nvSpPr>
        <p:spPr>
          <a:xfrm>
            <a:off x="2876400" y="2543040"/>
            <a:ext cx="6038640" cy="205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La actualización busca adaptar y ajustar los valores contables de acuerdo a cambios económicos y normativos. Este proceso es crucial para asegurar que los estados financieros reflejen la realidad actual de la empresa. Permite a las organizaciones ajustar su información sin perder la relevancia en el mercado, manteniendo la transparencia y confianza de los inversores.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228600" y="1200240"/>
            <a:ext cx="6981480" cy="2276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52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Comparativas</a:t>
            </a:r>
            <a:endParaRPr lang="fr-FR" sz="5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title"/>
          </p:nvPr>
        </p:nvSpPr>
        <p:spPr>
          <a:xfrm>
            <a:off x="228600" y="3400560"/>
            <a:ext cx="1238040" cy="1104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60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02</a:t>
            </a:r>
            <a:endParaRPr lang="fr-FR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subTitle"/>
          </p:nvPr>
        </p:nvSpPr>
        <p:spPr>
          <a:xfrm>
            <a:off x="2266920" y="409680"/>
            <a:ext cx="6447960" cy="628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 algn="ctr">
              <a:buNone/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Work Sans"/>
              <a:ea typeface="Work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228600" y="1209600"/>
            <a:ext cx="4323960" cy="571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2600" b="0" u="none" strike="noStrike">
                <a:solidFill>
                  <a:schemeClr val="dk1"/>
                </a:solidFill>
                <a:effectLst/>
                <a:uFillTx/>
                <a:latin typeface="Hubot Sans Medium"/>
                <a:ea typeface="Hubot Sans Medium"/>
              </a:rPr>
              <a:t>Diferencias entre los conceptos</a:t>
            </a:r>
            <a:endParaRPr lang="fr-FR" sz="2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ubTitle"/>
          </p:nvPr>
        </p:nvSpPr>
        <p:spPr>
          <a:xfrm>
            <a:off x="228600" y="1781280"/>
            <a:ext cx="4323960" cy="2161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200" b="0" u="none" strike="noStrike">
                <a:solidFill>
                  <a:schemeClr val="dk1"/>
                </a:solidFill>
                <a:effectLst/>
                <a:uFillTx/>
                <a:latin typeface="Work Sans"/>
                <a:ea typeface="Work Sans"/>
              </a:rPr>
              <a:t>Mientras que la revalorización se centra en el aumento del valor de los activos, la reexpresión se ocupa de ajustar cifras para inflación o cambios monetarios. Por su parte, la actualización es más amplia e incluye ajustes por cambios en el entorno económico y normativo. Cada uno tiene su propósito y contexto en la contabilidad financiera.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06" name="Google Shape;224;p32" title="scenes-people-work.jpg"/>
          <p:cNvSpPr/>
          <p:nvPr/>
        </p:nvSpPr>
        <p:spPr>
          <a:xfrm>
            <a:off x="5473080" y="228600"/>
            <a:ext cx="3441960" cy="46630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19050">
            <a:solidFill>
              <a:srgbClr val="FEA86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mal Gradient Pitch Deck by Slidesgo">
  <a:themeElements>
    <a:clrScheme name="Simple Light">
      <a:dk1>
        <a:srgbClr val="000000"/>
      </a:dk1>
      <a:lt1>
        <a:srgbClr val="FFFFFF"/>
      </a:lt1>
      <a:dk2>
        <a:srgbClr val="FEA86F"/>
      </a:dk2>
      <a:lt2>
        <a:srgbClr val="FFDEF3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FFFFFF"/>
      </a:dk1>
      <a:lt1>
        <a:srgbClr val="22244E"/>
      </a:lt1>
      <a:dk2>
        <a:srgbClr val="503259"/>
      </a:dk2>
      <a:lt2>
        <a:srgbClr val="765186"/>
      </a:lt2>
      <a:accent1>
        <a:srgbClr val="B07CC6"/>
      </a:accent1>
      <a:accent2>
        <a:srgbClr val="FAF6E7"/>
      </a:accent2>
      <a:accent3>
        <a:srgbClr val="E3DFD2"/>
      </a:accent3>
      <a:accent4>
        <a:srgbClr val="FFFFFF"/>
      </a:accent4>
      <a:accent5>
        <a:srgbClr val="FFFFFF"/>
      </a:accent5>
      <a:accent6>
        <a:srgbClr val="FFFFFF"/>
      </a:accent6>
      <a:hlink>
        <a:srgbClr val="765186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588</Words>
  <Application>Microsoft Office PowerPoint</Application>
  <PresentationFormat>Presentación en pantalla (16:9)</PresentationFormat>
  <Paragraphs>32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Hubot Sans Medium</vt:lpstr>
      <vt:lpstr>OpenSymbol</vt:lpstr>
      <vt:lpstr>Symbol</vt:lpstr>
      <vt:lpstr>Wingdings</vt:lpstr>
      <vt:lpstr>Work Sans</vt:lpstr>
      <vt:lpstr>Minimal Gradient Pitch Deck by Slidesgo</vt:lpstr>
      <vt:lpstr>Slidesgo Final Pages</vt:lpstr>
      <vt:lpstr>Revalorización, Reexpresión y Actualización</vt:lpstr>
      <vt:lpstr>Introducción</vt:lpstr>
      <vt:lpstr>Conceptos Básicos</vt:lpstr>
      <vt:lpstr>Definición de Revalorización</vt:lpstr>
      <vt:lpstr>Definición de Reexpresión</vt:lpstr>
      <vt:lpstr>Definición de Actualización</vt:lpstr>
      <vt:lpstr>Definición de Actualización</vt:lpstr>
      <vt:lpstr>Comparativas</vt:lpstr>
      <vt:lpstr>Diferencias entre los conceptos</vt:lpstr>
      <vt:lpstr>Semejanzas entre los conceptos</vt:lpstr>
      <vt:lpstr>Importancia en el contexto financiero</vt:lpstr>
      <vt:lpstr>Conclusiones</vt:lpstr>
      <vt:lpstr>Thank you!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Revalorización, Reexpresión y Actualización</dc:title>
  <dc:creator>Usuario</dc:creator>
  <cp:lastModifiedBy>Usuario</cp:lastModifiedBy>
  <cp:revision>4</cp:revision>
  <dcterms:modified xsi:type="dcterms:W3CDTF">2025-07-25T13:01:57Z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2025-07-25T12:51:49Z</dcterms:created>
  <dc:creator>Unknown Creator</dc:creator>
  <dc:description/>
  <dc:language>en-US</dc:language>
  <cp:lastModifiedBy>Unknown Creator</cp:lastModifiedBy>
  <dcterms:modified xsi:type="dcterms:W3CDTF">2025-07-25T12:51:49Z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13</vt:r8>
  </property>
</Properties>
</file>