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850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5.png"/><Relationship Id="rId5" Type="http://schemas.openxmlformats.org/officeDocument/2006/relationships/image" Target="../media/image30.png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1175" y="2582167"/>
            <a:ext cx="1009650" cy="3429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75447" y="3163192"/>
            <a:ext cx="8841105" cy="607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784"/>
              </a:lnSpc>
            </a:pPr>
            <a:r>
              <a:rPr sz="4350" b="1" i="0" u="none">
                <a:solidFill>
                  <a:srgbClr val="0F172A"/>
                </a:solidFill>
                <a:latin typeface="Space Grotesk"/>
              </a:rPr>
              <a:t>Desarrollo Web y </a:t>
            </a:r>
            <a:r>
              <a:rPr sz="4350" b="1" i="0" u="none">
                <a:solidFill>
                  <a:srgbClr val="FF2D20"/>
                </a:solidFill>
                <a:latin typeface="Space Grotesk"/>
              </a:rPr>
              <a:t>Laravel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85950" y="3961358"/>
            <a:ext cx="842010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>
                <a:solidFill>
                  <a:srgbClr val="64748B"/>
                </a:solidFill>
                <a:latin typeface="Plus Jakarta Sans Medium"/>
              </a:rPr>
              <a:t>Fundamentos, Arquitectura MVC y Entorno Integrado con Laragon 6 &amp; phpMyAdmin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038600"/>
            <a:ext cx="2541240" cy="10572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7419" y="2505075"/>
            <a:ext cx="2541240" cy="10572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3339" y="4038600"/>
            <a:ext cx="2541240" cy="10572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9259" y="2505075"/>
            <a:ext cx="2541240" cy="10572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552450"/>
            <a:ext cx="304800" cy="3048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71500" y="3781425"/>
            <a:ext cx="11049000" cy="38100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77990" y="4200525"/>
            <a:ext cx="2328259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" b="1" i="0" u="none">
                <a:solidFill>
                  <a:srgbClr val="FF2D20"/>
                </a:solidFill>
                <a:latin typeface="Space Grotesk"/>
              </a:rPr>
              <a:t>Paso 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3425" y="4505325"/>
            <a:ext cx="2217390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687"/>
              </a:lnSpc>
            </a:pPr>
            <a:r>
              <a:rPr sz="1125" b="0" i="0" u="none">
                <a:solidFill>
                  <a:srgbClr val="475569"/>
                </a:solidFill>
                <a:latin typeface="Plus Jakarta Sans"/>
              </a:rPr>
              <a:t>Iniciar Laragon y crear la base de datos en phpMyAdmin.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13910" y="2667000"/>
            <a:ext cx="2328259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" b="1" i="0" u="none">
                <a:solidFill>
                  <a:srgbClr val="FF2D20"/>
                </a:solidFill>
                <a:latin typeface="Space Grotesk"/>
              </a:rPr>
              <a:t>Paso 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69344" y="2971800"/>
            <a:ext cx="2217390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687"/>
              </a:lnSpc>
            </a:pPr>
            <a:r>
              <a:rPr sz="1125" b="0" i="0" u="none">
                <a:solidFill>
                  <a:srgbClr val="475569"/>
                </a:solidFill>
                <a:latin typeface="Plus Jakarta Sans"/>
              </a:rPr>
              <a:t>Crear proyecto con Composer en la terminal de Laragon.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49830" y="4200525"/>
            <a:ext cx="2328259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" b="1" i="0" u="none">
                <a:solidFill>
                  <a:srgbClr val="FF2D20"/>
                </a:solidFill>
                <a:latin typeface="Space Grotesk"/>
              </a:rPr>
              <a:t>Paso 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5264" y="4505325"/>
            <a:ext cx="2217390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687"/>
              </a:lnSpc>
            </a:pPr>
            <a:r>
              <a:rPr sz="1125" b="0" i="0" u="none">
                <a:solidFill>
                  <a:srgbClr val="475569"/>
                </a:solidFill>
                <a:latin typeface="Plus Jakarta Sans"/>
              </a:rPr>
              <a:t>Configurar credenciales de MySQL en el archivo .env.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85750" y="2667000"/>
            <a:ext cx="2328259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" b="1" i="0" u="none">
                <a:solidFill>
                  <a:srgbClr val="FF2D20"/>
                </a:solidFill>
                <a:latin typeface="Space Grotesk"/>
              </a:rPr>
              <a:t>Paso 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241184" y="2971800"/>
            <a:ext cx="2217390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687"/>
              </a:lnSpc>
            </a:pPr>
            <a:r>
              <a:rPr sz="1125" b="0" i="0" u="none">
                <a:solidFill>
                  <a:srgbClr val="475569"/>
                </a:solidFill>
                <a:latin typeface="Plus Jakarta Sans"/>
              </a:rPr>
              <a:t>Generar controladores y definir rutas en web.php.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737345" y="3695700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FF2D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ounded Rectangle 17"/>
          <p:cNvSpPr/>
          <p:nvPr/>
        </p:nvSpPr>
        <p:spPr>
          <a:xfrm>
            <a:off x="4573265" y="3695700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FF2D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7409184" y="3695700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FF2D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9"/>
          <p:cNvSpPr/>
          <p:nvPr/>
        </p:nvSpPr>
        <p:spPr>
          <a:xfrm>
            <a:off x="10245104" y="3695700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FF2D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990600" y="476250"/>
            <a:ext cx="11161395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F172A"/>
                </a:solidFill>
                <a:latin typeface="Space Grotesk"/>
              </a:rPr>
              <a:t>Flujo Práctico de Trabajo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552450"/>
            <a:ext cx="342900" cy="304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2952750"/>
            <a:ext cx="5334000" cy="1143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9000"/>
              </a:lnSpc>
            </a:pPr>
            <a:r>
              <a:rPr sz="9000" b="0" i="0" u="none">
                <a:solidFill>
                  <a:srgbClr val="FF2D20"/>
                </a:solidFill>
                <a:latin typeface="Space Grotesk ExtraBold"/>
              </a:rPr>
              <a:t>TALL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4191000"/>
            <a:ext cx="533400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1" i="0" u="none">
                <a:solidFill>
                  <a:srgbClr val="0F172A"/>
                </a:solidFill>
                <a:latin typeface="Plus Jakarta Sans"/>
              </a:rPr>
              <a:t>Stack Moderno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86500" y="2952750"/>
            <a:ext cx="5600700" cy="2952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F172A"/>
                </a:solidFill>
                <a:latin typeface="Space Grotesk"/>
              </a:rPr>
              <a:t>Introducción a Filament PHP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86500" y="3362325"/>
            <a:ext cx="53340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75569"/>
                </a:solidFill>
                <a:latin typeface="Plus Jakarta Sans"/>
              </a:rPr>
              <a:t>Filament es una suite completa de componentes para Laravel basada en el stack </a:t>
            </a:r>
            <a:r>
              <a:rPr sz="1350" b="1" i="0" u="none">
                <a:solidFill>
                  <a:srgbClr val="475569"/>
                </a:solidFill>
                <a:latin typeface="Plus Jakarta Sans"/>
              </a:rPr>
              <a:t>TALL</a:t>
            </a:r>
            <a:r>
              <a:rPr sz="1350" b="0" i="0" u="none">
                <a:solidFill>
                  <a:srgbClr val="475569"/>
                </a:solidFill>
                <a:latin typeface="Plus Jakarta Sans"/>
              </a:rPr>
              <a:t> (Tailwind CSS, Alpine.js, Laravel y Livewire).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86500" y="3876675"/>
            <a:ext cx="5334000" cy="771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75569"/>
                </a:solidFill>
                <a:latin typeface="Plus Jakarta Sans"/>
              </a:rPr>
              <a:t>Permite generar interfaces administrativas, tablas de datos y formularios CRUD de alta calidad en cuestión de minutos directamente desde PHP.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8700" y="476250"/>
            <a:ext cx="11121390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F172A"/>
                </a:solidFill>
                <a:latin typeface="Space Grotesk"/>
              </a:rPr>
              <a:t>Paneles con Filament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5000" y="2871787"/>
            <a:ext cx="762000" cy="38100"/>
          </a:xfrm>
          <a:prstGeom prst="rect">
            <a:avLst/>
          </a:prstGeom>
          <a:solidFill>
            <a:srgbClr val="FF2D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870596" y="3148012"/>
            <a:ext cx="6450806" cy="6762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200" b="1" i="0" u="none">
                <a:solidFill>
                  <a:srgbClr val="0F172A"/>
                </a:solidFill>
                <a:latin typeface="Space Grotesk"/>
              </a:rPr>
              <a:t>Fundamentos de la Web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05075" y="3967162"/>
            <a:ext cx="718185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025"/>
              </a:lnSpc>
            </a:pPr>
            <a:r>
              <a:rPr sz="1350" b="0" i="0" u="none">
                <a:solidFill>
                  <a:srgbClr val="475569"/>
                </a:solidFill>
                <a:latin typeface="Plus Jakarta Sans"/>
              </a:rPr>
              <a:t>Conceptos esenciales para comprender el funcionamiento de las aplicaciones modernas.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738437"/>
            <a:ext cx="5334000" cy="21240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738437"/>
            <a:ext cx="5334000" cy="21240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52450"/>
            <a:ext cx="381000" cy="304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3081337"/>
            <a:ext cx="4880610" cy="295275"/>
          </a:xfrm>
          <a:prstGeom prst="rect">
            <a:avLst/>
          </a:prstGeom>
          <a:noFill/>
        </p:spPr>
        <p:txBody>
          <a:bodyPr wrap="square" lIns="257175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FF2D20"/>
                </a:solidFill>
                <a:latin typeface="Space Grotesk"/>
              </a:rPr>
              <a:t>Cliente &amp; Frontend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490912"/>
            <a:ext cx="46482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75569"/>
                </a:solidFill>
                <a:latin typeface="Plus Jakarta Sans"/>
              </a:rPr>
              <a:t>Navegador web del usuario que solicita recursos mediante peticiones HTTP/HTTPS.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4005262"/>
            <a:ext cx="46482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75569"/>
                </a:solidFill>
                <a:latin typeface="Plus Jakarta Sans"/>
              </a:rPr>
              <a:t>Encargado de la presentación visual e interactividad utilizando tecnología como HTML5, CSS3 y JavaScript.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29400" y="3081337"/>
            <a:ext cx="4880610" cy="295275"/>
          </a:xfrm>
          <a:prstGeom prst="rect">
            <a:avLst/>
          </a:prstGeom>
          <a:noFill/>
        </p:spPr>
        <p:txBody>
          <a:bodyPr wrap="square" lIns="22860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FF2D20"/>
                </a:solidFill>
                <a:latin typeface="Space Grotesk"/>
              </a:rPr>
              <a:t>Servidor &amp; Backend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29400" y="3490912"/>
            <a:ext cx="46482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75569"/>
                </a:solidFill>
                <a:latin typeface="Plus Jakarta Sans"/>
              </a:rPr>
              <a:t>Entorno remoto de cómputo donde se ejecuta la lógica de la aplicación y reglas de negocio.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4005262"/>
            <a:ext cx="46482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75569"/>
                </a:solidFill>
                <a:latin typeface="Plus Jakarta Sans"/>
              </a:rPr>
              <a:t>Procesa solicitudes, conecta con la base de datos MySQL y devuelve respuestas dinámicas e integras.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" y="3109912"/>
            <a:ext cx="257175" cy="22860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9400" y="3109912"/>
            <a:ext cx="228600" cy="2286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66800" y="476250"/>
            <a:ext cx="11081385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F172A"/>
                </a:solidFill>
                <a:latin typeface="Space Grotesk"/>
              </a:rPr>
              <a:t>Cliente vs. Servidor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424112"/>
            <a:ext cx="3492549" cy="27527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9799" y="2424112"/>
            <a:ext cx="3492549" cy="27527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8099" y="2424112"/>
            <a:ext cx="3492549" cy="27527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52450"/>
            <a:ext cx="342900" cy="3048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775" y="2719387"/>
            <a:ext cx="533400" cy="533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66775" y="3443287"/>
            <a:ext cx="3047099" cy="2952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F172A"/>
                </a:solidFill>
                <a:latin typeface="Space Grotesk"/>
              </a:rPr>
              <a:t>Lenguaje PHP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6775" y="3852862"/>
            <a:ext cx="2901999" cy="1028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75569"/>
                </a:solidFill>
                <a:latin typeface="Plus Jakarta Sans"/>
              </a:rPr>
              <a:t>Lenguaje de código abierto del lado del servidor. Robusto, moderno y con soporte de tipado fuerte en sus versiones recientes.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45074" y="2719387"/>
            <a:ext cx="533400" cy="5334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645074" y="3443287"/>
            <a:ext cx="3047099" cy="2952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F172A"/>
                </a:solidFill>
                <a:latin typeface="Space Grotesk"/>
              </a:rPr>
              <a:t>¿Qué es un Framework?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45074" y="3852862"/>
            <a:ext cx="2901999" cy="1028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75569"/>
                </a:solidFill>
                <a:latin typeface="Plus Jakarta Sans"/>
              </a:rPr>
              <a:t>Estructura de trabajo reutilizable que brinda estándares, librerías, seguridad y acelera el desarrollo de software.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23374" y="2719387"/>
            <a:ext cx="533400" cy="5334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423374" y="3443287"/>
            <a:ext cx="3047099" cy="2952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F172A"/>
                </a:solidFill>
                <a:latin typeface="Space Grotesk"/>
              </a:rPr>
              <a:t>Framework Laravel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23374" y="3852862"/>
            <a:ext cx="2901999" cy="1028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75569"/>
                </a:solidFill>
                <a:latin typeface="Plus Jakarta Sans"/>
              </a:rPr>
              <a:t>El framework PHP líder del mercado. Ofrece una sintaxis elegante, ORM Eloquent, enrutamiento sencillo y CLI Artisan.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6787" y="2852737"/>
            <a:ext cx="333375" cy="2667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9374" y="2852737"/>
            <a:ext cx="304800" cy="26670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56724" y="2852737"/>
            <a:ext cx="266700" cy="2667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028700" y="476250"/>
            <a:ext cx="11121390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F172A"/>
                </a:solidFill>
                <a:latin typeface="Space Grotesk"/>
              </a:rPr>
              <a:t>El Ecosistema Web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5000" y="2871787"/>
            <a:ext cx="762000" cy="38100"/>
          </a:xfrm>
          <a:prstGeom prst="rect">
            <a:avLst/>
          </a:prstGeom>
          <a:solidFill>
            <a:srgbClr val="FF2D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700700" y="3148012"/>
            <a:ext cx="4790598" cy="6762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200" b="1" i="0" u="none">
                <a:solidFill>
                  <a:srgbClr val="0F172A"/>
                </a:solidFill>
                <a:latin typeface="Space Grotesk"/>
              </a:rPr>
              <a:t>Arquitectura MVC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33787" y="3967162"/>
            <a:ext cx="4924425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025"/>
              </a:lnSpc>
            </a:pPr>
            <a:r>
              <a:rPr sz="1350" b="0" i="0" u="none">
                <a:solidFill>
                  <a:srgbClr val="475569"/>
                </a:solidFill>
                <a:latin typeface="Plus Jakarta Sans"/>
              </a:rPr>
              <a:t>El patrón Modelo-Vista-Controlador en el corazón de Laravel.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1990725"/>
            <a:ext cx="5334000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552450"/>
            <a:ext cx="342900" cy="30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1990725"/>
            <a:ext cx="50673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475569"/>
                </a:solidFill>
                <a:latin typeface="Plus Jakarta Sans"/>
              </a:rPr>
              <a:t>Modelo (Model):</a:t>
            </a:r>
            <a:r>
              <a:rPr sz="1350" b="0" i="0" u="none">
                <a:solidFill>
                  <a:srgbClr val="475569"/>
                </a:solidFill>
                <a:latin typeface="Plus Jakarta Sans"/>
              </a:rPr>
              <a:t> Gestiona la lógica de datos, reglas de negocio y comunicación con MySQL mediante Eloquent.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2638425"/>
            <a:ext cx="50673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475569"/>
                </a:solidFill>
                <a:latin typeface="Plus Jakarta Sans"/>
              </a:rPr>
              <a:t>Vista (View):</a:t>
            </a:r>
            <a:r>
              <a:rPr sz="1350" b="0" i="0" u="none">
                <a:solidFill>
                  <a:srgbClr val="475569"/>
                </a:solidFill>
                <a:latin typeface="Plus Jakarta Sans"/>
              </a:rPr>
              <a:t> La capa de presentación que ve el usuario, construida con el motor de plantillas Blade.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200" y="3286125"/>
            <a:ext cx="50673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475569"/>
                </a:solidFill>
                <a:latin typeface="Plus Jakarta Sans"/>
              </a:rPr>
              <a:t>Controlador (Controller):</a:t>
            </a:r>
            <a:r>
              <a:rPr sz="1350" b="0" i="0" u="none">
                <a:solidFill>
                  <a:srgbClr val="475569"/>
                </a:solidFill>
                <a:latin typeface="Plus Jakarta Sans"/>
              </a:rPr>
              <a:t> El intermediario que recibe las peticiones, procesa la respuesta y coordina vistas y modelos.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6025" y="2000250"/>
            <a:ext cx="5314950" cy="36004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1500" y="1990725"/>
            <a:ext cx="17145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FF2D20"/>
                </a:solidFill>
                <a:latin typeface="Plus Jakarta Sans ExtraBold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2638425"/>
            <a:ext cx="17145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FF2D20"/>
                </a:solidFill>
                <a:latin typeface="Plus Jakarta Sans ExtraBold"/>
              </a:rPr>
              <a:t>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3286125"/>
            <a:ext cx="17145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FF2D20"/>
                </a:solidFill>
                <a:latin typeface="Plus Jakarta Sans ExtraBold"/>
              </a:rPr>
              <a:t>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700" y="476250"/>
            <a:ext cx="11121390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F172A"/>
                </a:solidFill>
                <a:latin typeface="Space Grotesk"/>
              </a:rPr>
              <a:t>Patrón Modelo Vista Controlador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28700" y="476250"/>
            <a:ext cx="5120640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F172A"/>
                </a:solidFill>
                <a:latin typeface="Space Grotesk"/>
              </a:rPr>
              <a:t>Estructura del Proyecto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0"/>
            <a:ext cx="5905500" cy="6858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552450"/>
            <a:ext cx="342900" cy="304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" y="1219200"/>
            <a:ext cx="5600700" cy="2952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F172A"/>
                </a:solidFill>
                <a:latin typeface="Space Grotesk"/>
              </a:rPr>
              <a:t>Carpetas Clave de Laravel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1628775"/>
            <a:ext cx="5334000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1" i="0" u="none">
                <a:solidFill>
                  <a:srgbClr val="475569"/>
                </a:solidFill>
                <a:latin typeface="Plus Jakarta Sans"/>
              </a:rPr>
              <a:t>app/Http/Controllers/</a:t>
            </a:r>
            <a:r>
              <a:rPr sz="1350" b="0" i="0" u="none">
                <a:solidFill>
                  <a:srgbClr val="475569"/>
                </a:solidFill>
                <a:latin typeface="Plus Jakarta Sans"/>
              </a:rPr>
              <a:t>: Aloja la lógica que atiende las solicitudes web.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2291655"/>
            <a:ext cx="5334000" cy="274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1" i="0" u="none">
                <a:solidFill>
                  <a:srgbClr val="475569"/>
                </a:solidFill>
                <a:latin typeface="Plus Jakarta Sans"/>
              </a:rPr>
              <a:t>routes/web.php</a:t>
            </a:r>
            <a:r>
              <a:rPr sz="1350" b="0" i="0" u="none">
                <a:solidFill>
                  <a:srgbClr val="475569"/>
                </a:solidFill>
                <a:latin typeface="Plus Jakarta Sans"/>
              </a:rPr>
              <a:t>: Define los endpoints y rutas de acceso.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2680245"/>
            <a:ext cx="5334000" cy="274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1" i="0" u="none">
                <a:solidFill>
                  <a:srgbClr val="475569"/>
                </a:solidFill>
                <a:latin typeface="Plus Jakarta Sans"/>
              </a:rPr>
              <a:t>resources/views/</a:t>
            </a:r>
            <a:r>
              <a:rPr sz="1350" b="0" i="0" u="none">
                <a:solidFill>
                  <a:srgbClr val="475569"/>
                </a:solidFill>
                <a:latin typeface="Plus Jakarta Sans"/>
              </a:rPr>
              <a:t>: Guarda las plantillas Blade (.blade.php).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3068835"/>
            <a:ext cx="5334000" cy="274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1" i="0" u="none">
                <a:solidFill>
                  <a:srgbClr val="475569"/>
                </a:solidFill>
                <a:latin typeface="Plus Jakarta Sans"/>
              </a:rPr>
              <a:t>.env</a:t>
            </a:r>
            <a:r>
              <a:rPr sz="1350" b="0" i="0" u="none">
                <a:solidFill>
                  <a:srgbClr val="475569"/>
                </a:solidFill>
                <a:latin typeface="Plus Jakarta Sans"/>
              </a:rPr>
              <a:t>: Variables globales de entorno y bases de datos.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552450"/>
            <a:ext cx="304800" cy="304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62125" y="2324100"/>
            <a:ext cx="9096375" cy="542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475569"/>
                </a:solidFill>
                <a:latin typeface="Plus Jakarta Sans"/>
              </a:rPr>
              <a:t>Laragon 6:</a:t>
            </a:r>
            <a:r>
              <a:rPr sz="1425" b="0" i="0" u="none">
                <a:solidFill>
                  <a:srgbClr val="475569"/>
                </a:solidFill>
                <a:latin typeface="Plus Jakarta Sans"/>
              </a:rPr>
              <a:t> Entorno de desarrollo local rápido, aislado y portable con Apache, PHP, MySQL y Composer integrado.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62125" y="3057525"/>
            <a:ext cx="9096375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475569"/>
                </a:solidFill>
                <a:latin typeface="Plus Jakarta Sans"/>
              </a:rPr>
              <a:t>Virtual Hosts Automáticos:</a:t>
            </a:r>
            <a:r>
              <a:rPr sz="1425" b="0" i="0" u="none">
                <a:solidFill>
                  <a:srgbClr val="475569"/>
                </a:solidFill>
                <a:latin typeface="Plus Jakarta Sans"/>
              </a:rPr>
              <a:t> Permite acceder al proyecto mediante dominios locales simplificados (ej. http://proyecto.test).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62125" y="3810000"/>
            <a:ext cx="9096375" cy="542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475569"/>
                </a:solidFill>
                <a:latin typeface="Plus Jakarta Sans"/>
              </a:rPr>
              <a:t>phpMyAdmin:</a:t>
            </a:r>
            <a:r>
              <a:rPr sz="1425" b="0" i="0" u="none">
                <a:solidFill>
                  <a:srgbClr val="475569"/>
                </a:solidFill>
                <a:latin typeface="Plus Jakarta Sans"/>
              </a:rPr>
              <a:t> Interfaz gráfica accesible desde Laragon para crear y administrar bases de datos MySQL con facilidad.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62125" y="4543425"/>
            <a:ext cx="9096375" cy="542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475569"/>
                </a:solidFill>
                <a:latin typeface="Plus Jakarta Sans"/>
              </a:rPr>
              <a:t>Ajustes Rápidos:</a:t>
            </a:r>
            <a:r>
              <a:rPr sz="1425" b="0" i="0" u="none">
                <a:solidFill>
                  <a:srgbClr val="475569"/>
                </a:solidFill>
                <a:latin typeface="Plus Jakarta Sans"/>
              </a:rPr>
              <a:t> Configuración ágil de puertos, extensiones de PHP y servicios sin necesidad de configuraciones complejas.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500" y="2347912"/>
            <a:ext cx="180975" cy="21907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3500" y="3081337"/>
            <a:ext cx="209550" cy="21907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3500" y="3833812"/>
            <a:ext cx="180975" cy="21907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3500" y="4567237"/>
            <a:ext cx="209550" cy="2190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90600" y="476250"/>
            <a:ext cx="11161395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F172A"/>
                </a:solidFill>
                <a:latin typeface="Space Grotesk"/>
              </a:rPr>
              <a:t>Laragon y phpMyAdmin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419350"/>
            <a:ext cx="3492549" cy="27622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9799" y="2419350"/>
            <a:ext cx="3492549" cy="27622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8099" y="2419350"/>
            <a:ext cx="3492549" cy="27622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52450"/>
            <a:ext cx="381000" cy="3048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775" y="2714625"/>
            <a:ext cx="533400" cy="533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66775" y="3438525"/>
            <a:ext cx="3047099" cy="2952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F172A"/>
                </a:solidFill>
                <a:latin typeface="Space Grotesk"/>
              </a:rPr>
              <a:t>Archivo .env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6775" y="3848100"/>
            <a:ext cx="2901999" cy="1028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75569"/>
                </a:solidFill>
                <a:latin typeface="Plus Jakarta Sans"/>
              </a:rPr>
              <a:t>Configura credenciales de MySQL (host, puerto, usuario, contraseña) y variables de entorno de forma segura.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45074" y="2714625"/>
            <a:ext cx="533400" cy="5334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645074" y="3438525"/>
            <a:ext cx="3047099" cy="2952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F172A"/>
                </a:solidFill>
                <a:latin typeface="Space Grotesk"/>
              </a:rPr>
              <a:t>Artisan CLI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45074" y="3848100"/>
            <a:ext cx="2901999" cy="1028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75569"/>
                </a:solidFill>
                <a:latin typeface="Plus Jakarta Sans"/>
              </a:rPr>
              <a:t>Línea de comandos de Laravel para crear controladores, ejecutar migraciones y levantar el servidor local.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23374" y="2714625"/>
            <a:ext cx="533400" cy="5334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423374" y="3438525"/>
            <a:ext cx="3047099" cy="2952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F172A"/>
                </a:solidFill>
                <a:latin typeface="Space Grotesk"/>
              </a:rPr>
              <a:t>Rutas y Controladores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23374" y="3848100"/>
            <a:ext cx="2901999" cy="1038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75569"/>
                </a:solidFill>
                <a:latin typeface="Plus Jakarta Sans"/>
              </a:rPr>
              <a:t>Mapeo de URLs en routes/web.php apuntando a métodos específicos en tus controladores.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3462" y="2847975"/>
            <a:ext cx="200025" cy="2667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9374" y="2847975"/>
            <a:ext cx="304800" cy="26670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56724" y="2847975"/>
            <a:ext cx="266700" cy="2667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066800" y="476250"/>
            <a:ext cx="11081385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0F172A"/>
                </a:solidFill>
                <a:latin typeface="Space Grotesk"/>
              </a:rPr>
              <a:t>Componentes Clave: .env y Artisan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583</Words>
  <Application>Microsoft Office PowerPoint</Application>
  <PresentationFormat>Widescreen</PresentationFormat>
  <Paragraphs>60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Plus Jakarta Sans</vt:lpstr>
      <vt:lpstr>Plus Jakarta Sans ExtraBold</vt:lpstr>
      <vt:lpstr>Plus Jakarta Sans Medium</vt:lpstr>
      <vt:lpstr>Space Grotesk</vt:lpstr>
      <vt:lpstr>Space Grotesk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jonathan muñoz</cp:lastModifiedBy>
  <cp:revision>2</cp:revision>
  <dcterms:created xsi:type="dcterms:W3CDTF">2013-01-27T09:14:16Z</dcterms:created>
  <dcterms:modified xsi:type="dcterms:W3CDTF">2026-08-25T18:12:48Z</dcterms:modified>
  <cp:category/>
</cp:coreProperties>
</file>