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4" r:id="rId2"/>
    <p:sldId id="260" r:id="rId3"/>
    <p:sldId id="261" r:id="rId4"/>
    <p:sldId id="262" r:id="rId5"/>
    <p:sldId id="271" r:id="rId6"/>
    <p:sldId id="272" r:id="rId7"/>
    <p:sldId id="273" r:id="rId8"/>
    <p:sldId id="274" r:id="rId9"/>
    <p:sldId id="269" r:id="rId10"/>
    <p:sldId id="268" r:id="rId11"/>
    <p:sldId id="276" r:id="rId12"/>
    <p:sldId id="263" r:id="rId13"/>
    <p:sldId id="275" r:id="rId14"/>
    <p:sldId id="277" r:id="rId15"/>
    <p:sldId id="266" r:id="rId16"/>
    <p:sldId id="267" r:id="rId17"/>
  </p:sldIdLst>
  <p:sldSz cx="9144000" cy="6858000" type="screen4x3"/>
  <p:notesSz cx="6858000" cy="9144000"/>
  <p:defaultTextStyle>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11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7" name="Date Placeholder 6"/>
          <p:cNvSpPr>
            <a:spLocks noGrp="1"/>
          </p:cNvSpPr>
          <p:nvPr>
            <p:ph type="dt" sz="half" idx="10"/>
          </p:nvPr>
        </p:nvSpPr>
        <p:spPr/>
        <p:txBody>
          <a:bodyPr/>
          <a:lstStyle/>
          <a:p>
            <a:fld id="{38BF2931-669F-4797-9A9E-C9D8098CCF46}" type="datetimeFigureOut">
              <a:rPr lang="es-VE" smtClean="0"/>
              <a:t>9/3/2025</a:t>
            </a:fld>
            <a:endParaRPr lang="es-VE"/>
          </a:p>
        </p:txBody>
      </p:sp>
      <p:sp>
        <p:nvSpPr>
          <p:cNvPr id="8" name="Slide Number Placeholder 7"/>
          <p:cNvSpPr>
            <a:spLocks noGrp="1"/>
          </p:cNvSpPr>
          <p:nvPr>
            <p:ph type="sldNum" sz="quarter" idx="11"/>
          </p:nvPr>
        </p:nvSpPr>
        <p:spPr/>
        <p:txBody>
          <a:bodyPr/>
          <a:lstStyle/>
          <a:p>
            <a:fld id="{BBB124C3-D16A-49C7-BE51-183A992944F9}" type="slidenum">
              <a:rPr lang="es-VE" smtClean="0"/>
              <a:t>‹Nº›</a:t>
            </a:fld>
            <a:endParaRPr lang="es-VE"/>
          </a:p>
        </p:txBody>
      </p:sp>
      <p:sp>
        <p:nvSpPr>
          <p:cNvPr id="9" name="Footer Placeholder 8"/>
          <p:cNvSpPr>
            <a:spLocks noGrp="1"/>
          </p:cNvSpPr>
          <p:nvPr>
            <p:ph type="ftr" sz="quarter" idx="12"/>
          </p:nvPr>
        </p:nvSpPr>
        <p:spPr/>
        <p:txBody>
          <a:bodyPr/>
          <a:lstStyle/>
          <a:p>
            <a:endParaRPr lang="es-V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8BF2931-669F-4797-9A9E-C9D8098CCF46}" type="datetimeFigureOut">
              <a:rPr lang="es-VE" smtClean="0"/>
              <a:t>9/3/2025</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BBB124C3-D16A-49C7-BE51-183A992944F9}" type="slidenum">
              <a:rPr lang="es-VE" smtClean="0"/>
              <a:t>‹Nº›</a:t>
            </a:fld>
            <a:endParaRPr lang="es-V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38BF2931-669F-4797-9A9E-C9D8098CCF46}" type="datetimeFigureOut">
              <a:rPr lang="es-VE" smtClean="0"/>
              <a:t>9/3/2025</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BBB124C3-D16A-49C7-BE51-183A992944F9}" type="slidenum">
              <a:rPr lang="es-VE" smtClean="0"/>
              <a:t>‹Nº›</a:t>
            </a:fld>
            <a:endParaRPr lang="es-VE"/>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8BF2931-669F-4797-9A9E-C9D8098CCF46}" type="datetimeFigureOut">
              <a:rPr lang="es-VE" smtClean="0"/>
              <a:t>9/3/2025</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BBB124C3-D16A-49C7-BE51-183A992944F9}" type="slidenum">
              <a:rPr lang="es-VE" smtClean="0"/>
              <a:t>‹Nº›</a:t>
            </a:fld>
            <a:endParaRPr lang="es-VE"/>
          </a:p>
        </p:txBody>
      </p:sp>
      <p:sp>
        <p:nvSpPr>
          <p:cNvPr id="9" name="Content Placeholder 8"/>
          <p:cNvSpPr>
            <a:spLocks noGrp="1"/>
          </p:cNvSpPr>
          <p:nvPr>
            <p:ph sz="quarter" idx="13"/>
          </p:nvPr>
        </p:nvSpPr>
        <p:spPr>
          <a:xfrm>
            <a:off x="365760" y="1600200"/>
            <a:ext cx="4041648" cy="452628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7" name="Date Placeholder 6"/>
          <p:cNvSpPr>
            <a:spLocks noGrp="1"/>
          </p:cNvSpPr>
          <p:nvPr>
            <p:ph type="dt" sz="half" idx="10"/>
          </p:nvPr>
        </p:nvSpPr>
        <p:spPr/>
        <p:txBody>
          <a:bodyPr/>
          <a:lstStyle/>
          <a:p>
            <a:fld id="{38BF2931-669F-4797-9A9E-C9D8098CCF46}" type="datetimeFigureOut">
              <a:rPr lang="es-VE" smtClean="0"/>
              <a:t>9/3/2025</a:t>
            </a:fld>
            <a:endParaRPr lang="es-VE"/>
          </a:p>
        </p:txBody>
      </p:sp>
      <p:sp>
        <p:nvSpPr>
          <p:cNvPr id="8" name="Footer Placeholder 7"/>
          <p:cNvSpPr>
            <a:spLocks noGrp="1"/>
          </p:cNvSpPr>
          <p:nvPr>
            <p:ph type="ftr" sz="quarter" idx="11"/>
          </p:nvPr>
        </p:nvSpPr>
        <p:spPr/>
        <p:txBody>
          <a:bodyPr/>
          <a:lstStyle/>
          <a:p>
            <a:endParaRPr lang="es-VE"/>
          </a:p>
        </p:txBody>
      </p:sp>
      <p:sp>
        <p:nvSpPr>
          <p:cNvPr id="9" name="Slide Number Placeholder 8"/>
          <p:cNvSpPr>
            <a:spLocks noGrp="1"/>
          </p:cNvSpPr>
          <p:nvPr>
            <p:ph type="sldNum" sz="quarter" idx="12"/>
          </p:nvPr>
        </p:nvSpPr>
        <p:spPr/>
        <p:txBody>
          <a:bodyPr/>
          <a:lstStyle/>
          <a:p>
            <a:fld id="{BBB124C3-D16A-49C7-BE51-183A992944F9}" type="slidenum">
              <a:rPr lang="es-VE" smtClean="0"/>
              <a:t>‹Nº›</a:t>
            </a:fld>
            <a:endParaRPr lang="es-VE"/>
          </a:p>
        </p:txBody>
      </p:sp>
      <p:sp>
        <p:nvSpPr>
          <p:cNvPr id="11" name="Content Placeholder 10"/>
          <p:cNvSpPr>
            <a:spLocks noGrp="1"/>
          </p:cNvSpPr>
          <p:nvPr>
            <p:ph sz="quarter" idx="13"/>
          </p:nvPr>
        </p:nvSpPr>
        <p:spPr>
          <a:xfrm>
            <a:off x="457200" y="2212848"/>
            <a:ext cx="4041648" cy="391363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8BF2931-669F-4797-9A9E-C9D8098CCF46}" type="datetimeFigureOut">
              <a:rPr lang="es-VE" smtClean="0"/>
              <a:t>9/3/2025</a:t>
            </a:fld>
            <a:endParaRPr lang="es-VE"/>
          </a:p>
        </p:txBody>
      </p:sp>
      <p:sp>
        <p:nvSpPr>
          <p:cNvPr id="4" name="Footer Placeholder 3"/>
          <p:cNvSpPr>
            <a:spLocks noGrp="1"/>
          </p:cNvSpPr>
          <p:nvPr>
            <p:ph type="ftr" sz="quarter" idx="11"/>
          </p:nvPr>
        </p:nvSpPr>
        <p:spPr/>
        <p:txBody>
          <a:bodyPr/>
          <a:lstStyle/>
          <a:p>
            <a:endParaRPr lang="es-VE"/>
          </a:p>
        </p:txBody>
      </p:sp>
      <p:sp>
        <p:nvSpPr>
          <p:cNvPr id="5" name="Slide Number Placeholder 4"/>
          <p:cNvSpPr>
            <a:spLocks noGrp="1"/>
          </p:cNvSpPr>
          <p:nvPr>
            <p:ph type="sldNum" sz="quarter" idx="12"/>
          </p:nvPr>
        </p:nvSpPr>
        <p:spPr/>
        <p:txBody>
          <a:bodyPr/>
          <a:lstStyle/>
          <a:p>
            <a:fld id="{BBB124C3-D16A-49C7-BE51-183A992944F9}" type="slidenum">
              <a:rPr lang="es-VE" smtClean="0"/>
              <a:t>‹Nº›</a:t>
            </a:fld>
            <a:endParaRPr lang="es-V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BF2931-669F-4797-9A9E-C9D8098CCF46}" type="datetimeFigureOut">
              <a:rPr lang="es-VE" smtClean="0"/>
              <a:t>9/3/2025</a:t>
            </a:fld>
            <a:endParaRPr lang="es-VE"/>
          </a:p>
        </p:txBody>
      </p:sp>
      <p:sp>
        <p:nvSpPr>
          <p:cNvPr id="3" name="Footer Placeholder 2"/>
          <p:cNvSpPr>
            <a:spLocks noGrp="1"/>
          </p:cNvSpPr>
          <p:nvPr>
            <p:ph type="ftr" sz="quarter" idx="11"/>
          </p:nvPr>
        </p:nvSpPr>
        <p:spPr/>
        <p:txBody>
          <a:bodyPr/>
          <a:lstStyle/>
          <a:p>
            <a:endParaRPr lang="es-VE"/>
          </a:p>
        </p:txBody>
      </p:sp>
      <p:sp>
        <p:nvSpPr>
          <p:cNvPr id="4" name="Slide Number Placeholder 3"/>
          <p:cNvSpPr>
            <a:spLocks noGrp="1"/>
          </p:cNvSpPr>
          <p:nvPr>
            <p:ph type="sldNum" sz="quarter" idx="12"/>
          </p:nvPr>
        </p:nvSpPr>
        <p:spPr/>
        <p:txBody>
          <a:bodyPr/>
          <a:lstStyle/>
          <a:p>
            <a:fld id="{BBB124C3-D16A-49C7-BE51-183A992944F9}" type="slidenum">
              <a:rPr lang="es-VE" smtClean="0"/>
              <a:t>‹Nº›</a:t>
            </a:fld>
            <a:endParaRPr lang="es-V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38BF2931-669F-4797-9A9E-C9D8098CCF46}" type="datetimeFigureOut">
              <a:rPr lang="es-VE" smtClean="0"/>
              <a:t>9/3/2025</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BBB124C3-D16A-49C7-BE51-183A992944F9}" type="slidenum">
              <a:rPr lang="es-VE" smtClean="0"/>
              <a:t>‹Nº›</a:t>
            </a:fld>
            <a:endParaRPr lang="es-V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s-ES"/>
              <a:t>Haga clic para modificar el estilo de título del patrón</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38BF2931-669F-4797-9A9E-C9D8098CCF46}" type="datetimeFigureOut">
              <a:rPr lang="es-VE" smtClean="0"/>
              <a:t>9/3/2025</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BBB124C3-D16A-49C7-BE51-183A992944F9}" type="slidenum">
              <a:rPr lang="es-VE" smtClean="0"/>
              <a:t>‹Nº›</a:t>
            </a:fld>
            <a:endParaRPr lang="es-V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38BF2931-669F-4797-9A9E-C9D8098CCF46}" type="datetimeFigureOut">
              <a:rPr lang="es-VE" smtClean="0"/>
              <a:t>9/3/2025</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BBB124C3-D16A-49C7-BE51-183A992944F9}" type="slidenum">
              <a:rPr lang="es-VE" smtClean="0"/>
              <a:t>‹Nº›</a:t>
            </a:fld>
            <a:endParaRPr lang="es-V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38BF2931-669F-4797-9A9E-C9D8098CCF46}" type="datetimeFigureOut">
              <a:rPr lang="es-VE" smtClean="0"/>
              <a:t>9/3/2025</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BBB124C3-D16A-49C7-BE51-183A992944F9}" type="slidenum">
              <a:rPr lang="es-VE" smtClean="0"/>
              <a:t>‹Nº›</a:t>
            </a:fld>
            <a:endParaRPr lang="es-V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38BF2931-669F-4797-9A9E-C9D8098CCF46}" type="datetimeFigureOut">
              <a:rPr lang="es-VE" smtClean="0"/>
              <a:t>9/3/2025</a:t>
            </a:fld>
            <a:endParaRPr lang="es-VE"/>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s-VE"/>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BB124C3-D16A-49C7-BE51-183A992944F9}" type="slidenum">
              <a:rPr lang="es-VE" smtClean="0"/>
              <a:t>‹Nº›</a:t>
            </a:fld>
            <a:endParaRPr lang="es-VE"/>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80862" y="725914"/>
            <a:ext cx="8928992" cy="6001643"/>
          </a:xfrm>
          <a:prstGeom prst="rect">
            <a:avLst/>
          </a:prstGeom>
        </p:spPr>
        <p:txBody>
          <a:bodyPr wrap="square">
            <a:spAutoFit/>
          </a:bodyPr>
          <a:lstStyle/>
          <a:p>
            <a:pPr algn="just">
              <a:lnSpc>
                <a:spcPct val="150000"/>
              </a:lnSpc>
            </a:pPr>
            <a:r>
              <a:rPr lang="es-VE" sz="1600" dirty="0">
                <a:latin typeface="Century" pitchFamily="18" charset="0"/>
              </a:rPr>
              <a:t>La determinación de requerimientos es el conjunto de actividades encaminadas a obtener las características necesarias que deberá poseer el nuevo sistema, es el estudio de un sistema, actividad o proceso, para comprender cómo trabaja y dónde es necesario efectuar mejoras o cambios considerables. Ahora bien, existen tres formas (actividades) que ayudan a determinar los requerimientos, estas son:</a:t>
            </a:r>
          </a:p>
          <a:p>
            <a:pPr marL="342900" indent="-342900" algn="just">
              <a:lnSpc>
                <a:spcPct val="150000"/>
              </a:lnSpc>
              <a:buFont typeface="+mj-lt"/>
              <a:buAutoNum type="arabicPeriod"/>
            </a:pPr>
            <a:r>
              <a:rPr lang="es-VE" sz="1600" dirty="0">
                <a:latin typeface="Century" pitchFamily="18" charset="0"/>
              </a:rPr>
              <a:t>Anticipación de requerimientos: consiste en prever las características del nuevo sistema con base en experiencias previas.</a:t>
            </a:r>
          </a:p>
          <a:p>
            <a:pPr marL="342900" indent="-342900" algn="just">
              <a:lnSpc>
                <a:spcPct val="150000"/>
              </a:lnSpc>
              <a:buFont typeface="+mj-lt"/>
              <a:buAutoNum type="arabicPeriod"/>
            </a:pPr>
            <a:r>
              <a:rPr lang="es-VE" sz="1600" dirty="0">
                <a:latin typeface="Century" pitchFamily="18" charset="0"/>
              </a:rPr>
              <a:t>Investigación de requerimientos: es el estudio y documentación de la necesidad del usuario o de un sistema ya existente usando para ello técnicas como el análisis de flujo de datos y análisis de decisión. Es aquí donde se debe y se pueden aplicar entrevistas, cuestionarios, observación y revisión de documentos existentes, entre otros.</a:t>
            </a:r>
          </a:p>
          <a:p>
            <a:pPr marL="342900" indent="-342900" algn="just">
              <a:lnSpc>
                <a:spcPct val="150000"/>
              </a:lnSpc>
              <a:buFont typeface="+mj-lt"/>
              <a:buAutoNum type="arabicPeriod"/>
            </a:pPr>
            <a:r>
              <a:rPr lang="es-VE" sz="1600" dirty="0">
                <a:latin typeface="Century" pitchFamily="18" charset="0"/>
              </a:rPr>
              <a:t>Especificación de requerimientos: los datos obtenidos durante la recopilación de hechos se analizan para desarrollar la descripción de las características del nuevo sistema. Esta actividad tiene tres partes relacionadas entre sí, a saber:</a:t>
            </a:r>
          </a:p>
          <a:p>
            <a:pPr marL="742950" lvl="1" indent="-285750" algn="just">
              <a:buFont typeface="Arial" pitchFamily="34" charset="0"/>
              <a:buChar char="•"/>
            </a:pPr>
            <a:r>
              <a:rPr lang="es-VE" sz="1600" dirty="0">
                <a:latin typeface="Century" pitchFamily="18" charset="0"/>
              </a:rPr>
              <a:t>Análisis de datos basados en hechos reales.</a:t>
            </a:r>
          </a:p>
          <a:p>
            <a:pPr marL="742950" lvl="1" indent="-285750" algn="just">
              <a:buFont typeface="Arial" pitchFamily="34" charset="0"/>
              <a:buChar char="•"/>
            </a:pPr>
            <a:r>
              <a:rPr lang="es-VE" sz="1600" dirty="0">
                <a:latin typeface="Century" pitchFamily="18" charset="0"/>
              </a:rPr>
              <a:t>Identificación de requerimientos esenciales.</a:t>
            </a:r>
          </a:p>
          <a:p>
            <a:pPr marL="742950" lvl="1" indent="-285750" algn="just">
              <a:buFont typeface="Arial" pitchFamily="34" charset="0"/>
              <a:buChar char="•"/>
            </a:pPr>
            <a:r>
              <a:rPr lang="es-VE" sz="1600" dirty="0">
                <a:latin typeface="Century" pitchFamily="18" charset="0"/>
              </a:rPr>
              <a:t>Selección de estrategias para satisfacer los requerimientos</a:t>
            </a:r>
          </a:p>
        </p:txBody>
      </p:sp>
      <p:sp>
        <p:nvSpPr>
          <p:cNvPr id="3" name="2 Rectángulo"/>
          <p:cNvSpPr/>
          <p:nvPr/>
        </p:nvSpPr>
        <p:spPr>
          <a:xfrm>
            <a:off x="1619672" y="356582"/>
            <a:ext cx="6480720" cy="369332"/>
          </a:xfrm>
          <a:prstGeom prst="rect">
            <a:avLst/>
          </a:prstGeom>
        </p:spPr>
        <p:txBody>
          <a:bodyPr wrap="square">
            <a:spAutoFit/>
          </a:bodyPr>
          <a:lstStyle/>
          <a:p>
            <a:pPr marL="0" lvl="1"/>
            <a:r>
              <a:rPr lang="es-VE"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Elephant" pitchFamily="18" charset="0"/>
              </a:rPr>
              <a:t>DETERMINACION DE REQUERIMIENTOS</a:t>
            </a:r>
          </a:p>
        </p:txBody>
      </p:sp>
    </p:spTree>
    <p:extLst>
      <p:ext uri="{BB962C8B-B14F-4D97-AF65-F5344CB8AC3E}">
        <p14:creationId xmlns:p14="http://schemas.microsoft.com/office/powerpoint/2010/main" val="29856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5512" y="629980"/>
            <a:ext cx="8496945" cy="6001643"/>
          </a:xfrm>
          <a:prstGeom prst="rect">
            <a:avLst/>
          </a:prstGeom>
        </p:spPr>
        <p:txBody>
          <a:bodyPr wrap="square">
            <a:spAutoFit/>
          </a:bodyPr>
          <a:lstStyle/>
          <a:p>
            <a:pPr marL="285750" lvl="1" indent="-285750" algn="just">
              <a:buFont typeface="Wingdings" pitchFamily="2" charset="2"/>
              <a:buChar char="q"/>
            </a:pPr>
            <a:r>
              <a:rPr lang="es-VE" sz="1600" u="sng" dirty="0">
                <a:latin typeface="Century" pitchFamily="18" charset="0"/>
              </a:rPr>
              <a:t>Requerimientos de salida: </a:t>
            </a:r>
            <a:r>
              <a:rPr lang="es-VE" sz="1600" dirty="0">
                <a:latin typeface="Century" pitchFamily="18" charset="0"/>
              </a:rPr>
              <a:t> Clasificados como reportes (listado, gráfico o despliegue visual de información) y consultas interactivas. Para los reportes se debe especificar el tipo, su formato, medio, frecuencia y volumen; los elementos de datos que debe contener y quien los utiliza. Para las consultas interactivas se debe especificar las características de las consultas y del lenguaje de interrogación que los usuarios desean.</a:t>
            </a:r>
          </a:p>
          <a:p>
            <a:pPr marL="0" lvl="1" algn="just"/>
            <a:endParaRPr lang="es-VE" sz="1600" dirty="0">
              <a:latin typeface="Century" pitchFamily="18" charset="0"/>
            </a:endParaRPr>
          </a:p>
          <a:p>
            <a:pPr marL="285750" indent="-285750" algn="just">
              <a:buFont typeface="Wingdings" pitchFamily="2" charset="2"/>
              <a:buChar char="q"/>
            </a:pPr>
            <a:r>
              <a:rPr lang="es-VE" sz="1600" u="sng" dirty="0">
                <a:latin typeface="Century" pitchFamily="18" charset="0"/>
              </a:rPr>
              <a:t>Requerimientos de entrada:</a:t>
            </a:r>
            <a:r>
              <a:rPr lang="es-VE" sz="1600" dirty="0">
                <a:latin typeface="Century" pitchFamily="18" charset="0"/>
              </a:rPr>
              <a:t> Correspondientes a la captura y registro de los eventos o transacciones del sistema y a los datos que alimentarán a la base de datos. Para cada tipo de entrada se debe especificar la fuente, los elementos de datos que contiene, el método y medio de captura y los procedimientos y controles de edición y validación que sean necesarios.</a:t>
            </a:r>
          </a:p>
          <a:p>
            <a:pPr algn="just"/>
            <a:endParaRPr lang="es-VE" sz="1600" dirty="0">
              <a:latin typeface="Century" pitchFamily="18" charset="0"/>
            </a:endParaRPr>
          </a:p>
          <a:p>
            <a:pPr marL="285750" indent="-285750" algn="just">
              <a:buFont typeface="Wingdings" pitchFamily="2" charset="2"/>
              <a:buChar char="q"/>
            </a:pPr>
            <a:r>
              <a:rPr lang="es-VE" sz="1600" u="sng" dirty="0">
                <a:latin typeface="Century" pitchFamily="18" charset="0"/>
              </a:rPr>
              <a:t>Requerimientos de almacenamiento: </a:t>
            </a:r>
            <a:r>
              <a:rPr lang="es-VE" sz="1600" dirty="0">
                <a:latin typeface="Century" pitchFamily="18" charset="0"/>
              </a:rPr>
              <a:t>Corresponden al almacenamiento de datos del sistema. Se debe identificar los registros lógicos necesarios, sus estructuras y las relaciones entre ellos, así como también, los medios de almacenamiento y los volúmenes estimados.</a:t>
            </a:r>
          </a:p>
          <a:p>
            <a:pPr algn="just"/>
            <a:endParaRPr lang="es-VE" sz="1600" dirty="0">
              <a:latin typeface="Century" pitchFamily="18" charset="0"/>
            </a:endParaRPr>
          </a:p>
          <a:p>
            <a:r>
              <a:rPr lang="es-VE" sz="1600" dirty="0">
                <a:latin typeface="Century" pitchFamily="18" charset="0"/>
              </a:rPr>
              <a:t>	</a:t>
            </a:r>
            <a:r>
              <a:rPr lang="es-VE" sz="1600" u="sng" dirty="0">
                <a:effectLst>
                  <a:outerShdw blurRad="38100" dist="38100" dir="2700000" algn="tl">
                    <a:srgbClr val="000000">
                      <a:alpha val="43137"/>
                    </a:srgbClr>
                  </a:outerShdw>
                </a:effectLst>
                <a:latin typeface="Century" pitchFamily="18" charset="0"/>
              </a:rPr>
              <a:t>Para llevar a cabo esta actividad se debe realizar las siguientes tareas:</a:t>
            </a:r>
          </a:p>
          <a:p>
            <a:pPr marL="285750" indent="-285750" algn="just">
              <a:buFont typeface="Arial" pitchFamily="34" charset="0"/>
              <a:buChar char="•"/>
            </a:pPr>
            <a:r>
              <a:rPr lang="es-VE" sz="1600" dirty="0">
                <a:latin typeface="Century" pitchFamily="18" charset="0"/>
              </a:rPr>
              <a:t>Revisar los requerimientos de información del sistema actual a fin de seleccionar aquellos que estén vigentes.</a:t>
            </a:r>
          </a:p>
          <a:p>
            <a:pPr marL="285750" indent="-285750" algn="just">
              <a:buFont typeface="Arial" pitchFamily="34" charset="0"/>
              <a:buChar char="•"/>
            </a:pPr>
            <a:r>
              <a:rPr lang="es-VE" sz="1600" dirty="0">
                <a:latin typeface="Century" pitchFamily="18" charset="0"/>
              </a:rPr>
              <a:t>Realizar entrevistas con los usuarios y/o solicitar por escrito los nuevos requerimientos de información, documentándolos mediante el uso de una planilla diseñada para tal fin.</a:t>
            </a:r>
          </a:p>
        </p:txBody>
      </p:sp>
      <p:sp>
        <p:nvSpPr>
          <p:cNvPr id="3" name="2 Rectángulo"/>
          <p:cNvSpPr/>
          <p:nvPr/>
        </p:nvSpPr>
        <p:spPr>
          <a:xfrm>
            <a:off x="2019874" y="260648"/>
            <a:ext cx="4968220" cy="369332"/>
          </a:xfrm>
          <a:prstGeom prst="rect">
            <a:avLst/>
          </a:prstGeom>
        </p:spPr>
        <p:txBody>
          <a:bodyPr wrap="none">
            <a:spAutoFit/>
          </a:bodyPr>
          <a:lstStyle/>
          <a:p>
            <a:pPr marL="0" lvl="1"/>
            <a:r>
              <a:rPr lang="es-VE"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Elephant" pitchFamily="18" charset="0"/>
              </a:rPr>
              <a:t>REQUERIMIENTOS FUNCIONALES</a:t>
            </a:r>
          </a:p>
        </p:txBody>
      </p:sp>
    </p:spTree>
    <p:extLst>
      <p:ext uri="{BB962C8B-B14F-4D97-AF65-F5344CB8AC3E}">
        <p14:creationId xmlns:p14="http://schemas.microsoft.com/office/powerpoint/2010/main" val="705895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nvSpPr>
        <p:spPr bwMode="auto">
          <a:xfrm>
            <a:off x="314013" y="116632"/>
            <a:ext cx="8290436"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a:solidFill>
                  <a:schemeClr val="tx1"/>
                </a:solidFill>
                <a:latin typeface="+mj-lt"/>
                <a:ea typeface="ヒラギノ角ゴ Pro W3" charset="-128"/>
                <a:cs typeface="+mj-cs"/>
              </a:defRPr>
            </a:lvl1pPr>
            <a:lvl2pPr algn="l" rtl="0" eaLnBrk="0" fontAlgn="base" hangingPunct="0">
              <a:spcBef>
                <a:spcPct val="0"/>
              </a:spcBef>
              <a:spcAft>
                <a:spcPct val="0"/>
              </a:spcAft>
              <a:defRPr sz="4400">
                <a:solidFill>
                  <a:schemeClr val="tx1"/>
                </a:solidFill>
                <a:latin typeface="Arial" charset="0"/>
                <a:ea typeface="ヒラギノ角ゴ Pro W3" charset="-128"/>
              </a:defRPr>
            </a:lvl2pPr>
            <a:lvl3pPr algn="l" rtl="0" eaLnBrk="0" fontAlgn="base" hangingPunct="0">
              <a:spcBef>
                <a:spcPct val="0"/>
              </a:spcBef>
              <a:spcAft>
                <a:spcPct val="0"/>
              </a:spcAft>
              <a:defRPr sz="4400">
                <a:solidFill>
                  <a:schemeClr val="tx1"/>
                </a:solidFill>
                <a:latin typeface="Arial" charset="0"/>
                <a:ea typeface="ヒラギノ角ゴ Pro W3" charset="-128"/>
              </a:defRPr>
            </a:lvl3pPr>
            <a:lvl4pPr algn="l" rtl="0" eaLnBrk="0" fontAlgn="base" hangingPunct="0">
              <a:spcBef>
                <a:spcPct val="0"/>
              </a:spcBef>
              <a:spcAft>
                <a:spcPct val="0"/>
              </a:spcAft>
              <a:defRPr sz="4400">
                <a:solidFill>
                  <a:schemeClr val="tx1"/>
                </a:solidFill>
                <a:latin typeface="Arial" charset="0"/>
                <a:ea typeface="ヒラギノ角ゴ Pro W3" charset="-128"/>
              </a:defRPr>
            </a:lvl4pPr>
            <a:lvl5pPr algn="l" rtl="0" eaLnBrk="0" fontAlgn="base" hangingPunct="0">
              <a:spcBef>
                <a:spcPct val="0"/>
              </a:spcBef>
              <a:spcAft>
                <a:spcPct val="0"/>
              </a:spcAft>
              <a:defRPr sz="4400">
                <a:solidFill>
                  <a:schemeClr val="tx1"/>
                </a:solidFill>
                <a:latin typeface="Arial" charset="0"/>
                <a:ea typeface="ヒラギノ角ゴ Pro W3" charset="-128"/>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a:lstStyle>
          <a:p>
            <a:pPr algn="ctr" eaLnBrk="1" hangingPunct="1"/>
            <a:r>
              <a:rPr lang="es-ES_tradnl" sz="1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Elephant" pitchFamily="18" charset="0"/>
              </a:rPr>
              <a:t>REQUERIMIENTOS NO FUNCIONALES</a:t>
            </a:r>
          </a:p>
        </p:txBody>
      </p:sp>
      <p:sp>
        <p:nvSpPr>
          <p:cNvPr id="3" name="Rectangle 3"/>
          <p:cNvSpPr>
            <a:spLocks noGrp="1" noChangeArrowheads="1"/>
          </p:cNvSpPr>
          <p:nvPr/>
        </p:nvSpPr>
        <p:spPr bwMode="auto">
          <a:xfrm>
            <a:off x="102747" y="635347"/>
            <a:ext cx="8712968" cy="604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bg2"/>
              </a:buClr>
              <a:buSzPct val="75000"/>
              <a:buFont typeface="Wingdings" charset="2"/>
              <a:buChar char="n"/>
              <a:defRPr sz="3200">
                <a:solidFill>
                  <a:schemeClr val="tx1"/>
                </a:solidFill>
                <a:latin typeface="+mn-lt"/>
                <a:ea typeface="ヒラギノ角ゴ Pro W3" charset="-128"/>
                <a:cs typeface="+mn-cs"/>
              </a:defRPr>
            </a:lvl1pPr>
            <a:lvl2pPr marL="742950" indent="-285750" algn="l" rtl="0" eaLnBrk="0" fontAlgn="base" hangingPunct="0">
              <a:spcBef>
                <a:spcPct val="20000"/>
              </a:spcBef>
              <a:spcAft>
                <a:spcPct val="0"/>
              </a:spcAft>
              <a:buClr>
                <a:schemeClr val="accent2"/>
              </a:buClr>
              <a:buSzPct val="80000"/>
              <a:buFont typeface="Wingdings" charset="2"/>
              <a:buChar char="¨"/>
              <a:defRPr sz="2800">
                <a:solidFill>
                  <a:schemeClr val="tx1"/>
                </a:solidFill>
                <a:latin typeface="+mn-lt"/>
                <a:ea typeface="ヒラギノ角ゴ Pro W3" charset="-128"/>
              </a:defRPr>
            </a:lvl2pPr>
            <a:lvl3pPr marL="1143000" indent="-228600" algn="l" rtl="0" eaLnBrk="0" fontAlgn="base" hangingPunct="0">
              <a:spcBef>
                <a:spcPct val="20000"/>
              </a:spcBef>
              <a:spcAft>
                <a:spcPct val="0"/>
              </a:spcAft>
              <a:buClr>
                <a:schemeClr val="bg2"/>
              </a:buClr>
              <a:buSzPct val="65000"/>
              <a:buFont typeface="Wingdings" charset="2"/>
              <a:buChar char="n"/>
              <a:defRPr sz="2400">
                <a:solidFill>
                  <a:schemeClr val="tx1"/>
                </a:solidFill>
                <a:latin typeface="+mn-lt"/>
                <a:ea typeface="ヒラギノ角ゴ Pro W3" charset="-128"/>
              </a:defRPr>
            </a:lvl3pPr>
            <a:lvl4pPr marL="1600200" indent="-228600" algn="l" rtl="0" eaLnBrk="0" fontAlgn="base" hangingPunct="0">
              <a:spcBef>
                <a:spcPct val="20000"/>
              </a:spcBef>
              <a:spcAft>
                <a:spcPct val="0"/>
              </a:spcAft>
              <a:buClr>
                <a:schemeClr val="accent2"/>
              </a:buClr>
              <a:buSzPct val="70000"/>
              <a:buFont typeface="Wingdings" charset="2"/>
              <a:buChar char="¨"/>
              <a:defRPr sz="2000">
                <a:solidFill>
                  <a:schemeClr val="tx1"/>
                </a:solidFill>
                <a:latin typeface="+mn-lt"/>
                <a:ea typeface="ヒラギノ角ゴ Pro W3" charset="-128"/>
              </a:defRPr>
            </a:lvl4pPr>
            <a:lvl5pPr marL="2057400" indent="-228600" algn="l" rtl="0" eaLnBrk="0" fontAlgn="base" hangingPunct="0">
              <a:spcBef>
                <a:spcPct val="20000"/>
              </a:spcBef>
              <a:spcAft>
                <a:spcPct val="0"/>
              </a:spcAft>
              <a:buClr>
                <a:schemeClr val="bg2"/>
              </a:buClr>
              <a:buFont typeface="Wingdings" charset="2"/>
              <a:buChar char="§"/>
              <a:defRPr sz="2000">
                <a:solidFill>
                  <a:schemeClr val="tx1"/>
                </a:solidFill>
                <a:latin typeface="+mn-lt"/>
                <a:ea typeface="ヒラギノ角ゴ Pro W3" charset="-128"/>
              </a:defRPr>
            </a:lvl5pPr>
            <a:lvl6pPr marL="2514600" indent="-228600" algn="l" rtl="0" fontAlgn="base">
              <a:spcBef>
                <a:spcPct val="20000"/>
              </a:spcBef>
              <a:spcAft>
                <a:spcPct val="0"/>
              </a:spcAft>
              <a:buClr>
                <a:schemeClr val="bg2"/>
              </a:buClr>
              <a:buFont typeface="Wingdings" charset="2"/>
              <a:buChar char="§"/>
              <a:defRPr sz="2000">
                <a:solidFill>
                  <a:schemeClr val="tx1"/>
                </a:solidFill>
                <a:latin typeface="+mn-lt"/>
                <a:ea typeface="ヒラギノ角ゴ Pro W3" charset="-128"/>
              </a:defRPr>
            </a:lvl6pPr>
            <a:lvl7pPr marL="2971800" indent="-228600" algn="l" rtl="0" fontAlgn="base">
              <a:spcBef>
                <a:spcPct val="20000"/>
              </a:spcBef>
              <a:spcAft>
                <a:spcPct val="0"/>
              </a:spcAft>
              <a:buClr>
                <a:schemeClr val="bg2"/>
              </a:buClr>
              <a:buFont typeface="Wingdings" charset="2"/>
              <a:buChar char="§"/>
              <a:defRPr sz="2000">
                <a:solidFill>
                  <a:schemeClr val="tx1"/>
                </a:solidFill>
                <a:latin typeface="+mn-lt"/>
                <a:ea typeface="ヒラギノ角ゴ Pro W3" charset="-128"/>
              </a:defRPr>
            </a:lvl7pPr>
            <a:lvl8pPr marL="3429000" indent="-228600" algn="l" rtl="0" fontAlgn="base">
              <a:spcBef>
                <a:spcPct val="20000"/>
              </a:spcBef>
              <a:spcAft>
                <a:spcPct val="0"/>
              </a:spcAft>
              <a:buClr>
                <a:schemeClr val="bg2"/>
              </a:buClr>
              <a:buFont typeface="Wingdings" charset="2"/>
              <a:buChar char="§"/>
              <a:defRPr sz="2000">
                <a:solidFill>
                  <a:schemeClr val="tx1"/>
                </a:solidFill>
                <a:latin typeface="+mn-lt"/>
                <a:ea typeface="ヒラギノ角ゴ Pro W3" charset="-128"/>
              </a:defRPr>
            </a:lvl8pPr>
            <a:lvl9pPr marL="3886200" indent="-228600" algn="l" rtl="0" fontAlgn="base">
              <a:spcBef>
                <a:spcPct val="20000"/>
              </a:spcBef>
              <a:spcAft>
                <a:spcPct val="0"/>
              </a:spcAft>
              <a:buClr>
                <a:schemeClr val="bg2"/>
              </a:buClr>
              <a:buFont typeface="Wingdings" charset="2"/>
              <a:buChar char="§"/>
              <a:defRPr sz="2000">
                <a:solidFill>
                  <a:schemeClr val="tx1"/>
                </a:solidFill>
                <a:latin typeface="+mn-lt"/>
                <a:ea typeface="ヒラギノ角ゴ Pro W3" charset="-128"/>
              </a:defRPr>
            </a:lvl9pPr>
          </a:lstStyle>
          <a:p>
            <a:pPr marL="0" indent="0" algn="just">
              <a:lnSpc>
                <a:spcPct val="150000"/>
              </a:lnSpc>
              <a:buNone/>
            </a:pPr>
            <a:r>
              <a:rPr lang="es-VE" sz="1400" dirty="0">
                <a:latin typeface="Century" pitchFamily="18" charset="0"/>
              </a:rPr>
              <a:t>Son llamados también requerimientos de calidad, y describen aquellos niveles deseables de calidad de las funcionalidades y servicios que provee la aplicación. Se basan en el estándar ISO/IEC 9126: este define un modelo independiente de la tecnología para caracterizar la calidad de software y considera las siguientes : </a:t>
            </a:r>
          </a:p>
          <a:p>
            <a:pPr lvl="1" algn="just">
              <a:lnSpc>
                <a:spcPct val="150000"/>
              </a:lnSpc>
            </a:pPr>
            <a:r>
              <a:rPr lang="es-VE" sz="1400" i="1" u="sng" dirty="0">
                <a:latin typeface="Century" pitchFamily="18" charset="0"/>
              </a:rPr>
              <a:t>Funcionalidad</a:t>
            </a:r>
            <a:r>
              <a:rPr lang="es-VE" sz="1400" dirty="0">
                <a:latin typeface="Century" pitchFamily="18" charset="0"/>
              </a:rPr>
              <a:t>: describe la presencia de funciones (funcionalidades) para alcanzar propiedades definidas. Ejemplos: interoperabilidad, seguridad</a:t>
            </a:r>
          </a:p>
          <a:p>
            <a:pPr lvl="1" algn="just">
              <a:lnSpc>
                <a:spcPct val="150000"/>
              </a:lnSpc>
            </a:pPr>
            <a:r>
              <a:rPr lang="es-VE" sz="1400" i="1" u="sng" dirty="0">
                <a:latin typeface="Century" pitchFamily="18" charset="0"/>
              </a:rPr>
              <a:t>Confiabilidad</a:t>
            </a:r>
            <a:r>
              <a:rPr lang="es-VE" sz="1400" dirty="0">
                <a:latin typeface="Century" pitchFamily="18" charset="0"/>
              </a:rPr>
              <a:t>: describe la disponibilidad que tiene el producto para mantener sus niveles de rendimiento bajo condiciones específicas y en un tiempo dado. Ejemplos: madurez, tolerante a fallas, recuperabilidad.</a:t>
            </a:r>
          </a:p>
          <a:p>
            <a:pPr lvl="1" algn="just">
              <a:lnSpc>
                <a:spcPct val="150000"/>
              </a:lnSpc>
            </a:pPr>
            <a:r>
              <a:rPr lang="es-VE" sz="1400" i="1" u="sng" dirty="0">
                <a:latin typeface="Century" pitchFamily="18" charset="0"/>
              </a:rPr>
              <a:t>Usabilidad</a:t>
            </a:r>
            <a:r>
              <a:rPr lang="es-VE" sz="1400" dirty="0">
                <a:latin typeface="Century" pitchFamily="18" charset="0"/>
              </a:rPr>
              <a:t>: describe el esfuerzo requerido por el usuario en la utilización de la aplicación. Ejemplo: velocidad de aprendizaje, eficacia, </a:t>
            </a:r>
            <a:r>
              <a:rPr lang="es-VE" sz="1400" dirty="0" err="1">
                <a:latin typeface="Century" pitchFamily="18" charset="0"/>
              </a:rPr>
              <a:t>operabilidad</a:t>
            </a:r>
            <a:r>
              <a:rPr lang="es-VE" sz="1400" dirty="0">
                <a:latin typeface="Century" pitchFamily="18" charset="0"/>
              </a:rPr>
              <a:t>.</a:t>
            </a:r>
          </a:p>
          <a:p>
            <a:pPr lvl="1" algn="just">
              <a:lnSpc>
                <a:spcPct val="150000"/>
              </a:lnSpc>
            </a:pPr>
            <a:r>
              <a:rPr lang="es-VE" sz="1400" i="1" u="sng" dirty="0">
                <a:latin typeface="Century" pitchFamily="18" charset="0"/>
              </a:rPr>
              <a:t>Eficiencia: </a:t>
            </a:r>
            <a:r>
              <a:rPr lang="es-VE" sz="1400" dirty="0">
                <a:latin typeface="Century" pitchFamily="18" charset="0"/>
              </a:rPr>
              <a:t>describe la tasa entre el nivel de rendimiento de la aplicación y los recursos que ésta utiliza bajo condiciones específicas. </a:t>
            </a:r>
          </a:p>
          <a:p>
            <a:pPr lvl="1" algn="just">
              <a:lnSpc>
                <a:spcPct val="150000"/>
              </a:lnSpc>
            </a:pPr>
            <a:r>
              <a:rPr lang="es-VE" sz="1400" i="1" u="sng" dirty="0">
                <a:latin typeface="Century" pitchFamily="18" charset="0"/>
              </a:rPr>
              <a:t>Capacidad de mantenimiento</a:t>
            </a:r>
            <a:r>
              <a:rPr lang="es-VE" sz="1400" dirty="0">
                <a:latin typeface="Century" pitchFamily="18" charset="0"/>
              </a:rPr>
              <a:t>: describe el esfuerzo requerido para implementar cambios predeterminados en una aplicación. Ejemplo: estabilidad, validaciones.</a:t>
            </a:r>
          </a:p>
          <a:p>
            <a:pPr lvl="1" algn="just">
              <a:lnSpc>
                <a:spcPct val="150000"/>
              </a:lnSpc>
            </a:pPr>
            <a:r>
              <a:rPr lang="es-VE" sz="1400" i="1" u="sng" dirty="0">
                <a:latin typeface="Century" pitchFamily="18" charset="0"/>
              </a:rPr>
              <a:t>Portabilidad</a:t>
            </a:r>
            <a:r>
              <a:rPr lang="es-VE" sz="1400" dirty="0">
                <a:latin typeface="Century" pitchFamily="18" charset="0"/>
              </a:rPr>
              <a:t>: describe la conveniencia de que una aplicación pueda ser llevada de un ambiente a otro. Ejemplo: adaptabilidad, capacidad de instalación, capacidad de replicar.</a:t>
            </a:r>
            <a:endParaRPr lang="es-ES_tradnl" sz="1800" dirty="0"/>
          </a:p>
        </p:txBody>
      </p:sp>
    </p:spTree>
    <p:extLst>
      <p:ext uri="{BB962C8B-B14F-4D97-AF65-F5344CB8AC3E}">
        <p14:creationId xmlns:p14="http://schemas.microsoft.com/office/powerpoint/2010/main" val="1923673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907704" y="252456"/>
            <a:ext cx="5165068" cy="369332"/>
          </a:xfrm>
          <a:prstGeom prst="rect">
            <a:avLst/>
          </a:prstGeom>
        </p:spPr>
        <p:txBody>
          <a:bodyPr wrap="none">
            <a:spAutoFit/>
          </a:bodyPr>
          <a:lstStyle/>
          <a:p>
            <a:pPr algn="ctr"/>
            <a:r>
              <a:rPr lang="es-VE"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Elephant" pitchFamily="18" charset="0"/>
              </a:rPr>
              <a:t>VALIDACION DE REQUERIMIENTOS</a:t>
            </a:r>
          </a:p>
        </p:txBody>
      </p:sp>
      <p:sp>
        <p:nvSpPr>
          <p:cNvPr id="4" name="Rectángulo 3">
            <a:extLst>
              <a:ext uri="{FF2B5EF4-FFF2-40B4-BE49-F238E27FC236}">
                <a16:creationId xmlns:a16="http://schemas.microsoft.com/office/drawing/2014/main" id="{20851A65-9BE9-4E54-99B4-24671D1569DE}"/>
              </a:ext>
            </a:extLst>
          </p:cNvPr>
          <p:cNvSpPr/>
          <p:nvPr/>
        </p:nvSpPr>
        <p:spPr>
          <a:xfrm>
            <a:off x="97750" y="764704"/>
            <a:ext cx="8784976" cy="4897431"/>
          </a:xfrm>
          <a:prstGeom prst="rect">
            <a:avLst/>
          </a:prstGeom>
        </p:spPr>
        <p:txBody>
          <a:bodyPr wrap="square">
            <a:spAutoFit/>
          </a:bodyPr>
          <a:lstStyle/>
          <a:p>
            <a:pPr algn="just"/>
            <a:r>
              <a:rPr lang="es-MX" dirty="0"/>
              <a:t>La validación de requerimientos es un proceso continuo en el proyecto de desarrollo de software con el fin de asegurar que los requerimientos  sean representaciones exactas de las necesidades y expectativas de los usuarios. Esta actividad contribuye a mejorar la calidad de los requerimientos, a reducir costos, tiempos y riesgos en el desarrollo de software. </a:t>
            </a:r>
          </a:p>
          <a:p>
            <a:pPr algn="just"/>
            <a:r>
              <a:rPr lang="es-MX" dirty="0"/>
              <a:t>La validación de los requisitos ayuda a comprobar los problemas relacionados con los requisitos especificados durante las actividades anteriores de la ingeniería de requisitos. Por lo general, la validación se utiliza para identificar errores en las fases iniciales del ciclo de desarrollo relacionados con malentendidos en el proceso de recopilación de requisitos. La validación garantiza la precisión y claridad de los datos al mitigar cualquier defecto en los requisitos recopilados. Sin validación, existe un alto riesgo de datos inexactos que darían lugar a resultados inexactos que conducirán a que las partes interesadas rechacen el sistema después de que se haya construido; lo que implica retrasos y sobrecostos que podrían haberse evitado. Una base sólida garantiza una estructura de proyecto robusta y reduce las </a:t>
            </a:r>
            <a:r>
              <a:rPr lang="es-MX" dirty="0" err="1"/>
              <a:t>posibilides</a:t>
            </a:r>
            <a:r>
              <a:rPr lang="es-MX" dirty="0"/>
              <a:t> de fallas y rechazos</a:t>
            </a:r>
          </a:p>
          <a:p>
            <a:pPr algn="just">
              <a:lnSpc>
                <a:spcPct val="150000"/>
              </a:lnSpc>
            </a:pPr>
            <a:endParaRPr lang="es-VE" dirty="0"/>
          </a:p>
        </p:txBody>
      </p:sp>
    </p:spTree>
    <p:extLst>
      <p:ext uri="{BB962C8B-B14F-4D97-AF65-F5344CB8AC3E}">
        <p14:creationId xmlns:p14="http://schemas.microsoft.com/office/powerpoint/2010/main" val="2070653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AF117D6A-869C-4A84-984F-F3A0C846B0BD}"/>
              </a:ext>
            </a:extLst>
          </p:cNvPr>
          <p:cNvSpPr/>
          <p:nvPr/>
        </p:nvSpPr>
        <p:spPr>
          <a:xfrm>
            <a:off x="215516" y="751344"/>
            <a:ext cx="8712968" cy="5632311"/>
          </a:xfrm>
          <a:prstGeom prst="rect">
            <a:avLst/>
          </a:prstGeom>
        </p:spPr>
        <p:txBody>
          <a:bodyPr wrap="square">
            <a:spAutoFit/>
          </a:bodyPr>
          <a:lstStyle/>
          <a:p>
            <a:pPr marL="285750" indent="-285750" algn="just">
              <a:buFont typeface="Arial" panose="020B0604020202020204" pitchFamily="34" charset="0"/>
              <a:buChar char="•"/>
            </a:pPr>
            <a:r>
              <a:rPr lang="es-MX" dirty="0"/>
              <a:t>Cheques: Mientras se verifica  los requisitos, se revisa los documentos de requisitos para garantizar que no se pierda ninguna nota de obtención. Durante estos controles, también comprobamos el nivel de trazabilidad entre todos los requisitos. Para ello, se requiere la creación de una matriz de trazabilidad. Esta matriz asegura que todos los requisitos estén siendo debidamente considerados y todo lo especificado esté justificado. También se verifica el formato de los requisitos durante estos controles. </a:t>
            </a:r>
          </a:p>
          <a:p>
            <a:pPr algn="just"/>
            <a:endParaRPr lang="es-MX" dirty="0"/>
          </a:p>
          <a:p>
            <a:pPr marL="285750" indent="-285750" algn="just">
              <a:buFont typeface="Arial" panose="020B0604020202020204" pitchFamily="34" charset="0"/>
              <a:buChar char="•"/>
            </a:pPr>
            <a:r>
              <a:rPr lang="es-MX" dirty="0"/>
              <a:t>Prototipos: Esta es una forma de construir un modelo o simulación del sistema que será construido por los desarrolladores. Esta es una técnica muy popular para la validación de requisitos entre las partes interesadas y los usuarios, ya que les ayuda a identificar fácilmente los problemas, detectar los requisitos faltantes y comprender cómo la tecnología puede ayudarlos. Simplemente podemos comunicarnos con los usuarios y las partes interesadas y obtener sus comentarios.</a:t>
            </a:r>
          </a:p>
          <a:p>
            <a:pPr marL="285750" indent="-285750" algn="just">
              <a:buFont typeface="Arial" panose="020B0604020202020204" pitchFamily="34" charset="0"/>
              <a:buChar char="•"/>
            </a:pPr>
            <a:r>
              <a:rPr lang="es-MX" dirty="0"/>
              <a:t>Diseño de prueba: Durante el diseño de la prueba, seguimos un pequeño procedimiento en el que el equipo de prueba crea algunos escenarios de prueba. Las pruebas deben derivarse de la especificación de requisitos. El objetivo de este proceso es descubrir los errores en la especificación o los detalles que se pasan por alto y que generan dificultades en la definición de los escenarios de prueba</a:t>
            </a:r>
            <a:endParaRPr lang="es-VE" dirty="0"/>
          </a:p>
        </p:txBody>
      </p:sp>
      <p:sp>
        <p:nvSpPr>
          <p:cNvPr id="5" name="2 Rectángulo">
            <a:extLst>
              <a:ext uri="{FF2B5EF4-FFF2-40B4-BE49-F238E27FC236}">
                <a16:creationId xmlns:a16="http://schemas.microsoft.com/office/drawing/2014/main" id="{891A57FD-67DD-46FA-9A84-3C85E48205D6}"/>
              </a:ext>
            </a:extLst>
          </p:cNvPr>
          <p:cNvSpPr/>
          <p:nvPr/>
        </p:nvSpPr>
        <p:spPr>
          <a:xfrm>
            <a:off x="957927" y="252456"/>
            <a:ext cx="7064627" cy="369332"/>
          </a:xfrm>
          <a:prstGeom prst="rect">
            <a:avLst/>
          </a:prstGeom>
        </p:spPr>
        <p:txBody>
          <a:bodyPr wrap="none">
            <a:spAutoFit/>
          </a:bodyPr>
          <a:lstStyle/>
          <a:p>
            <a:pPr algn="ctr"/>
            <a:r>
              <a:rPr lang="es-VE"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Elephant" pitchFamily="18" charset="0"/>
              </a:rPr>
              <a:t>Técnicas de VALIDACION DE REQUERIMIENTOS</a:t>
            </a:r>
          </a:p>
        </p:txBody>
      </p:sp>
    </p:spTree>
    <p:extLst>
      <p:ext uri="{BB962C8B-B14F-4D97-AF65-F5344CB8AC3E}">
        <p14:creationId xmlns:p14="http://schemas.microsoft.com/office/powerpoint/2010/main" val="4185002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3831A1D-AB61-46F3-B8E9-11FE957422DD}"/>
              </a:ext>
            </a:extLst>
          </p:cNvPr>
          <p:cNvSpPr/>
          <p:nvPr/>
        </p:nvSpPr>
        <p:spPr>
          <a:xfrm>
            <a:off x="467544" y="1720840"/>
            <a:ext cx="8280920" cy="1754326"/>
          </a:xfrm>
          <a:prstGeom prst="rect">
            <a:avLst/>
          </a:prstGeom>
        </p:spPr>
        <p:txBody>
          <a:bodyPr wrap="square">
            <a:spAutoFit/>
          </a:bodyPr>
          <a:lstStyle/>
          <a:p>
            <a:pPr algn="just"/>
            <a:r>
              <a:rPr lang="es-MX" b="1" dirty="0"/>
              <a:t>Revisión de requisitos: </a:t>
            </a:r>
            <a:r>
              <a:rPr lang="es-MX" dirty="0"/>
              <a:t>Durante la revisión de requisitos, un grupo de personas con conocimientos analiza los requisitos de manera estructurada y detallada e identifica problemas potenciales. Después de eso, se reúnen para discutir los problemas y encontrar una manera de abordarlos. Se prepara una lista de verificación que los revisores llenan para proporcionar un resultado formal de la revisión. </a:t>
            </a:r>
            <a:endParaRPr lang="es-VE" dirty="0"/>
          </a:p>
        </p:txBody>
      </p:sp>
      <p:pic>
        <p:nvPicPr>
          <p:cNvPr id="3" name="Imagen 2">
            <a:extLst>
              <a:ext uri="{FF2B5EF4-FFF2-40B4-BE49-F238E27FC236}">
                <a16:creationId xmlns:a16="http://schemas.microsoft.com/office/drawing/2014/main" id="{5098AE20-7609-4EDF-B974-17857E2163EB}"/>
              </a:ext>
            </a:extLst>
          </p:cNvPr>
          <p:cNvPicPr>
            <a:picLocks noChangeAspect="1"/>
          </p:cNvPicPr>
          <p:nvPr/>
        </p:nvPicPr>
        <p:blipFill>
          <a:blip r:embed="rId2"/>
          <a:stretch>
            <a:fillRect/>
          </a:stretch>
        </p:blipFill>
        <p:spPr>
          <a:xfrm>
            <a:off x="899592" y="692696"/>
            <a:ext cx="7065876" cy="487722"/>
          </a:xfrm>
          <a:prstGeom prst="rect">
            <a:avLst/>
          </a:prstGeom>
        </p:spPr>
      </p:pic>
    </p:spTree>
    <p:extLst>
      <p:ext uri="{BB962C8B-B14F-4D97-AF65-F5344CB8AC3E}">
        <p14:creationId xmlns:p14="http://schemas.microsoft.com/office/powerpoint/2010/main" val="4241784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A2E9707-7BCB-44D5-8500-C9A08282F0C0}"/>
              </a:ext>
            </a:extLst>
          </p:cNvPr>
          <p:cNvSpPr/>
          <p:nvPr/>
        </p:nvSpPr>
        <p:spPr>
          <a:xfrm>
            <a:off x="179512" y="1052736"/>
            <a:ext cx="8712968" cy="5035930"/>
          </a:xfrm>
          <a:prstGeom prst="rect">
            <a:avLst/>
          </a:prstGeom>
        </p:spPr>
        <p:txBody>
          <a:bodyPr wrap="square">
            <a:spAutoFit/>
          </a:bodyPr>
          <a:lstStyle/>
          <a:p>
            <a:pPr algn="just">
              <a:lnSpc>
                <a:spcPct val="150000"/>
              </a:lnSpc>
            </a:pPr>
            <a:r>
              <a:rPr lang="es-MX" dirty="0"/>
              <a:t>El proceso de adquisición y captura de requerimientos puede llevarse a cabo por diversas vías:</a:t>
            </a:r>
          </a:p>
          <a:p>
            <a:pPr marL="285750" indent="-285750" algn="just">
              <a:lnSpc>
                <a:spcPct val="150000"/>
              </a:lnSpc>
              <a:buFont typeface="Arial" panose="020B0604020202020204" pitchFamily="34" charset="0"/>
              <a:buChar char="•"/>
            </a:pPr>
            <a:r>
              <a:rPr lang="es-MX" dirty="0"/>
              <a:t>Entrevistas y discusiones</a:t>
            </a:r>
          </a:p>
          <a:p>
            <a:pPr marL="742950" lvl="1" indent="-285750" algn="just">
              <a:lnSpc>
                <a:spcPct val="150000"/>
              </a:lnSpc>
              <a:buFont typeface="Courier New" panose="02070309020205020404" pitchFamily="49" charset="0"/>
              <a:buChar char="o"/>
            </a:pPr>
            <a:r>
              <a:rPr lang="es-MX" dirty="0"/>
              <a:t>Dueños de proceso y sistema</a:t>
            </a:r>
          </a:p>
          <a:p>
            <a:pPr marL="742950" lvl="1" indent="-285750" algn="just">
              <a:lnSpc>
                <a:spcPct val="150000"/>
              </a:lnSpc>
              <a:buFont typeface="Courier New" panose="02070309020205020404" pitchFamily="49" charset="0"/>
              <a:buChar char="o"/>
            </a:pPr>
            <a:r>
              <a:rPr lang="es-MX" dirty="0"/>
              <a:t>Participantes del proceso de negocio y usuarios</a:t>
            </a:r>
          </a:p>
          <a:p>
            <a:pPr marL="742950" lvl="1" indent="-285750" algn="just">
              <a:lnSpc>
                <a:spcPct val="150000"/>
              </a:lnSpc>
              <a:buFont typeface="Courier New" panose="02070309020205020404" pitchFamily="49" charset="0"/>
              <a:buChar char="o"/>
            </a:pPr>
            <a:r>
              <a:rPr lang="es-MX" dirty="0"/>
              <a:t>Expertos en la materia</a:t>
            </a:r>
          </a:p>
          <a:p>
            <a:pPr marL="285750" indent="-285750" algn="just">
              <a:lnSpc>
                <a:spcPct val="150000"/>
              </a:lnSpc>
              <a:buFont typeface="Arial" panose="020B0604020202020204" pitchFamily="34" charset="0"/>
              <a:buChar char="•"/>
            </a:pPr>
            <a:r>
              <a:rPr lang="es-MX" dirty="0"/>
              <a:t>Observación</a:t>
            </a:r>
          </a:p>
          <a:p>
            <a:pPr marL="742950" lvl="1" indent="-285750" algn="just">
              <a:lnSpc>
                <a:spcPct val="150000"/>
              </a:lnSpc>
              <a:buFont typeface="Courier New" panose="02070309020205020404" pitchFamily="49" charset="0"/>
              <a:buChar char="o"/>
            </a:pPr>
            <a:r>
              <a:rPr lang="es-MX" dirty="0"/>
              <a:t>Entendimiento del proceso</a:t>
            </a:r>
          </a:p>
          <a:p>
            <a:pPr marL="742950" lvl="1" indent="-285750" algn="just">
              <a:lnSpc>
                <a:spcPct val="150000"/>
              </a:lnSpc>
              <a:buFont typeface="Courier New" panose="02070309020205020404" pitchFamily="49" charset="0"/>
              <a:buChar char="o"/>
            </a:pPr>
            <a:r>
              <a:rPr lang="es-MX" dirty="0"/>
              <a:t>Interacciones</a:t>
            </a:r>
          </a:p>
          <a:p>
            <a:pPr marL="742950" lvl="1" indent="-285750" algn="just">
              <a:lnSpc>
                <a:spcPct val="150000"/>
              </a:lnSpc>
              <a:buFont typeface="Courier New" panose="02070309020205020404" pitchFamily="49" charset="0"/>
              <a:buChar char="o"/>
            </a:pPr>
            <a:r>
              <a:rPr lang="es-MX" dirty="0"/>
              <a:t>Partes del proceso que serán automatizadas</a:t>
            </a:r>
          </a:p>
          <a:p>
            <a:pPr marL="285750" indent="-285750" algn="just">
              <a:lnSpc>
                <a:spcPct val="150000"/>
              </a:lnSpc>
              <a:buFont typeface="Arial" panose="020B0604020202020204" pitchFamily="34" charset="0"/>
              <a:buChar char="•"/>
            </a:pPr>
            <a:r>
              <a:rPr lang="es-MX" dirty="0"/>
              <a:t>Análisis del flujo de trabajo y casos de uso</a:t>
            </a:r>
          </a:p>
          <a:p>
            <a:pPr marL="285750" indent="-285750" algn="just">
              <a:lnSpc>
                <a:spcPct val="150000"/>
              </a:lnSpc>
              <a:buFont typeface="Arial" panose="020B0604020202020204" pitchFamily="34" charset="0"/>
              <a:buChar char="•"/>
            </a:pPr>
            <a:r>
              <a:rPr lang="es-MX" dirty="0"/>
              <a:t>Talleres con reuniones multi función</a:t>
            </a:r>
          </a:p>
        </p:txBody>
      </p:sp>
      <p:sp>
        <p:nvSpPr>
          <p:cNvPr id="3" name="Rectángulo 2">
            <a:extLst>
              <a:ext uri="{FF2B5EF4-FFF2-40B4-BE49-F238E27FC236}">
                <a16:creationId xmlns:a16="http://schemas.microsoft.com/office/drawing/2014/main" id="{7053E9CF-849E-4403-9BE8-C292D22AED76}"/>
              </a:ext>
            </a:extLst>
          </p:cNvPr>
          <p:cNvSpPr/>
          <p:nvPr/>
        </p:nvSpPr>
        <p:spPr>
          <a:xfrm>
            <a:off x="1835696" y="404664"/>
            <a:ext cx="5982728" cy="369332"/>
          </a:xfrm>
          <a:prstGeom prst="rect">
            <a:avLst/>
          </a:prstGeom>
        </p:spPr>
        <p:txBody>
          <a:bodyPr wrap="none">
            <a:spAutoFit/>
            <a:scene3d>
              <a:camera prst="orthographicFront"/>
              <a:lightRig rig="harsh" dir="t"/>
            </a:scene3d>
            <a:sp3d extrusionH="57150" prstMaterial="matte">
              <a:bevelT w="63500" h="12700" prst="angle"/>
              <a:contourClr>
                <a:schemeClr val="bg1">
                  <a:lumMod val="65000"/>
                </a:schemeClr>
              </a:contourClr>
            </a:sp3d>
          </a:bodyPr>
          <a:lstStyle/>
          <a:p>
            <a:r>
              <a:rPr lang="es-MX" b="1" dirty="0">
                <a:ln w="22225">
                  <a:solidFill>
                    <a:schemeClr val="accent2"/>
                  </a:solidFill>
                  <a:prstDash val="solid"/>
                </a:ln>
                <a:solidFill>
                  <a:schemeClr val="accent2">
                    <a:lumMod val="40000"/>
                    <a:lumOff val="60000"/>
                  </a:schemeClr>
                </a:solidFill>
              </a:rPr>
              <a:t>ADQUISICIÓN Y CAPTURA DE REQUERIMIENTOS</a:t>
            </a:r>
          </a:p>
        </p:txBody>
      </p:sp>
    </p:spTree>
    <p:extLst>
      <p:ext uri="{BB962C8B-B14F-4D97-AF65-F5344CB8AC3E}">
        <p14:creationId xmlns:p14="http://schemas.microsoft.com/office/powerpoint/2010/main" val="4069249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F236131-0F3C-456C-96C2-96C795EBF325}"/>
              </a:ext>
            </a:extLst>
          </p:cNvPr>
          <p:cNvSpPr/>
          <p:nvPr/>
        </p:nvSpPr>
        <p:spPr>
          <a:xfrm>
            <a:off x="323528" y="1166843"/>
            <a:ext cx="7920880" cy="3789435"/>
          </a:xfrm>
          <a:prstGeom prst="rect">
            <a:avLst/>
          </a:prstGeom>
        </p:spPr>
        <p:txBody>
          <a:bodyPr wrap="square">
            <a:spAutoFit/>
          </a:bodyPr>
          <a:lstStyle/>
          <a:p>
            <a:pPr marL="285750" indent="-285750">
              <a:lnSpc>
                <a:spcPct val="150000"/>
              </a:lnSpc>
              <a:buFont typeface="Arial" panose="020B0604020202020204" pitchFamily="34" charset="0"/>
              <a:buChar char="•"/>
            </a:pPr>
            <a:r>
              <a:rPr lang="es-MX" dirty="0"/>
              <a:t>Comprensión común de requerimientos entre miembros del equipo</a:t>
            </a:r>
          </a:p>
          <a:p>
            <a:pPr marL="285750" indent="-285750">
              <a:lnSpc>
                <a:spcPct val="150000"/>
              </a:lnSpc>
              <a:buFont typeface="Arial" panose="020B0604020202020204" pitchFamily="34" charset="0"/>
              <a:buChar char="•"/>
            </a:pPr>
            <a:r>
              <a:rPr lang="es-MX" dirty="0"/>
              <a:t>Involucrar los niveles del negocio necesarios</a:t>
            </a:r>
          </a:p>
          <a:p>
            <a:pPr marL="285750" indent="-285750">
              <a:lnSpc>
                <a:spcPct val="150000"/>
              </a:lnSpc>
              <a:buFont typeface="Arial" panose="020B0604020202020204" pitchFamily="34" charset="0"/>
              <a:buChar char="•"/>
            </a:pPr>
            <a:r>
              <a:rPr lang="es-MX" dirty="0"/>
              <a:t>Evitar requerimientos ambiguos y donde es posible, deben ser medibles</a:t>
            </a:r>
          </a:p>
          <a:p>
            <a:pPr marL="285750" indent="-285750" algn="just">
              <a:lnSpc>
                <a:spcPct val="150000"/>
              </a:lnSpc>
              <a:buFont typeface="Arial" panose="020B0604020202020204" pitchFamily="34" charset="0"/>
              <a:buChar char="•"/>
            </a:pPr>
            <a:r>
              <a:rPr lang="es-MX" dirty="0"/>
              <a:t>Evitar funcionalidades que no serán usadas y escenarios que provoquen la perdida o malinterpretación y no permitan la captura de requerimientos</a:t>
            </a:r>
          </a:p>
          <a:p>
            <a:pPr marL="285750" indent="-285750">
              <a:lnSpc>
                <a:spcPct val="150000"/>
              </a:lnSpc>
              <a:buFont typeface="Arial" panose="020B0604020202020204" pitchFamily="34" charset="0"/>
              <a:buChar char="•"/>
            </a:pPr>
            <a:r>
              <a:rPr lang="es-MX" dirty="0"/>
              <a:t>Procurar mantener el enfoque original</a:t>
            </a:r>
          </a:p>
          <a:p>
            <a:pPr marL="285750" indent="-285750">
              <a:lnSpc>
                <a:spcPct val="150000"/>
              </a:lnSpc>
              <a:buFont typeface="Arial" panose="020B0604020202020204" pitchFamily="34" charset="0"/>
              <a:buChar char="•"/>
            </a:pPr>
            <a:r>
              <a:rPr lang="es-MX" dirty="0"/>
              <a:t>Incorporar controles de cambio efectivos y eficientes</a:t>
            </a:r>
          </a:p>
          <a:p>
            <a:pPr marL="285750" indent="-285750">
              <a:lnSpc>
                <a:spcPct val="150000"/>
              </a:lnSpc>
              <a:buFont typeface="Arial" panose="020B0604020202020204" pitchFamily="34" charset="0"/>
              <a:buChar char="•"/>
            </a:pPr>
            <a:r>
              <a:rPr lang="es-MX" dirty="0"/>
              <a:t>Evitar englobar múltiples requerimientos en uno solo</a:t>
            </a:r>
          </a:p>
        </p:txBody>
      </p:sp>
      <p:sp>
        <p:nvSpPr>
          <p:cNvPr id="3" name="Rectángulo 2">
            <a:extLst>
              <a:ext uri="{FF2B5EF4-FFF2-40B4-BE49-F238E27FC236}">
                <a16:creationId xmlns:a16="http://schemas.microsoft.com/office/drawing/2014/main" id="{6B7DC5C3-C072-46E0-8AAC-FF281B14B4D0}"/>
              </a:ext>
            </a:extLst>
          </p:cNvPr>
          <p:cNvSpPr/>
          <p:nvPr/>
        </p:nvSpPr>
        <p:spPr>
          <a:xfrm>
            <a:off x="1835696" y="404664"/>
            <a:ext cx="6173678" cy="369332"/>
          </a:xfrm>
          <a:prstGeom prst="rect">
            <a:avLst/>
          </a:prstGeom>
        </p:spPr>
        <p:txBody>
          <a:bodyPr wrap="none">
            <a:spAutoFit/>
          </a:bodyPr>
          <a:lstStyle/>
          <a:p>
            <a:r>
              <a:rPr lang="es-MX" b="1" dirty="0">
                <a:ln w="22225">
                  <a:solidFill>
                    <a:schemeClr val="accent2"/>
                  </a:solidFill>
                  <a:prstDash val="solid"/>
                </a:ln>
                <a:solidFill>
                  <a:schemeClr val="accent2">
                    <a:lumMod val="40000"/>
                    <a:lumOff val="60000"/>
                  </a:schemeClr>
                </a:solidFill>
              </a:rPr>
              <a:t>ASPECTOS A CONSIDERAR PARA EVITAR ERRORES</a:t>
            </a:r>
          </a:p>
        </p:txBody>
      </p:sp>
    </p:spTree>
    <p:extLst>
      <p:ext uri="{BB962C8B-B14F-4D97-AF65-F5344CB8AC3E}">
        <p14:creationId xmlns:p14="http://schemas.microsoft.com/office/powerpoint/2010/main" val="3053960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9B0052A-A677-4586-9FD5-D6F6A8FFD891}"/>
              </a:ext>
            </a:extLst>
          </p:cNvPr>
          <p:cNvSpPr/>
          <p:nvPr/>
        </p:nvSpPr>
        <p:spPr>
          <a:xfrm>
            <a:off x="179512" y="188640"/>
            <a:ext cx="8964488" cy="7355860"/>
          </a:xfrm>
          <a:prstGeom prst="rect">
            <a:avLst/>
          </a:prstGeom>
        </p:spPr>
        <p:txBody>
          <a:bodyPr wrap="square">
            <a:spAutoFit/>
          </a:bodyPr>
          <a:lstStyle/>
          <a:p>
            <a:pPr algn="ctr"/>
            <a:r>
              <a:rPr lang="es-MX" dirty="0"/>
              <a:t>¿</a:t>
            </a:r>
            <a:r>
              <a:rPr lang="es-MX"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Elephant" pitchFamily="18" charset="0"/>
              </a:rPr>
              <a:t>Cómo debe ser la socialización con el cliente con historias de usuario?</a:t>
            </a:r>
          </a:p>
          <a:p>
            <a:r>
              <a:rPr lang="es-MX" sz="1600" dirty="0"/>
              <a:t>La socialización con el cliente para identificar las Historias de usuarios dentro del documento levantamiento de requerimientos se debe enfocar en los siguientes puntos:</a:t>
            </a:r>
          </a:p>
          <a:p>
            <a:endParaRPr lang="es-MX" sz="1600" dirty="0"/>
          </a:p>
          <a:p>
            <a:pPr marL="285750" indent="-285750">
              <a:buFont typeface="Arial" panose="020B0604020202020204" pitchFamily="34" charset="0"/>
              <a:buChar char="•"/>
            </a:pPr>
            <a:r>
              <a:rPr lang="es-MX" sz="1600" dirty="0"/>
              <a:t>Identificar el actor de la historia de usuario.</a:t>
            </a:r>
          </a:p>
          <a:p>
            <a:pPr marL="285750" indent="-285750">
              <a:buFont typeface="Arial" panose="020B0604020202020204" pitchFamily="34" charset="0"/>
              <a:buChar char="•"/>
            </a:pPr>
            <a:endParaRPr lang="es-MX" sz="1600" dirty="0"/>
          </a:p>
          <a:p>
            <a:pPr marL="285750" indent="-285750">
              <a:buFont typeface="Arial" panose="020B0604020202020204" pitchFamily="34" charset="0"/>
              <a:buChar char="•"/>
            </a:pPr>
            <a:r>
              <a:rPr lang="es-MX" sz="1600" dirty="0"/>
              <a:t>Identificar la necesidad del cliente que será resuelta con la historia de usuario.</a:t>
            </a:r>
          </a:p>
          <a:p>
            <a:pPr marL="285750" indent="-285750">
              <a:buFont typeface="Arial" panose="020B0604020202020204" pitchFamily="34" charset="0"/>
              <a:buChar char="•"/>
            </a:pPr>
            <a:endParaRPr lang="es-MX" sz="1600" dirty="0"/>
          </a:p>
          <a:p>
            <a:pPr marL="285750" indent="-285750">
              <a:buFont typeface="Arial" panose="020B0604020202020204" pitchFamily="34" charset="0"/>
              <a:buChar char="•"/>
            </a:pPr>
            <a:r>
              <a:rPr lang="es-MX" sz="1600" dirty="0"/>
              <a:t>Identificar el uso y beneficio que tendrá la funcionalidad de la historia de usuario una vez puesta en producción.</a:t>
            </a:r>
          </a:p>
          <a:p>
            <a:pPr marL="285750" indent="-285750">
              <a:buFont typeface="Arial" panose="020B0604020202020204" pitchFamily="34" charset="0"/>
              <a:buChar char="•"/>
            </a:pPr>
            <a:endParaRPr lang="es-MX" sz="1600" dirty="0"/>
          </a:p>
          <a:p>
            <a:pPr marL="285750" indent="-285750">
              <a:buFont typeface="Arial" panose="020B0604020202020204" pitchFamily="34" charset="0"/>
              <a:buChar char="•"/>
            </a:pPr>
            <a:r>
              <a:rPr lang="es-MX" sz="1600" dirty="0"/>
              <a:t>Identificar los Criterios de aceptación por parte del cliente para recibir a satisfacción la funcionalidad descrita en la historia de usuario.</a:t>
            </a:r>
          </a:p>
          <a:p>
            <a:pPr marL="285750" indent="-285750">
              <a:buFont typeface="Arial" panose="020B0604020202020204" pitchFamily="34" charset="0"/>
              <a:buChar char="•"/>
            </a:pPr>
            <a:br>
              <a:rPr lang="es-MX" sz="1600" dirty="0"/>
            </a:br>
            <a:r>
              <a:rPr lang="es-MX" sz="1600" dirty="0"/>
              <a:t>Identificar los datos que serán utilizados dentro de la funcionalidad descrita en la historia de usuario.</a:t>
            </a:r>
            <a:br>
              <a:rPr lang="es-MX" sz="1600" dirty="0"/>
            </a:br>
            <a:br>
              <a:rPr lang="es-MX" sz="1600" dirty="0"/>
            </a:br>
            <a:r>
              <a:rPr lang="es-MX" sz="1600" dirty="0"/>
              <a:t>Integrar las Historias de usuario en el documento de requerimiento de software para tener una visual del flujo.</a:t>
            </a:r>
            <a:br>
              <a:rPr lang="es-MX" sz="1600" dirty="0"/>
            </a:br>
            <a:br>
              <a:rPr lang="es-MX" sz="1600" dirty="0"/>
            </a:br>
            <a:r>
              <a:rPr lang="es-MX" sz="1600" dirty="0"/>
              <a:t>En donde el rol inicial que debe ejercer el analista levantador de requerimientos es explicarle al cliente los seis puntos mencionados y posteriormente tomar el rol de escuchar y apuntar todo lo que el cliente le esta informando para posteriormente comenzar a lanzar preguntas que permita desglosar la necesidad del cliente a un nivel de detalle que le permita entender y levantar un documento de requerimiento con el mayor % de calidad posible para su posterior análisis técnico.</a:t>
            </a:r>
          </a:p>
          <a:p>
            <a:br>
              <a:rPr lang="es-MX" sz="1600" dirty="0"/>
            </a:br>
            <a:endParaRPr lang="es-MX" sz="1600" dirty="0"/>
          </a:p>
        </p:txBody>
      </p:sp>
    </p:spTree>
    <p:extLst>
      <p:ext uri="{BB962C8B-B14F-4D97-AF65-F5344CB8AC3E}">
        <p14:creationId xmlns:p14="http://schemas.microsoft.com/office/powerpoint/2010/main" val="1219056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62B1964-7412-4F2A-9E96-125AB3109B32}"/>
              </a:ext>
            </a:extLst>
          </p:cNvPr>
          <p:cNvPicPr>
            <a:picLocks noChangeAspect="1"/>
          </p:cNvPicPr>
          <p:nvPr/>
        </p:nvPicPr>
        <p:blipFill>
          <a:blip r:embed="rId2"/>
          <a:stretch>
            <a:fillRect/>
          </a:stretch>
        </p:blipFill>
        <p:spPr>
          <a:xfrm>
            <a:off x="683568" y="3573016"/>
            <a:ext cx="7632848" cy="3096344"/>
          </a:xfrm>
          <a:prstGeom prst="rect">
            <a:avLst/>
          </a:prstGeom>
        </p:spPr>
      </p:pic>
      <p:pic>
        <p:nvPicPr>
          <p:cNvPr id="3" name="Imagen 2">
            <a:extLst>
              <a:ext uri="{FF2B5EF4-FFF2-40B4-BE49-F238E27FC236}">
                <a16:creationId xmlns:a16="http://schemas.microsoft.com/office/drawing/2014/main" id="{14D92DE9-EBC1-4DCA-8CB2-C65F96AD4474}"/>
              </a:ext>
            </a:extLst>
          </p:cNvPr>
          <p:cNvPicPr>
            <a:picLocks noChangeAspect="1"/>
          </p:cNvPicPr>
          <p:nvPr/>
        </p:nvPicPr>
        <p:blipFill rotWithShape="1">
          <a:blip r:embed="rId3"/>
          <a:srcRect l="24800" t="23540" r="29525" b="37400"/>
          <a:stretch/>
        </p:blipFill>
        <p:spPr>
          <a:xfrm>
            <a:off x="683568" y="476672"/>
            <a:ext cx="7992888" cy="2952328"/>
          </a:xfrm>
          <a:prstGeom prst="rect">
            <a:avLst/>
          </a:prstGeom>
        </p:spPr>
      </p:pic>
    </p:spTree>
    <p:extLst>
      <p:ext uri="{BB962C8B-B14F-4D97-AF65-F5344CB8AC3E}">
        <p14:creationId xmlns:p14="http://schemas.microsoft.com/office/powerpoint/2010/main" val="4021017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AD89D05-2639-4A40-B906-4A05257CA8B0}"/>
              </a:ext>
            </a:extLst>
          </p:cNvPr>
          <p:cNvPicPr>
            <a:picLocks noChangeAspect="1"/>
          </p:cNvPicPr>
          <p:nvPr/>
        </p:nvPicPr>
        <p:blipFill rotWithShape="1">
          <a:blip r:embed="rId2"/>
          <a:srcRect l="10600" t="16401" r="11958"/>
          <a:stretch/>
        </p:blipFill>
        <p:spPr>
          <a:xfrm>
            <a:off x="827584" y="562372"/>
            <a:ext cx="7416824" cy="5962972"/>
          </a:xfrm>
          <a:prstGeom prst="rect">
            <a:avLst/>
          </a:prstGeom>
        </p:spPr>
      </p:pic>
    </p:spTree>
    <p:extLst>
      <p:ext uri="{BB962C8B-B14F-4D97-AF65-F5344CB8AC3E}">
        <p14:creationId xmlns:p14="http://schemas.microsoft.com/office/powerpoint/2010/main" val="2797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419872" y="260648"/>
            <a:ext cx="2890924" cy="369332"/>
          </a:xfrm>
          <a:prstGeom prst="rect">
            <a:avLst/>
          </a:prstGeom>
        </p:spPr>
        <p:txBody>
          <a:bodyPr wrap="square">
            <a:spAutoFit/>
          </a:bodyPr>
          <a:lstStyle/>
          <a:p>
            <a:r>
              <a:rPr lang="es-VE"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Elephant" pitchFamily="18" charset="0"/>
              </a:rPr>
              <a:t>RESTRICCIONES </a:t>
            </a:r>
          </a:p>
        </p:txBody>
      </p:sp>
      <p:sp>
        <p:nvSpPr>
          <p:cNvPr id="7" name="6 Rectángulo"/>
          <p:cNvSpPr/>
          <p:nvPr/>
        </p:nvSpPr>
        <p:spPr>
          <a:xfrm>
            <a:off x="277350" y="629980"/>
            <a:ext cx="8759146" cy="1200329"/>
          </a:xfrm>
          <a:prstGeom prst="rect">
            <a:avLst/>
          </a:prstGeom>
        </p:spPr>
        <p:txBody>
          <a:bodyPr wrap="square">
            <a:spAutoFit/>
          </a:bodyPr>
          <a:lstStyle/>
          <a:p>
            <a:pPr algn="just"/>
            <a:r>
              <a:rPr lang="es-VE" dirty="0">
                <a:latin typeface="Century" pitchFamily="18" charset="0"/>
              </a:rPr>
              <a:t>Son aquellas que se establecen al momento  de realizar  el estudio  bajo las cuales se debe desarrollar y debe operar el sistema de información. Así mismo, se establecen también, la interacción que debe haber entre el hombre y el computador y los atributos de calidad que se le van a imponer.</a:t>
            </a:r>
          </a:p>
        </p:txBody>
      </p:sp>
      <p:sp>
        <p:nvSpPr>
          <p:cNvPr id="11" name="10 Rectángulo"/>
          <p:cNvSpPr/>
          <p:nvPr/>
        </p:nvSpPr>
        <p:spPr>
          <a:xfrm>
            <a:off x="310581" y="2132856"/>
            <a:ext cx="8471114" cy="3939540"/>
          </a:xfrm>
          <a:prstGeom prst="rect">
            <a:avLst/>
          </a:prstGeom>
        </p:spPr>
        <p:txBody>
          <a:bodyPr wrap="square">
            <a:spAutoFit/>
          </a:bodyPr>
          <a:lstStyle/>
          <a:p>
            <a:r>
              <a:rPr lang="es-VE" sz="1600" b="1" i="1" u="sng" dirty="0">
                <a:latin typeface="Century" pitchFamily="18" charset="0"/>
              </a:rPr>
              <a:t>Interacción hombre-maquina</a:t>
            </a:r>
            <a:r>
              <a:rPr lang="es-VE" sz="1600" dirty="0">
                <a:latin typeface="Century" pitchFamily="18" charset="0"/>
              </a:rPr>
              <a:t>: </a:t>
            </a:r>
          </a:p>
          <a:p>
            <a:pPr algn="just"/>
            <a:r>
              <a:rPr lang="es-VE" dirty="0">
                <a:latin typeface="Century" pitchFamily="18" charset="0"/>
              </a:rPr>
              <a:t>Esta actividad es esencial para la especificación y diseño del nuevo sistema de información; pues define la comunicación que debe haber entre los usuarios y el computador. Algunas de las interrogantes debe tratar de responder, sobre este punto son:</a:t>
            </a:r>
          </a:p>
          <a:p>
            <a:pPr marL="285750" indent="-285750">
              <a:buFont typeface="Arial" pitchFamily="34" charset="0"/>
              <a:buChar char="•"/>
            </a:pPr>
            <a:r>
              <a:rPr lang="es-VE" dirty="0">
                <a:latin typeface="Century" pitchFamily="18" charset="0"/>
              </a:rPr>
              <a:t>¿Qué grado de interacción hombre-máquina se desea?</a:t>
            </a:r>
          </a:p>
          <a:p>
            <a:pPr marL="285750" indent="-285750">
              <a:buFont typeface="Arial" pitchFamily="34" charset="0"/>
              <a:buChar char="•"/>
            </a:pPr>
            <a:r>
              <a:rPr lang="es-VE" dirty="0">
                <a:latin typeface="Century" pitchFamily="18" charset="0"/>
              </a:rPr>
              <a:t>¿Qué tan fácil de usar debe ser el sistema?</a:t>
            </a:r>
          </a:p>
          <a:p>
            <a:pPr marL="285750" indent="-285750">
              <a:buFont typeface="Arial" pitchFamily="34" charset="0"/>
              <a:buChar char="•"/>
            </a:pPr>
            <a:r>
              <a:rPr lang="es-VE" dirty="0">
                <a:latin typeface="Century" pitchFamily="18" charset="0"/>
              </a:rPr>
              <a:t>¿Qué tan fácil de entender debe ser el sistema?</a:t>
            </a:r>
          </a:p>
          <a:p>
            <a:pPr marL="285750" indent="-285750">
              <a:buFont typeface="Arial" pitchFamily="34" charset="0"/>
              <a:buChar char="•"/>
            </a:pPr>
            <a:r>
              <a:rPr lang="es-VE" dirty="0">
                <a:latin typeface="Century" pitchFamily="18" charset="0"/>
              </a:rPr>
              <a:t>Qué tiempo de respuesta se desea para cada función?</a:t>
            </a:r>
          </a:p>
          <a:p>
            <a:pPr marL="285750" indent="-285750" algn="just">
              <a:buFont typeface="Arial" pitchFamily="34" charset="0"/>
              <a:buChar char="•"/>
            </a:pPr>
            <a:r>
              <a:rPr lang="es-VE" dirty="0">
                <a:latin typeface="Century" pitchFamily="18" charset="0"/>
              </a:rPr>
              <a:t>¿Qué tipo y niveles de entrenamiento pueden tener los usuarios?</a:t>
            </a:r>
          </a:p>
          <a:p>
            <a:pPr marL="285750" indent="-285750" algn="just">
              <a:buFont typeface="Arial" pitchFamily="34" charset="0"/>
              <a:buChar char="•"/>
            </a:pPr>
            <a:r>
              <a:rPr lang="es-VE" dirty="0">
                <a:latin typeface="Century" pitchFamily="18" charset="0"/>
              </a:rPr>
              <a:t>¿Cuál debería ser la acción y reacción de los usuarios ante fallas del sistema?</a:t>
            </a:r>
          </a:p>
          <a:p>
            <a:pPr marL="285750" indent="-285750" algn="just">
              <a:buFont typeface="Arial" pitchFamily="34" charset="0"/>
              <a:buChar char="•"/>
            </a:pPr>
            <a:r>
              <a:rPr lang="es-VE" dirty="0">
                <a:latin typeface="Century" pitchFamily="18" charset="0"/>
              </a:rPr>
              <a:t>¿Cuál debería ser la acción del sistema ante fallas o errores cometidos por los usuarios?</a:t>
            </a:r>
          </a:p>
        </p:txBody>
      </p:sp>
    </p:spTree>
    <p:extLst>
      <p:ext uri="{BB962C8B-B14F-4D97-AF65-F5344CB8AC3E}">
        <p14:creationId xmlns:p14="http://schemas.microsoft.com/office/powerpoint/2010/main" val="2803575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RPORACION UNIVERSAL DE INVESTIGACION Y TECNOLOGIA. CORUNIVERSITECCAPTURA  Y DESCRIPCIÓN DE REQUERIMIENTOSLOGOPROYECTONombre del proyecto:Fecha:Dependencia: Usuario:Cargo del usuario: Analista Responsable:Requerimiento Nro.Descripción del requerimiento: Tipo de requerimientoxfuncionalNo funcionalRestricciones del funcionamiento:,[object Object]">
            <a:extLst>
              <a:ext uri="{FF2B5EF4-FFF2-40B4-BE49-F238E27FC236}">
                <a16:creationId xmlns:a16="http://schemas.microsoft.com/office/drawing/2014/main" id="{390D68BC-EEB3-44D5-BB8C-31A979B317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38" t="9827" r="14563" b="35391"/>
          <a:stretch/>
        </p:blipFill>
        <p:spPr bwMode="auto">
          <a:xfrm>
            <a:off x="539552" y="404664"/>
            <a:ext cx="7632848" cy="612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4523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blogger.googleusercontent.com/img/b/R29vZ2xl/AVvXsEisLQlU9jUWAmE67xDLNR9GddCoFiwvXp6fyBqmUndwlOKOAisKpljaFH2mdRZZBSSCspTB2S0mGtM1lAUsF77771XOKHNr1I96WGn6bLJbDiOSNk8XtYank_Ypv2g5I46IoZ9CoEM3zi8W/s640/111.jpg">
            <a:extLst>
              <a:ext uri="{FF2B5EF4-FFF2-40B4-BE49-F238E27FC236}">
                <a16:creationId xmlns:a16="http://schemas.microsoft.com/office/drawing/2014/main" id="{073324B0-E693-4E44-8952-DAFA357E94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60648"/>
            <a:ext cx="8064896" cy="5832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917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907704" y="280664"/>
            <a:ext cx="4536504" cy="369332"/>
          </a:xfrm>
          <a:prstGeom prst="rect">
            <a:avLst/>
          </a:prstGeom>
        </p:spPr>
        <p:txBody>
          <a:bodyPr wrap="square">
            <a:spAutoFit/>
          </a:bodyPr>
          <a:lstStyle/>
          <a:p>
            <a:pPr algn="ctr"/>
            <a:r>
              <a:rPr lang="es-VE"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Elephant" pitchFamily="18" charset="0"/>
              </a:rPr>
              <a:t>Tipos de usuarios</a:t>
            </a:r>
          </a:p>
        </p:txBody>
      </p:sp>
      <p:sp>
        <p:nvSpPr>
          <p:cNvPr id="3" name="2 Rectángulo"/>
          <p:cNvSpPr/>
          <p:nvPr/>
        </p:nvSpPr>
        <p:spPr>
          <a:xfrm>
            <a:off x="24418" y="649996"/>
            <a:ext cx="9036496" cy="5587171"/>
          </a:xfrm>
          <a:prstGeom prst="rect">
            <a:avLst/>
          </a:prstGeom>
        </p:spPr>
        <p:txBody>
          <a:bodyPr wrap="square">
            <a:spAutoFit/>
          </a:bodyPr>
          <a:lstStyle/>
          <a:p>
            <a:pPr marL="285750" indent="-285750" algn="just">
              <a:lnSpc>
                <a:spcPct val="150000"/>
              </a:lnSpc>
              <a:buFont typeface="Arial" pitchFamily="34" charset="0"/>
              <a:buChar char="•"/>
            </a:pPr>
            <a:r>
              <a:rPr lang="es-VE" sz="1500" i="1" u="sng" dirty="0">
                <a:latin typeface="Century" pitchFamily="18" charset="0"/>
              </a:rPr>
              <a:t>Usuario final directo: </a:t>
            </a:r>
            <a:r>
              <a:rPr lang="es-VE" sz="1500" dirty="0">
                <a:latin typeface="Century" pitchFamily="18" charset="0"/>
              </a:rPr>
              <a:t>Opera el sistema,  tiene interacción directa a través del equipo de sistemas. Responsable de alimentar el sistema con datos.</a:t>
            </a:r>
          </a:p>
          <a:p>
            <a:pPr marL="285750" indent="-285750" algn="just">
              <a:lnSpc>
                <a:spcPct val="150000"/>
              </a:lnSpc>
              <a:buFont typeface="Arial" pitchFamily="34" charset="0"/>
              <a:buChar char="•"/>
            </a:pPr>
            <a:endParaRPr lang="es-VE" sz="1500" dirty="0">
              <a:latin typeface="Century" pitchFamily="18" charset="0"/>
            </a:endParaRPr>
          </a:p>
          <a:p>
            <a:pPr marL="285750" indent="-285750" algn="just">
              <a:lnSpc>
                <a:spcPct val="150000"/>
              </a:lnSpc>
              <a:buFont typeface="Arial" pitchFamily="34" charset="0"/>
              <a:buChar char="•"/>
            </a:pPr>
            <a:r>
              <a:rPr lang="es-VE" sz="1500" dirty="0">
                <a:latin typeface="Century" pitchFamily="18" charset="0"/>
              </a:rPr>
              <a:t> </a:t>
            </a:r>
            <a:r>
              <a:rPr lang="es-VE" sz="1500" i="1" u="sng" dirty="0">
                <a:latin typeface="Century" pitchFamily="18" charset="0"/>
              </a:rPr>
              <a:t>Usuario final indirecto</a:t>
            </a:r>
            <a:r>
              <a:rPr lang="es-VE" sz="1500" dirty="0">
                <a:latin typeface="Century" pitchFamily="18" charset="0"/>
              </a:rPr>
              <a:t>: Emplea los reportes y otros tipos de información generada por el sistema, pero no opera el equipo de sistemas.</a:t>
            </a:r>
          </a:p>
          <a:p>
            <a:pPr marL="285750" indent="-285750" algn="just">
              <a:lnSpc>
                <a:spcPct val="150000"/>
              </a:lnSpc>
              <a:buFont typeface="Arial" pitchFamily="34" charset="0"/>
              <a:buChar char="•"/>
            </a:pPr>
            <a:endParaRPr lang="es-VE" sz="1500" dirty="0">
              <a:latin typeface="Century" pitchFamily="18" charset="0"/>
            </a:endParaRPr>
          </a:p>
          <a:p>
            <a:pPr marL="285750" indent="-285750" algn="just">
              <a:lnSpc>
                <a:spcPct val="150000"/>
              </a:lnSpc>
              <a:buFont typeface="Arial" pitchFamily="34" charset="0"/>
              <a:buChar char="•"/>
            </a:pPr>
            <a:r>
              <a:rPr lang="es-VE" sz="1500" i="1" u="sng" dirty="0">
                <a:latin typeface="Century" pitchFamily="18" charset="0"/>
              </a:rPr>
              <a:t>Administradores: </a:t>
            </a:r>
            <a:r>
              <a:rPr lang="es-VE" sz="1500" dirty="0">
                <a:latin typeface="Century" pitchFamily="18" charset="0"/>
              </a:rPr>
              <a:t>Supervisan la intervención en el desarrollo o uso del sistema. Tienen la responsabilidad ante la organización de controlar las actividades del sistema.</a:t>
            </a:r>
          </a:p>
          <a:p>
            <a:pPr marL="285750" indent="-285750" algn="just">
              <a:lnSpc>
                <a:spcPct val="150000"/>
              </a:lnSpc>
              <a:buFont typeface="Arial" pitchFamily="34" charset="0"/>
              <a:buChar char="•"/>
            </a:pPr>
            <a:endParaRPr lang="es-VE" sz="1500" dirty="0">
              <a:latin typeface="Century" pitchFamily="18" charset="0"/>
            </a:endParaRPr>
          </a:p>
          <a:p>
            <a:pPr marL="285750" indent="-285750" algn="just">
              <a:lnSpc>
                <a:spcPct val="150000"/>
              </a:lnSpc>
              <a:buFont typeface="Arial" pitchFamily="34" charset="0"/>
              <a:buChar char="•"/>
            </a:pPr>
            <a:r>
              <a:rPr lang="es-VE" sz="1500" i="1" u="sng" dirty="0">
                <a:latin typeface="Century" pitchFamily="18" charset="0"/>
              </a:rPr>
              <a:t>Directivos: </a:t>
            </a:r>
            <a:r>
              <a:rPr lang="es-VE" sz="1500" dirty="0">
                <a:latin typeface="Century" pitchFamily="18" charset="0"/>
              </a:rPr>
              <a:t>Incorporan los usos estratégicos y competitivos de los sistemas de información en los planes y estrategias de la organización. Evalúan los riesgos originados por fallas en los sistemas de información.</a:t>
            </a:r>
          </a:p>
          <a:p>
            <a:pPr algn="just">
              <a:lnSpc>
                <a:spcPct val="150000"/>
              </a:lnSpc>
            </a:pPr>
            <a:endParaRPr lang="es-VE" sz="1500" dirty="0">
              <a:latin typeface="Century" pitchFamily="18" charset="0"/>
            </a:endParaRPr>
          </a:p>
          <a:p>
            <a:pPr marL="285750" indent="-285750" algn="just">
              <a:lnSpc>
                <a:spcPct val="150000"/>
              </a:lnSpc>
              <a:buFont typeface="Arial" pitchFamily="34" charset="0"/>
              <a:buChar char="•"/>
            </a:pPr>
            <a:r>
              <a:rPr lang="es-VE" sz="1500" i="1" u="sng" dirty="0">
                <a:latin typeface="Century" pitchFamily="18" charset="0"/>
              </a:rPr>
              <a:t>Gerentes y Altos Ejecutivos: </a:t>
            </a:r>
            <a:r>
              <a:rPr lang="es-VE" sz="1500" dirty="0">
                <a:latin typeface="Century" pitchFamily="18" charset="0"/>
              </a:rPr>
              <a:t>Son a los que se les permite monitorear, controlar y en general, gerenciar los procesos institucionales. Son sistemas de apoyos para las personas y equipos que tienen que estar pendientes.</a:t>
            </a:r>
          </a:p>
        </p:txBody>
      </p:sp>
    </p:spTree>
    <p:extLst>
      <p:ext uri="{BB962C8B-B14F-4D97-AF65-F5344CB8AC3E}">
        <p14:creationId xmlns:p14="http://schemas.microsoft.com/office/powerpoint/2010/main" val="2748433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7504" y="548680"/>
            <a:ext cx="8784976" cy="6279668"/>
          </a:xfrm>
          <a:prstGeom prst="rect">
            <a:avLst/>
          </a:prstGeom>
        </p:spPr>
        <p:txBody>
          <a:bodyPr wrap="square">
            <a:spAutoFit/>
          </a:bodyPr>
          <a:lstStyle/>
          <a:p>
            <a:pPr marL="285750" indent="-285750" algn="just">
              <a:lnSpc>
                <a:spcPct val="150000"/>
              </a:lnSpc>
              <a:buFont typeface="Arial" pitchFamily="34" charset="0"/>
              <a:buChar char="•"/>
            </a:pPr>
            <a:r>
              <a:rPr lang="es-VE" sz="1500" i="1" u="sng" dirty="0">
                <a:latin typeface="Century" pitchFamily="18" charset="0"/>
              </a:rPr>
              <a:t>Operarios: </a:t>
            </a:r>
            <a:r>
              <a:rPr lang="es-VE" sz="1500" dirty="0">
                <a:latin typeface="Century" pitchFamily="18" charset="0"/>
              </a:rPr>
              <a:t>Son responsables de acceder  a la información crítica del negocio y tener la capacidad de distribuir dicha información a las diferentes personas de la organización y usuarios, para asegurar la toma de decisiones basada en información exacta, confiable y oportuna que puede impactar al desarrollo y el éxito del negocio.</a:t>
            </a:r>
          </a:p>
          <a:p>
            <a:pPr marL="285750" indent="-285750" algn="just">
              <a:lnSpc>
                <a:spcPct val="150000"/>
              </a:lnSpc>
              <a:buFont typeface="Arial" pitchFamily="34" charset="0"/>
              <a:buChar char="•"/>
            </a:pPr>
            <a:endParaRPr lang="es-VE" sz="1500" dirty="0">
              <a:latin typeface="Century" pitchFamily="18" charset="0"/>
            </a:endParaRPr>
          </a:p>
          <a:p>
            <a:pPr marL="285750" indent="-285750" algn="just">
              <a:lnSpc>
                <a:spcPct val="150000"/>
              </a:lnSpc>
              <a:buFont typeface="Arial" pitchFamily="34" charset="0"/>
              <a:buChar char="•"/>
            </a:pPr>
            <a:r>
              <a:rPr lang="es-VE" sz="1500" i="1" u="sng" dirty="0">
                <a:latin typeface="Century" pitchFamily="18" charset="0"/>
              </a:rPr>
              <a:t>Analista: </a:t>
            </a:r>
            <a:r>
              <a:rPr lang="es-VE" sz="1500" dirty="0">
                <a:latin typeface="Century" pitchFamily="18" charset="0"/>
              </a:rPr>
              <a:t>El analista de sistemas es un profesional especializado del área de la informática, encargado del desarrollo de aplicaciones en lo que respecta a su diseño y obtención de los algoritmos, así como de analizar las posibles utilidades y  modificaciones necesarias de los sistemas operativos para una mayor eficacia de un sistema informático. Otra misión de estas personas es dar apoyo técnico a los usuarios de las aplicaciones existentes.</a:t>
            </a:r>
          </a:p>
          <a:p>
            <a:pPr marL="285750" indent="-285750" algn="just">
              <a:lnSpc>
                <a:spcPct val="150000"/>
              </a:lnSpc>
              <a:buFont typeface="Arial" pitchFamily="34" charset="0"/>
              <a:buChar char="•"/>
            </a:pPr>
            <a:endParaRPr lang="es-VE" sz="1500" dirty="0">
              <a:latin typeface="Century" pitchFamily="18" charset="0"/>
            </a:endParaRPr>
          </a:p>
          <a:p>
            <a:pPr marL="285750" indent="-285750" algn="just">
              <a:lnSpc>
                <a:spcPct val="150000"/>
              </a:lnSpc>
              <a:buFont typeface="Arial" pitchFamily="34" charset="0"/>
              <a:buChar char="•"/>
            </a:pPr>
            <a:r>
              <a:rPr lang="es-VE" sz="1500" i="1" u="sng" dirty="0">
                <a:latin typeface="Century" pitchFamily="18" charset="0"/>
              </a:rPr>
              <a:t>Programador:  </a:t>
            </a:r>
            <a:r>
              <a:rPr lang="es-VE" sz="1500" dirty="0">
                <a:latin typeface="Century" pitchFamily="18" charset="0"/>
              </a:rPr>
              <a:t>Es aquella persona que escribe, depura y mantiene el código fuente de un programa informático, es decir, el conjunto de instrucciones que ejecuta el hardware de una computadora, para realizar una tarea determinada</a:t>
            </a:r>
          </a:p>
          <a:p>
            <a:pPr algn="just">
              <a:lnSpc>
                <a:spcPct val="150000"/>
              </a:lnSpc>
            </a:pPr>
            <a:endParaRPr lang="es-VE" sz="1500" dirty="0">
              <a:latin typeface="Century" pitchFamily="18" charset="0"/>
            </a:endParaRPr>
          </a:p>
          <a:p>
            <a:pPr marL="285750" indent="-285750" algn="just" fontAlgn="base">
              <a:lnSpc>
                <a:spcPct val="150000"/>
              </a:lnSpc>
              <a:buFont typeface="Arial" pitchFamily="34" charset="0"/>
              <a:buChar char="•"/>
            </a:pPr>
            <a:r>
              <a:rPr lang="es-ES" sz="1500" i="1" u="sng" dirty="0">
                <a:latin typeface="Century" pitchFamily="18" charset="0"/>
              </a:rPr>
              <a:t>Diseñador de bases de datos: </a:t>
            </a:r>
            <a:r>
              <a:rPr lang="es-ES" sz="1500" dirty="0">
                <a:latin typeface="Century" pitchFamily="18" charset="0"/>
              </a:rPr>
              <a:t>Los diseñadores de bases de datos diseñan, prueban y ponen en funcionamiento bases de datos aplicando el conocimiento de los sistemas de gestión de bases de datos, vigilando la protección y la seguridad de la base de datos.</a:t>
            </a:r>
            <a:endParaRPr lang="es-VE" sz="1500" dirty="0">
              <a:latin typeface="Century" pitchFamily="18" charset="0"/>
            </a:endParaRPr>
          </a:p>
        </p:txBody>
      </p:sp>
      <p:sp>
        <p:nvSpPr>
          <p:cNvPr id="3" name="2 Rectángulo"/>
          <p:cNvSpPr/>
          <p:nvPr/>
        </p:nvSpPr>
        <p:spPr>
          <a:xfrm>
            <a:off x="1907704" y="280664"/>
            <a:ext cx="4536504" cy="369332"/>
          </a:xfrm>
          <a:prstGeom prst="rect">
            <a:avLst/>
          </a:prstGeom>
        </p:spPr>
        <p:txBody>
          <a:bodyPr wrap="square">
            <a:spAutoFit/>
          </a:bodyPr>
          <a:lstStyle/>
          <a:p>
            <a:pPr algn="ctr"/>
            <a:r>
              <a:rPr lang="es-VE"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Elephant" pitchFamily="18" charset="0"/>
              </a:rPr>
              <a:t>Tipos de usuarios</a:t>
            </a:r>
          </a:p>
        </p:txBody>
      </p:sp>
    </p:spTree>
    <p:extLst>
      <p:ext uri="{BB962C8B-B14F-4D97-AF65-F5344CB8AC3E}">
        <p14:creationId xmlns:p14="http://schemas.microsoft.com/office/powerpoint/2010/main" val="5693138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jecutivo">
  <a:themeElements>
    <a:clrScheme name="Ejecutivo">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jecutiv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jecutiv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629</TotalTime>
  <Words>1893</Words>
  <Application>Microsoft Office PowerPoint</Application>
  <PresentationFormat>Presentación en pantalla (4:3)</PresentationFormat>
  <Paragraphs>96</Paragraphs>
  <Slides>16</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16</vt:i4>
      </vt:variant>
    </vt:vector>
  </HeadingPairs>
  <TitlesOfParts>
    <vt:vector size="24" baseType="lpstr">
      <vt:lpstr>Arial</vt:lpstr>
      <vt:lpstr>Century</vt:lpstr>
      <vt:lpstr>Century Gothic</vt:lpstr>
      <vt:lpstr>Courier New</vt:lpstr>
      <vt:lpstr>Elephant</vt:lpstr>
      <vt:lpstr>Palatino Linotype</vt:lpstr>
      <vt:lpstr>Wingdings</vt:lpstr>
      <vt:lpstr>Ejecutivo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42</cp:revision>
  <dcterms:created xsi:type="dcterms:W3CDTF">2013-07-26T18:19:36Z</dcterms:created>
  <dcterms:modified xsi:type="dcterms:W3CDTF">2025-03-09T18:59:33Z</dcterms:modified>
</cp:coreProperties>
</file>