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56" r:id="rId3"/>
    <p:sldId id="276" r:id="rId4"/>
    <p:sldId id="257" r:id="rId5"/>
    <p:sldId id="258" r:id="rId6"/>
    <p:sldId id="259" r:id="rId7"/>
    <p:sldId id="260" r:id="rId8"/>
    <p:sldId id="261"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62"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p:cViewPr varScale="1">
        <p:scale>
          <a:sx n="80" d="100"/>
          <a:sy n="80" d="100"/>
        </p:scale>
        <p:origin x="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2679977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1828386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753365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5B108B7-C1D2-45B7-8E7F-30F959B57113}" type="datetimeFigureOut">
              <a:rPr lang="es-ES" smtClean="0"/>
              <a:t>05/03/2025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2965450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5B108B7-C1D2-45B7-8E7F-30F959B57113}" type="datetimeFigureOut">
              <a:rPr lang="es-ES" smtClean="0"/>
              <a:t>05/03/2025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4270717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5B108B7-C1D2-45B7-8E7F-30F959B57113}" type="datetimeFigureOut">
              <a:rPr lang="es-ES" smtClean="0"/>
              <a:t>05/03/2025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290679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B108B7-C1D2-45B7-8E7F-30F959B57113}" type="datetimeFigureOut">
              <a:rPr lang="es-ES" smtClean="0"/>
              <a:t>05/03/2025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218475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5B108B7-C1D2-45B7-8E7F-30F959B57113}" type="datetimeFigureOut">
              <a:rPr lang="es-ES" smtClean="0"/>
              <a:t>05/03/2025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991754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5B108B7-C1D2-45B7-8E7F-30F959B57113}" type="datetimeFigureOut">
              <a:rPr lang="es-ES" smtClean="0"/>
              <a:t>05/03/2025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876531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221655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83085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34309855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17733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2657503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3197537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5B108B7-C1D2-45B7-8E7F-30F959B57113}" type="datetimeFigureOut">
              <a:rPr lang="es-ES" smtClean="0"/>
              <a:t>05/03/2025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E74E077-BC27-49D6-8013-306966BAFC72}" type="slidenum">
              <a:rPr lang="es-ES" smtClean="0"/>
              <a:t>‹Nº›</a:t>
            </a:fld>
            <a:endParaRPr lang="es-ES"/>
          </a:p>
        </p:txBody>
      </p:sp>
    </p:spTree>
    <p:extLst>
      <p:ext uri="{BB962C8B-B14F-4D97-AF65-F5344CB8AC3E}">
        <p14:creationId xmlns:p14="http://schemas.microsoft.com/office/powerpoint/2010/main" val="2866486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5B108B7-C1D2-45B7-8E7F-30F959B57113}" type="datetimeFigureOut">
              <a:rPr lang="es-ES" smtClean="0"/>
              <a:t>05/03/2025</a:t>
            </a:fld>
            <a:endParaRPr lang="es-E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E74E077-BC27-49D6-8013-306966BAFC72}" type="slidenum">
              <a:rPr lang="es-ES" smtClean="0"/>
              <a:t>‹Nº›</a:t>
            </a:fld>
            <a:endParaRPr lang="es-ES"/>
          </a:p>
        </p:txBody>
      </p:sp>
    </p:spTree>
    <p:extLst>
      <p:ext uri="{BB962C8B-B14F-4D97-AF65-F5344CB8AC3E}">
        <p14:creationId xmlns:p14="http://schemas.microsoft.com/office/powerpoint/2010/main" val="46111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91464" y="332456"/>
            <a:ext cx="7766936" cy="1646302"/>
          </a:xfrm>
        </p:spPr>
        <p:txBody>
          <a:bodyPr/>
          <a:lstStyle/>
          <a:p>
            <a:pPr algn="ctr"/>
            <a:r>
              <a:rPr lang="es-ES" dirty="0"/>
              <a:t>Factibilidad en Proyectos</a:t>
            </a:r>
          </a:p>
        </p:txBody>
      </p:sp>
      <p:sp>
        <p:nvSpPr>
          <p:cNvPr id="3" name="Subtítulo 2"/>
          <p:cNvSpPr>
            <a:spLocks noGrp="1"/>
          </p:cNvSpPr>
          <p:nvPr>
            <p:ph type="subTitle" idx="1"/>
          </p:nvPr>
        </p:nvSpPr>
        <p:spPr>
          <a:xfrm>
            <a:off x="1115731" y="3326438"/>
            <a:ext cx="8693288" cy="2088710"/>
          </a:xfrm>
        </p:spPr>
        <p:txBody>
          <a:bodyPr>
            <a:noAutofit/>
          </a:bodyPr>
          <a:lstStyle/>
          <a:p>
            <a:pPr algn="just"/>
            <a:r>
              <a:rPr lang="es-E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La factibilidad de un proyecto es un análisis crucial que determina si un proyecto es viable desde diferentes perspectivas. Existen varios tipos de factibilidad que se deben considerar para evaluar la viabilidad de un proyecto. A continuación, se presentan los tipos de factibilidad más comunes, junto con ejemplos prácticos para facilitar su comprensión</a:t>
            </a:r>
            <a:endParaRPr lang="es-ES" sz="2000" dirty="0">
              <a:solidFill>
                <a:schemeClr val="tx1"/>
              </a:solidFill>
            </a:endParaRPr>
          </a:p>
        </p:txBody>
      </p:sp>
      <p:sp>
        <p:nvSpPr>
          <p:cNvPr id="4" name="AutoShape 2" descr="Estudio de factibilidad - Qué es y qué tipos hay"/>
          <p:cNvSpPr>
            <a:spLocks noChangeAspect="1" noChangeArrowheads="1"/>
          </p:cNvSpPr>
          <p:nvPr/>
        </p:nvSpPr>
        <p:spPr bwMode="auto">
          <a:xfrm>
            <a:off x="3040083" y="4616344"/>
            <a:ext cx="1196646" cy="1196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2"/>
          <a:stretch>
            <a:fillRect/>
          </a:stretch>
        </p:blipFill>
        <p:spPr>
          <a:xfrm>
            <a:off x="810614" y="231682"/>
            <a:ext cx="2989490" cy="2239232"/>
          </a:xfrm>
          <a:prstGeom prst="rect">
            <a:avLst/>
          </a:prstGeom>
        </p:spPr>
      </p:pic>
    </p:spTree>
    <p:extLst>
      <p:ext uri="{BB962C8B-B14F-4D97-AF65-F5344CB8AC3E}">
        <p14:creationId xmlns:p14="http://schemas.microsoft.com/office/powerpoint/2010/main" val="127154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74184" y="231349"/>
            <a:ext cx="7766936" cy="837429"/>
          </a:xfrm>
        </p:spPr>
        <p:txBody>
          <a:bodyPr/>
          <a:lstStyle/>
          <a:p>
            <a:pPr algn="ctr"/>
            <a:r>
              <a:rPr lang="es-ES" dirty="0"/>
              <a:t>Tipos de Factibilidad</a:t>
            </a:r>
          </a:p>
        </p:txBody>
      </p:sp>
      <p:pic>
        <p:nvPicPr>
          <p:cNvPr id="4" name="Imagen 3"/>
          <p:cNvPicPr/>
          <p:nvPr/>
        </p:nvPicPr>
        <p:blipFill rotWithShape="1">
          <a:blip r:embed="rId2"/>
          <a:srcRect l="22930" t="11289" r="25036" b="8279"/>
          <a:stretch/>
        </p:blipFill>
        <p:spPr bwMode="auto">
          <a:xfrm>
            <a:off x="2933205" y="1455938"/>
            <a:ext cx="5248894" cy="43748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287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74184" y="231349"/>
            <a:ext cx="7766936" cy="837429"/>
          </a:xfrm>
        </p:spPr>
        <p:txBody>
          <a:bodyPr/>
          <a:lstStyle/>
          <a:p>
            <a:pPr algn="ctr"/>
            <a:r>
              <a:rPr lang="es-ES" dirty="0"/>
              <a:t>Tipos de Factibilidad</a:t>
            </a:r>
          </a:p>
        </p:txBody>
      </p:sp>
      <p:pic>
        <p:nvPicPr>
          <p:cNvPr id="2050" name="Picture 2" descr="EJEMPLO DE ESTUDIO DE VIABILIDAD - ppt descarg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183" y="1326543"/>
            <a:ext cx="6852299" cy="513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88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71896" y="771896"/>
            <a:ext cx="9037122" cy="5078313"/>
          </a:xfrm>
          <a:prstGeom prst="rect">
            <a:avLst/>
          </a:prstGeom>
          <a:noFill/>
        </p:spPr>
        <p:txBody>
          <a:bodyPr wrap="square" rtlCol="0">
            <a:spAutoFit/>
          </a:bodyPr>
          <a:lstStyle/>
          <a:p>
            <a:pPr lvl="0" algn="just"/>
            <a:r>
              <a:rPr lang="es-ES" b="1" dirty="0"/>
              <a:t>Factibilidad </a:t>
            </a:r>
            <a:r>
              <a:rPr lang="es-ES" b="1" dirty="0" smtClean="0"/>
              <a:t>Económica</a:t>
            </a:r>
          </a:p>
          <a:p>
            <a:pPr lvl="0" algn="just"/>
            <a:endParaRPr lang="es-ES" dirty="0"/>
          </a:p>
          <a:p>
            <a:pPr lvl="1" algn="just"/>
            <a:r>
              <a:rPr lang="es-ES" b="1" dirty="0"/>
              <a:t>Definición:</a:t>
            </a:r>
            <a:r>
              <a:rPr lang="es-ES" dirty="0"/>
              <a:t> Evalúa si el proyecto es rentable desde el punto de vista financiero. Incluye el análisis de costos, ingresos y formas de financiación.</a:t>
            </a:r>
          </a:p>
          <a:p>
            <a:pPr lvl="1" algn="just"/>
            <a:r>
              <a:rPr lang="es-ES" b="1" dirty="0"/>
              <a:t>Objetivo:</a:t>
            </a:r>
            <a:r>
              <a:rPr lang="es-ES" dirty="0"/>
              <a:t> Asegurarse de que los beneficios superen a los costos.</a:t>
            </a:r>
          </a:p>
          <a:p>
            <a:pPr lvl="1" algn="just"/>
            <a:r>
              <a:rPr lang="es-ES" b="1" dirty="0"/>
              <a:t>Ejemplo:</a:t>
            </a:r>
            <a:r>
              <a:rPr lang="es-ES" dirty="0"/>
              <a:t> Un proyecto de construcción de un edificio requiere un análisis detallado de los costos de materiales, mano de obra y financiamiento para determinar si el proyecto generará ganancias</a:t>
            </a:r>
            <a:r>
              <a:rPr lang="es-ES" dirty="0" smtClean="0"/>
              <a:t>.</a:t>
            </a:r>
          </a:p>
          <a:p>
            <a:pPr lvl="1" algn="just"/>
            <a:endParaRPr lang="es-ES" dirty="0"/>
          </a:p>
          <a:p>
            <a:pPr lvl="0" algn="just"/>
            <a:r>
              <a:rPr lang="es-ES" b="1" dirty="0"/>
              <a:t>Factibilidad </a:t>
            </a:r>
            <a:r>
              <a:rPr lang="es-ES" b="1" dirty="0" smtClean="0"/>
              <a:t>Operativa</a:t>
            </a:r>
          </a:p>
          <a:p>
            <a:pPr lvl="0" algn="just"/>
            <a:endParaRPr lang="es-ES" dirty="0"/>
          </a:p>
          <a:p>
            <a:pPr lvl="1" algn="just"/>
            <a:r>
              <a:rPr lang="es-ES" b="1" dirty="0"/>
              <a:t>Definición:</a:t>
            </a:r>
            <a:r>
              <a:rPr lang="es-ES" dirty="0"/>
              <a:t> Se centra en la capacidad de la empresa para ejecutar el proyecto, considerando los procesos y recursos humanos disponibles.</a:t>
            </a:r>
          </a:p>
          <a:p>
            <a:pPr lvl="1" algn="just"/>
            <a:r>
              <a:rPr lang="es-ES" b="1" dirty="0"/>
              <a:t>Objetivo:</a:t>
            </a:r>
            <a:r>
              <a:rPr lang="es-ES" dirty="0"/>
              <a:t> Evaluar si el personal está capacitado y si los procesos son sostenibles.</a:t>
            </a:r>
          </a:p>
          <a:p>
            <a:pPr lvl="1" algn="just"/>
            <a:r>
              <a:rPr lang="es-ES" b="1" dirty="0"/>
              <a:t>Ejemplo:</a:t>
            </a:r>
            <a:r>
              <a:rPr lang="es-ES" dirty="0"/>
              <a:t> Un proyecto de implementación de un nuevo software requiere evaluar si el equipo de TI tiene las habilidades necesarias para su instalación y mantenimiento.</a:t>
            </a:r>
          </a:p>
          <a:p>
            <a:pPr algn="just"/>
            <a:endParaRPr lang="es-ES" dirty="0"/>
          </a:p>
        </p:txBody>
      </p:sp>
    </p:spTree>
    <p:extLst>
      <p:ext uri="{BB962C8B-B14F-4D97-AF65-F5344CB8AC3E}">
        <p14:creationId xmlns:p14="http://schemas.microsoft.com/office/powerpoint/2010/main" val="185058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45030" y="902524"/>
            <a:ext cx="8752113" cy="4524315"/>
          </a:xfrm>
          <a:prstGeom prst="rect">
            <a:avLst/>
          </a:prstGeom>
          <a:noFill/>
        </p:spPr>
        <p:txBody>
          <a:bodyPr wrap="square" rtlCol="0">
            <a:spAutoFit/>
          </a:bodyPr>
          <a:lstStyle/>
          <a:p>
            <a:pPr lvl="0" algn="just"/>
            <a:r>
              <a:rPr lang="es-ES" b="1" dirty="0"/>
              <a:t>Factibilidad Técnica</a:t>
            </a:r>
            <a:endParaRPr lang="es-ES" dirty="0"/>
          </a:p>
          <a:p>
            <a:pPr lvl="1" algn="just"/>
            <a:r>
              <a:rPr lang="es-ES" b="1" dirty="0"/>
              <a:t>Definición:</a:t>
            </a:r>
            <a:r>
              <a:rPr lang="es-ES" dirty="0"/>
              <a:t> Analiza si la empresa dispone de la tecnología y los recursos técnicos necesarios para llevar a cabo el proyecto.</a:t>
            </a:r>
          </a:p>
          <a:p>
            <a:pPr lvl="1" algn="just"/>
            <a:r>
              <a:rPr lang="es-ES" b="1" dirty="0"/>
              <a:t>Objetivo:</a:t>
            </a:r>
            <a:r>
              <a:rPr lang="es-ES" dirty="0"/>
              <a:t> Determinar si se cuenta con la infraestructura adecuada.</a:t>
            </a:r>
          </a:p>
          <a:p>
            <a:pPr lvl="1" algn="just"/>
            <a:r>
              <a:rPr lang="es-ES" b="1" dirty="0"/>
              <a:t>Ejemplo:</a:t>
            </a:r>
            <a:r>
              <a:rPr lang="es-ES" dirty="0"/>
              <a:t> Un proyecto de desarrollo de un nuevo producto requiere evaluar si se tienen las máquinas y herramientas necesarias para su fabricación</a:t>
            </a:r>
            <a:r>
              <a:rPr lang="es-ES" dirty="0" smtClean="0"/>
              <a:t>.</a:t>
            </a:r>
          </a:p>
          <a:p>
            <a:pPr lvl="1" algn="just"/>
            <a:endParaRPr lang="es-ES" dirty="0"/>
          </a:p>
          <a:p>
            <a:pPr lvl="0" algn="just"/>
            <a:r>
              <a:rPr lang="es-ES" b="1" dirty="0"/>
              <a:t>Factibilidad </a:t>
            </a:r>
            <a:r>
              <a:rPr lang="es-ES" b="1" dirty="0" smtClean="0"/>
              <a:t>Organizacional</a:t>
            </a:r>
          </a:p>
          <a:p>
            <a:pPr lvl="0" algn="just"/>
            <a:endParaRPr lang="es-ES" dirty="0"/>
          </a:p>
          <a:p>
            <a:pPr lvl="1" algn="just"/>
            <a:r>
              <a:rPr lang="es-ES" b="1" dirty="0"/>
              <a:t>Definición:</a:t>
            </a:r>
            <a:r>
              <a:rPr lang="es-ES" dirty="0"/>
              <a:t> Evalúa si la estructura organizativa es adecuada para apoyar el proyecto, incluyendo la coordinación entre departamentos.</a:t>
            </a:r>
          </a:p>
          <a:p>
            <a:pPr lvl="1" algn="just"/>
            <a:r>
              <a:rPr lang="es-ES" b="1" dirty="0"/>
              <a:t>Objetivo:</a:t>
            </a:r>
            <a:r>
              <a:rPr lang="es-ES" dirty="0"/>
              <a:t> Asegurarse de que la estructura funcional facilita la ejecución del proyecto.</a:t>
            </a:r>
          </a:p>
          <a:p>
            <a:pPr algn="just"/>
            <a:r>
              <a:rPr lang="es-ES" b="1" dirty="0"/>
              <a:t>Ejemplo:</a:t>
            </a:r>
            <a:r>
              <a:rPr lang="es-ES" dirty="0"/>
              <a:t> Un proyecto de expansión de una empresa requiere evaluar si la estructura actual permite una buena comunicación y coordinación entre los diferentes departamentos</a:t>
            </a:r>
          </a:p>
        </p:txBody>
      </p:sp>
    </p:spTree>
    <p:extLst>
      <p:ext uri="{BB962C8B-B14F-4D97-AF65-F5344CB8AC3E}">
        <p14:creationId xmlns:p14="http://schemas.microsoft.com/office/powerpoint/2010/main" val="469593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95647" y="665019"/>
            <a:ext cx="8562109" cy="4801314"/>
          </a:xfrm>
          <a:prstGeom prst="rect">
            <a:avLst/>
          </a:prstGeom>
          <a:noFill/>
        </p:spPr>
        <p:txBody>
          <a:bodyPr wrap="square" rtlCol="0">
            <a:spAutoFit/>
          </a:bodyPr>
          <a:lstStyle/>
          <a:p>
            <a:pPr lvl="0" algn="just"/>
            <a:r>
              <a:rPr lang="es-ES" b="1" dirty="0"/>
              <a:t>Factibilidad </a:t>
            </a:r>
            <a:r>
              <a:rPr lang="es-ES" b="1" dirty="0" smtClean="0"/>
              <a:t>Legal</a:t>
            </a:r>
          </a:p>
          <a:p>
            <a:pPr lvl="0" algn="just"/>
            <a:endParaRPr lang="es-ES" dirty="0"/>
          </a:p>
          <a:p>
            <a:pPr lvl="1" algn="just"/>
            <a:r>
              <a:rPr lang="es-ES" b="1" dirty="0"/>
              <a:t>Definición:</a:t>
            </a:r>
            <a:r>
              <a:rPr lang="es-ES" dirty="0"/>
              <a:t> Verifica si el proyecto cumple con las leyes y regulaciones aplicables.</a:t>
            </a:r>
          </a:p>
          <a:p>
            <a:pPr lvl="1" algn="just"/>
            <a:r>
              <a:rPr lang="es-ES" b="1" dirty="0"/>
              <a:t>Objetivo:</a:t>
            </a:r>
            <a:r>
              <a:rPr lang="es-ES" dirty="0"/>
              <a:t> Evitar riesgos legales y asegurar el cumplimiento normativo.</a:t>
            </a:r>
          </a:p>
          <a:p>
            <a:pPr lvl="1" algn="just"/>
            <a:r>
              <a:rPr lang="es-ES" b="1" dirty="0"/>
              <a:t>Ejemplo:</a:t>
            </a:r>
            <a:r>
              <a:rPr lang="es-ES" dirty="0"/>
              <a:t> Un proyecto de construcción debe cumplir con las normas de seguridad y medio ambiente locales</a:t>
            </a:r>
            <a:r>
              <a:rPr lang="es-ES" dirty="0" smtClean="0"/>
              <a:t>.</a:t>
            </a:r>
          </a:p>
          <a:p>
            <a:pPr lvl="1" algn="just"/>
            <a:endParaRPr lang="es-ES" dirty="0"/>
          </a:p>
          <a:p>
            <a:pPr lvl="0" algn="just"/>
            <a:r>
              <a:rPr lang="es-ES" b="1" dirty="0"/>
              <a:t>Factibilidad de </a:t>
            </a:r>
            <a:r>
              <a:rPr lang="es-ES" b="1" dirty="0" smtClean="0"/>
              <a:t>Tiempo</a:t>
            </a:r>
          </a:p>
          <a:p>
            <a:pPr lvl="0" algn="just"/>
            <a:endParaRPr lang="es-ES" dirty="0"/>
          </a:p>
          <a:p>
            <a:pPr lvl="1" algn="just"/>
            <a:r>
              <a:rPr lang="es-ES" b="1" dirty="0" smtClean="0"/>
              <a:t>Definición:</a:t>
            </a:r>
            <a:r>
              <a:rPr lang="es-ES" dirty="0" smtClean="0"/>
              <a:t> Evalúa si el proyecto puede ser completado dentro del plazo establecido.</a:t>
            </a:r>
          </a:p>
          <a:p>
            <a:pPr lvl="1" algn="just"/>
            <a:r>
              <a:rPr lang="es-ES" b="1" dirty="0" smtClean="0"/>
              <a:t>Objetivo</a:t>
            </a:r>
            <a:r>
              <a:rPr lang="es-ES" b="1" dirty="0"/>
              <a:t>:</a:t>
            </a:r>
            <a:r>
              <a:rPr lang="es-ES" dirty="0"/>
              <a:t> Asegurarse de que el cronograma es realista y alcanzable.</a:t>
            </a:r>
          </a:p>
          <a:p>
            <a:pPr lvl="1" algn="just"/>
            <a:r>
              <a:rPr lang="es-ES" b="1" dirty="0"/>
              <a:t>Ejemplo:</a:t>
            </a:r>
            <a:r>
              <a:rPr lang="es-ES" dirty="0"/>
              <a:t> Un proyecto de lanzamiento de un nuevo producto debe considerar si el tiempo disponible es suficiente para su desarrollo y marketing.</a:t>
            </a:r>
          </a:p>
          <a:p>
            <a:pPr algn="just"/>
            <a:endParaRPr lang="es-ES" dirty="0"/>
          </a:p>
        </p:txBody>
      </p:sp>
    </p:spTree>
    <p:extLst>
      <p:ext uri="{BB962C8B-B14F-4D97-AF65-F5344CB8AC3E}">
        <p14:creationId xmlns:p14="http://schemas.microsoft.com/office/powerpoint/2010/main" val="1297548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55024" y="368135"/>
            <a:ext cx="8573984" cy="6463308"/>
          </a:xfrm>
          <a:prstGeom prst="rect">
            <a:avLst/>
          </a:prstGeom>
          <a:noFill/>
        </p:spPr>
        <p:txBody>
          <a:bodyPr wrap="square" rtlCol="0">
            <a:spAutoFit/>
          </a:bodyPr>
          <a:lstStyle/>
          <a:p>
            <a:pPr algn="just"/>
            <a:r>
              <a:rPr lang="es-ES" b="1" dirty="0"/>
              <a:t>Ejemplo Práctico: Proyecto de Apertura de un </a:t>
            </a:r>
            <a:r>
              <a:rPr lang="es-ES" b="1" dirty="0" smtClean="0"/>
              <a:t>Restaurante</a:t>
            </a:r>
          </a:p>
          <a:p>
            <a:pPr algn="just"/>
            <a:endParaRPr lang="es-ES" dirty="0"/>
          </a:p>
          <a:p>
            <a:pPr algn="just"/>
            <a:r>
              <a:rPr lang="es-ES" dirty="0"/>
              <a:t>Supongamos que se planea abrir un nuevo restaurante en una ciudad. Para evaluar su factibilidad, se deben considerar los siguientes aspectos</a:t>
            </a:r>
            <a:r>
              <a:rPr lang="es-ES" dirty="0" smtClean="0"/>
              <a:t>:</a:t>
            </a:r>
          </a:p>
          <a:p>
            <a:pPr algn="just"/>
            <a:endParaRPr lang="es-ES" dirty="0"/>
          </a:p>
          <a:p>
            <a:pPr lvl="0" algn="just"/>
            <a:r>
              <a:rPr lang="es-ES" b="1" dirty="0"/>
              <a:t>Factibilidad Económica:</a:t>
            </a:r>
            <a:r>
              <a:rPr lang="es-ES" dirty="0"/>
              <a:t> Análisis de costos de alquiler, compra de equipo, suministros y personal, comparados con los ingresos esperados</a:t>
            </a:r>
            <a:r>
              <a:rPr lang="es-ES" dirty="0" smtClean="0"/>
              <a:t>.</a:t>
            </a:r>
          </a:p>
          <a:p>
            <a:pPr lvl="0" algn="just"/>
            <a:endParaRPr lang="es-ES" dirty="0"/>
          </a:p>
          <a:p>
            <a:pPr lvl="0" algn="just"/>
            <a:r>
              <a:rPr lang="es-ES" b="1" dirty="0"/>
              <a:t>Factibilidad Operativa:</a:t>
            </a:r>
            <a:r>
              <a:rPr lang="es-ES" dirty="0"/>
              <a:t> Evaluación de la capacidad del personal para manejar el restaurante, incluyendo la preparación de alimentos y el servicio al cliente</a:t>
            </a:r>
            <a:r>
              <a:rPr lang="es-ES" dirty="0" smtClean="0"/>
              <a:t>.</a:t>
            </a:r>
          </a:p>
          <a:p>
            <a:pPr lvl="0" algn="just"/>
            <a:endParaRPr lang="es-ES" dirty="0"/>
          </a:p>
          <a:p>
            <a:pPr lvl="0" algn="just"/>
            <a:r>
              <a:rPr lang="es-ES" b="1" dirty="0"/>
              <a:t>Factibilidad Técnica:</a:t>
            </a:r>
            <a:r>
              <a:rPr lang="es-ES" dirty="0"/>
              <a:t> Verificación de que se disponga de la cocina y equipo adecuados para preparar los platos ofrecidos</a:t>
            </a:r>
            <a:r>
              <a:rPr lang="es-ES" dirty="0" smtClean="0"/>
              <a:t>.</a:t>
            </a:r>
          </a:p>
          <a:p>
            <a:pPr lvl="0" algn="just"/>
            <a:endParaRPr lang="es-ES" dirty="0"/>
          </a:p>
          <a:p>
            <a:pPr lvl="0" algn="just"/>
            <a:r>
              <a:rPr lang="es-ES" b="1" dirty="0"/>
              <a:t>Factibilidad Organizacional:</a:t>
            </a:r>
            <a:r>
              <a:rPr lang="es-ES" dirty="0"/>
              <a:t> Análisis de la estructura de gestión y cómo se coordinarán los diferentes departamentos (cocina, servicio, administración</a:t>
            </a:r>
            <a:r>
              <a:rPr lang="es-ES" dirty="0" smtClean="0"/>
              <a:t>).</a:t>
            </a:r>
          </a:p>
          <a:p>
            <a:pPr lvl="0" algn="just"/>
            <a:endParaRPr lang="es-ES" dirty="0"/>
          </a:p>
          <a:p>
            <a:pPr lvl="0" algn="just"/>
            <a:r>
              <a:rPr lang="es-ES" b="1" dirty="0"/>
              <a:t>Factibilidad Legal:</a:t>
            </a:r>
            <a:r>
              <a:rPr lang="es-ES" dirty="0"/>
              <a:t> Cumplimiento de las normas de salud y seguridad alimentaria, así como de las licencias necesarias para operar</a:t>
            </a:r>
            <a:r>
              <a:rPr lang="es-ES" dirty="0" smtClean="0"/>
              <a:t>.</a:t>
            </a:r>
          </a:p>
          <a:p>
            <a:pPr lvl="0" algn="just"/>
            <a:endParaRPr lang="es-ES" dirty="0"/>
          </a:p>
          <a:p>
            <a:pPr lvl="0" algn="just"/>
            <a:r>
              <a:rPr lang="es-ES" b="1" dirty="0"/>
              <a:t>Factibilidad de Tiempo:</a:t>
            </a:r>
            <a:r>
              <a:rPr lang="es-ES" dirty="0"/>
              <a:t> Evaluación de si el plazo para la apertura es realista, considerando la construcción, contratación de personal y obtención de permisos.</a:t>
            </a:r>
          </a:p>
          <a:p>
            <a:pPr algn="just"/>
            <a:endParaRPr lang="es-ES" dirty="0"/>
          </a:p>
        </p:txBody>
      </p:sp>
    </p:spTree>
    <p:extLst>
      <p:ext uri="{BB962C8B-B14F-4D97-AF65-F5344CB8AC3E}">
        <p14:creationId xmlns:p14="http://schemas.microsoft.com/office/powerpoint/2010/main" val="3605033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175658" y="1341911"/>
            <a:ext cx="7897091" cy="2862322"/>
          </a:xfrm>
          <a:prstGeom prst="rect">
            <a:avLst/>
          </a:prstGeom>
          <a:noFill/>
        </p:spPr>
        <p:txBody>
          <a:bodyPr wrap="square" rtlCol="0">
            <a:spAutoFit/>
          </a:bodyPr>
          <a:lstStyle/>
          <a:p>
            <a:pPr lvl="0" algn="just"/>
            <a:r>
              <a:rPr lang="es-ES" b="1" dirty="0"/>
              <a:t>Factibilidad Organizacional:</a:t>
            </a:r>
            <a:r>
              <a:rPr lang="es-ES" dirty="0"/>
              <a:t> Análisis de la estructura de gestión y cómo se coordinarán los diferentes departamentos (cocina, servicio, administración</a:t>
            </a:r>
            <a:r>
              <a:rPr lang="es-ES" dirty="0" smtClean="0"/>
              <a:t>).</a:t>
            </a:r>
          </a:p>
          <a:p>
            <a:pPr lvl="0" algn="just"/>
            <a:endParaRPr lang="es-ES" dirty="0"/>
          </a:p>
          <a:p>
            <a:pPr lvl="0" algn="just"/>
            <a:r>
              <a:rPr lang="es-ES" b="1" dirty="0"/>
              <a:t>Factibilidad Legal:</a:t>
            </a:r>
            <a:r>
              <a:rPr lang="es-ES" dirty="0"/>
              <a:t> Cumplimiento de las normas de salud y seguridad alimentaria, así como de las licencias necesarias para operar</a:t>
            </a:r>
            <a:r>
              <a:rPr lang="es-ES" dirty="0" smtClean="0"/>
              <a:t>.</a:t>
            </a:r>
          </a:p>
          <a:p>
            <a:pPr lvl="0" algn="just"/>
            <a:endParaRPr lang="es-ES" dirty="0"/>
          </a:p>
          <a:p>
            <a:pPr algn="just"/>
            <a:r>
              <a:rPr lang="es-ES" b="1" dirty="0"/>
              <a:t>Factibilidad de Tiempo:</a:t>
            </a:r>
            <a:r>
              <a:rPr lang="es-ES" dirty="0"/>
              <a:t> Evaluación de si el plazo para la apertura es realista, considerando la construcción, contratación de personal y obtención de permisos</a:t>
            </a:r>
          </a:p>
        </p:txBody>
      </p:sp>
    </p:spTree>
    <p:extLst>
      <p:ext uri="{BB962C8B-B14F-4D97-AF65-F5344CB8AC3E}">
        <p14:creationId xmlns:p14="http://schemas.microsoft.com/office/powerpoint/2010/main" val="2579040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p:nvPr/>
        </p:nvPicPr>
        <p:blipFill rotWithShape="1">
          <a:blip r:embed="rId2"/>
          <a:srcRect l="26658" t="21367" r="27381" b="19442"/>
          <a:stretch/>
        </p:blipFill>
        <p:spPr bwMode="auto">
          <a:xfrm>
            <a:off x="1270660" y="427536"/>
            <a:ext cx="7493330" cy="608014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54387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389413" y="475013"/>
            <a:ext cx="6911439" cy="795647"/>
          </a:xfrm>
          <a:prstGeom prst="rect">
            <a:avLst/>
          </a:prstGeom>
          <a:noFill/>
        </p:spPr>
        <p:txBody>
          <a:bodyPr wrap="square" rtlCol="0">
            <a:spAutoFit/>
          </a:bodyPr>
          <a:lstStyle/>
          <a:p>
            <a:endParaRPr lang="es-ES" dirty="0"/>
          </a:p>
        </p:txBody>
      </p:sp>
      <p:sp>
        <p:nvSpPr>
          <p:cNvPr id="4" name="CuadroTexto 3"/>
          <p:cNvSpPr txBox="1"/>
          <p:nvPr/>
        </p:nvSpPr>
        <p:spPr>
          <a:xfrm>
            <a:off x="1151906" y="475013"/>
            <a:ext cx="7576458" cy="1200329"/>
          </a:xfrm>
          <a:prstGeom prst="rect">
            <a:avLst/>
          </a:prstGeom>
          <a:noFill/>
        </p:spPr>
        <p:txBody>
          <a:bodyPr wrap="square" rtlCol="0">
            <a:spAutoFit/>
          </a:bodyPr>
          <a:lstStyle/>
          <a:p>
            <a:pPr algn="ctr"/>
            <a:r>
              <a:rPr lang="es-ES" sz="2400" dirty="0"/>
              <a:t>¿Cuáles son los principales desafíos al realizar un estudio de factibilidad</a:t>
            </a:r>
          </a:p>
          <a:p>
            <a:pPr algn="ctr"/>
            <a:endParaRPr lang="es-ES" sz="2400" dirty="0"/>
          </a:p>
        </p:txBody>
      </p:sp>
      <p:sp>
        <p:nvSpPr>
          <p:cNvPr id="6" name="CuadroTexto 5"/>
          <p:cNvSpPr txBox="1"/>
          <p:nvPr/>
        </p:nvSpPr>
        <p:spPr>
          <a:xfrm>
            <a:off x="926275" y="1675342"/>
            <a:ext cx="5308270" cy="522514"/>
          </a:xfrm>
          <a:prstGeom prst="rect">
            <a:avLst/>
          </a:prstGeom>
          <a:noFill/>
        </p:spPr>
        <p:txBody>
          <a:bodyPr wrap="square" rtlCol="0">
            <a:spAutoFit/>
          </a:bodyPr>
          <a:lstStyle/>
          <a:p>
            <a:endParaRPr lang="es-ES" dirty="0"/>
          </a:p>
        </p:txBody>
      </p:sp>
      <p:sp>
        <p:nvSpPr>
          <p:cNvPr id="8" name="CuadroTexto 7"/>
          <p:cNvSpPr txBox="1"/>
          <p:nvPr/>
        </p:nvSpPr>
        <p:spPr>
          <a:xfrm>
            <a:off x="1389413" y="1523273"/>
            <a:ext cx="7897091" cy="923330"/>
          </a:xfrm>
          <a:prstGeom prst="rect">
            <a:avLst/>
          </a:prstGeom>
          <a:noFill/>
        </p:spPr>
        <p:txBody>
          <a:bodyPr wrap="square" rtlCol="0">
            <a:spAutoFit/>
          </a:bodyPr>
          <a:lstStyle/>
          <a:p>
            <a:endParaRPr lang="es-ES" dirty="0"/>
          </a:p>
          <a:p>
            <a:pPr marL="285750" indent="-285750">
              <a:buFont typeface="Wingdings" panose="05000000000000000000" pitchFamily="2" charset="2"/>
              <a:buChar char="ü"/>
            </a:pPr>
            <a:r>
              <a:rPr lang="es-ES" dirty="0"/>
              <a:t>Al realizar un estudio de factibilidad, se enfrentan varios desafíos que pueden afectar la precisión y utilidad del análisis. </a:t>
            </a:r>
          </a:p>
        </p:txBody>
      </p:sp>
      <p:pic>
        <p:nvPicPr>
          <p:cNvPr id="9" name="Imagen 8"/>
          <p:cNvPicPr/>
          <p:nvPr/>
        </p:nvPicPr>
        <p:blipFill rotWithShape="1">
          <a:blip r:embed="rId2"/>
          <a:srcRect l="25929" t="34431" r="27328" b="6585"/>
          <a:stretch/>
        </p:blipFill>
        <p:spPr bwMode="auto">
          <a:xfrm>
            <a:off x="1966109" y="2485856"/>
            <a:ext cx="6524748" cy="43721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36726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66898" y="688768"/>
            <a:ext cx="8526484" cy="5909310"/>
          </a:xfrm>
          <a:prstGeom prst="rect">
            <a:avLst/>
          </a:prstGeom>
          <a:noFill/>
        </p:spPr>
        <p:txBody>
          <a:bodyPr wrap="square" rtlCol="0">
            <a:spAutoFit/>
          </a:bodyPr>
          <a:lstStyle/>
          <a:p>
            <a:pPr lvl="0" algn="just"/>
            <a:r>
              <a:rPr lang="es-ES" b="1" dirty="0"/>
              <a:t>Acceso a Información </a:t>
            </a:r>
            <a:r>
              <a:rPr lang="es-ES" b="1" dirty="0" smtClean="0"/>
              <a:t>Precisa</a:t>
            </a:r>
          </a:p>
          <a:p>
            <a:pPr lvl="0" algn="just"/>
            <a:endParaRPr lang="es-ES" dirty="0"/>
          </a:p>
          <a:p>
            <a:pPr lvl="1" algn="just"/>
            <a:r>
              <a:rPr lang="es-ES" b="1" dirty="0"/>
              <a:t>Desafío:</a:t>
            </a:r>
            <a:r>
              <a:rPr lang="es-ES" dirty="0"/>
              <a:t> Obtener datos confiables y actualizados sobre el mercado, la competencia y los recursos disponibles.</a:t>
            </a:r>
          </a:p>
          <a:p>
            <a:pPr lvl="1" algn="just"/>
            <a:r>
              <a:rPr lang="es-ES" b="1" dirty="0"/>
              <a:t>Impacto:</a:t>
            </a:r>
            <a:r>
              <a:rPr lang="es-ES" dirty="0"/>
              <a:t> La falta de información precisa puede llevar a conclusiones erróneas sobre la viabilidad del proyecto</a:t>
            </a:r>
            <a:r>
              <a:rPr lang="es-ES" dirty="0" smtClean="0"/>
              <a:t>.</a:t>
            </a:r>
          </a:p>
          <a:p>
            <a:pPr lvl="1" algn="just"/>
            <a:endParaRPr lang="es-ES" dirty="0"/>
          </a:p>
          <a:p>
            <a:pPr lvl="0" algn="just"/>
            <a:r>
              <a:rPr lang="es-ES" b="1" dirty="0"/>
              <a:t>Evaluación de Riesgos y </a:t>
            </a:r>
            <a:r>
              <a:rPr lang="es-ES" b="1" dirty="0" smtClean="0"/>
              <a:t>Limitaciones</a:t>
            </a:r>
          </a:p>
          <a:p>
            <a:pPr lvl="0" algn="just"/>
            <a:endParaRPr lang="es-ES" dirty="0"/>
          </a:p>
          <a:p>
            <a:pPr lvl="1" algn="just"/>
            <a:r>
              <a:rPr lang="es-ES" b="1" dirty="0"/>
              <a:t>Desafío:</a:t>
            </a:r>
            <a:r>
              <a:rPr lang="es-ES" dirty="0"/>
              <a:t> Identificar y evaluar adecuadamente los riesgos potenciales, como cambios en el mercado o problemas legales.</a:t>
            </a:r>
          </a:p>
          <a:p>
            <a:pPr lvl="1" algn="just"/>
            <a:r>
              <a:rPr lang="es-ES" b="1" dirty="0"/>
              <a:t>Impacto:</a:t>
            </a:r>
            <a:r>
              <a:rPr lang="es-ES" dirty="0"/>
              <a:t> No reconocer estos riesgos puede resultar en problemas durante la ejecución del </a:t>
            </a:r>
            <a:r>
              <a:rPr lang="es-ES" dirty="0" smtClean="0"/>
              <a:t>proyecto</a:t>
            </a:r>
            <a:endParaRPr lang="es-ES" u="sng" dirty="0"/>
          </a:p>
          <a:p>
            <a:pPr lvl="1" algn="just"/>
            <a:endParaRPr lang="es-ES" u="sng" dirty="0" smtClean="0"/>
          </a:p>
          <a:p>
            <a:pPr lvl="0"/>
            <a:r>
              <a:rPr lang="es-ES" b="1" dirty="0"/>
              <a:t>Análisis Costo-Beneficio</a:t>
            </a:r>
            <a:endParaRPr lang="es-ES" dirty="0"/>
          </a:p>
          <a:p>
            <a:pPr lvl="1"/>
            <a:r>
              <a:rPr lang="es-ES" b="1" dirty="0"/>
              <a:t>Desafío:</a:t>
            </a:r>
            <a:r>
              <a:rPr lang="es-ES" dirty="0"/>
              <a:t> Realizar un análisis costo-beneficio preciso que considere todos los costos y beneficios potenciales.</a:t>
            </a:r>
          </a:p>
          <a:p>
            <a:pPr lvl="1"/>
            <a:r>
              <a:rPr lang="es-ES" b="1" dirty="0"/>
              <a:t>Impacto:</a:t>
            </a:r>
            <a:r>
              <a:rPr lang="es-ES" dirty="0"/>
              <a:t> Un análisis inexacto puede llevar a decisiones incorrectas sobre la rentabilidad del </a:t>
            </a:r>
            <a:r>
              <a:rPr lang="es-ES" dirty="0" smtClean="0"/>
              <a:t>proyecto</a:t>
            </a:r>
            <a:endParaRPr lang="es-ES" dirty="0"/>
          </a:p>
          <a:p>
            <a:pPr lvl="1" algn="just"/>
            <a:endParaRPr lang="es-ES" dirty="0"/>
          </a:p>
          <a:p>
            <a:pPr algn="just"/>
            <a:endParaRPr lang="es-ES" dirty="0"/>
          </a:p>
        </p:txBody>
      </p:sp>
    </p:spTree>
    <p:extLst>
      <p:ext uri="{BB962C8B-B14F-4D97-AF65-F5344CB8AC3E}">
        <p14:creationId xmlns:p14="http://schemas.microsoft.com/office/powerpoint/2010/main" val="1165498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55022" y="831272"/>
            <a:ext cx="8858993" cy="3693319"/>
          </a:xfrm>
          <a:prstGeom prst="rect">
            <a:avLst/>
          </a:prstGeom>
          <a:noFill/>
        </p:spPr>
        <p:txBody>
          <a:bodyPr wrap="square" rtlCol="0">
            <a:spAutoFit/>
          </a:bodyPr>
          <a:lstStyle/>
          <a:p>
            <a:pPr lvl="0" algn="just"/>
            <a:r>
              <a:rPr lang="es-ES" b="1" dirty="0"/>
              <a:t>Restricciones de Tiempo y </a:t>
            </a:r>
            <a:r>
              <a:rPr lang="es-ES" b="1" dirty="0" smtClean="0"/>
              <a:t>Recursos</a:t>
            </a:r>
          </a:p>
          <a:p>
            <a:pPr lvl="0" algn="just"/>
            <a:endParaRPr lang="es-ES" dirty="0"/>
          </a:p>
          <a:p>
            <a:pPr lvl="1" algn="just"/>
            <a:r>
              <a:rPr lang="es-ES" b="1" dirty="0"/>
              <a:t>Desafío:</a:t>
            </a:r>
            <a:r>
              <a:rPr lang="es-ES" dirty="0"/>
              <a:t> Completar el estudio dentro del plazo establecido y con los recursos disponibles.</a:t>
            </a:r>
          </a:p>
          <a:p>
            <a:pPr lvl="1" algn="just"/>
            <a:r>
              <a:rPr lang="es-ES" b="1" dirty="0"/>
              <a:t>Impacto:</a:t>
            </a:r>
            <a:r>
              <a:rPr lang="es-ES" dirty="0"/>
              <a:t> Un estudio incompleto o retrasado puede afectar la toma de </a:t>
            </a:r>
            <a:r>
              <a:rPr lang="es-ES" dirty="0" smtClean="0"/>
              <a:t>decisiones</a:t>
            </a:r>
            <a:endParaRPr lang="es-ES" u="sng" dirty="0"/>
          </a:p>
          <a:p>
            <a:pPr lvl="1" algn="just"/>
            <a:endParaRPr lang="es-ES" dirty="0"/>
          </a:p>
          <a:p>
            <a:pPr lvl="0" algn="just"/>
            <a:r>
              <a:rPr lang="es-ES" b="1" dirty="0"/>
              <a:t>Aspectos Legales y </a:t>
            </a:r>
            <a:r>
              <a:rPr lang="es-ES" b="1" dirty="0" smtClean="0"/>
              <a:t>Regulatorios</a:t>
            </a:r>
          </a:p>
          <a:p>
            <a:pPr lvl="0" algn="just"/>
            <a:endParaRPr lang="es-ES" dirty="0"/>
          </a:p>
          <a:p>
            <a:pPr lvl="1" algn="just"/>
            <a:r>
              <a:rPr lang="es-ES" b="1" dirty="0"/>
              <a:t>Desafío:</a:t>
            </a:r>
            <a:r>
              <a:rPr lang="es-ES" dirty="0"/>
              <a:t> Asegurarse de que el proyecto cumpla con todas las leyes y regulaciones aplicables.</a:t>
            </a:r>
          </a:p>
          <a:p>
            <a:pPr algn="just"/>
            <a:r>
              <a:rPr lang="es-ES" b="1" dirty="0"/>
              <a:t>Impacto:</a:t>
            </a:r>
            <a:r>
              <a:rPr lang="es-ES" dirty="0"/>
              <a:t> No cumplir con las normas legales puede resultar en sanciones o incluso en la cancelación del </a:t>
            </a:r>
            <a:r>
              <a:rPr lang="es-ES" dirty="0" smtClean="0"/>
              <a:t>proyecto</a:t>
            </a:r>
            <a:endParaRPr lang="es-ES" dirty="0"/>
          </a:p>
        </p:txBody>
      </p:sp>
    </p:spTree>
    <p:extLst>
      <p:ext uri="{BB962C8B-B14F-4D97-AF65-F5344CB8AC3E}">
        <p14:creationId xmlns:p14="http://schemas.microsoft.com/office/powerpoint/2010/main" val="3481860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665018" y="807521"/>
            <a:ext cx="8882743" cy="3693319"/>
          </a:xfrm>
          <a:prstGeom prst="rect">
            <a:avLst/>
          </a:prstGeom>
          <a:noFill/>
        </p:spPr>
        <p:txBody>
          <a:bodyPr wrap="square" rtlCol="0">
            <a:spAutoFit/>
          </a:bodyPr>
          <a:lstStyle/>
          <a:p>
            <a:pPr lvl="0" algn="just"/>
            <a:r>
              <a:rPr lang="es-ES" b="1" dirty="0"/>
              <a:t>Coordinación y </a:t>
            </a:r>
            <a:r>
              <a:rPr lang="es-ES" b="1" dirty="0" smtClean="0"/>
              <a:t>Comunicación</a:t>
            </a:r>
          </a:p>
          <a:p>
            <a:pPr lvl="0" algn="just"/>
            <a:endParaRPr lang="es-ES" dirty="0"/>
          </a:p>
          <a:p>
            <a:pPr lvl="1" algn="just"/>
            <a:r>
              <a:rPr lang="es-ES" b="1" dirty="0"/>
              <a:t>Desafío:</a:t>
            </a:r>
            <a:r>
              <a:rPr lang="es-ES" dirty="0"/>
              <a:t> Coordinar efectivamente con todas las partes interesadas y asegurar una comunicación clara.</a:t>
            </a:r>
          </a:p>
          <a:p>
            <a:pPr lvl="1" algn="just"/>
            <a:r>
              <a:rPr lang="es-ES" b="1" dirty="0"/>
              <a:t>Impacto:</a:t>
            </a:r>
            <a:r>
              <a:rPr lang="es-ES" dirty="0"/>
              <a:t> La falta de coordinación puede generar desviaciones en el alcance o retrasos en la </a:t>
            </a:r>
            <a:r>
              <a:rPr lang="es-ES" dirty="0" smtClean="0"/>
              <a:t>ejecución</a:t>
            </a:r>
          </a:p>
          <a:p>
            <a:pPr lvl="1" algn="just"/>
            <a:endParaRPr lang="es-ES" dirty="0"/>
          </a:p>
          <a:p>
            <a:pPr lvl="0" algn="just"/>
            <a:r>
              <a:rPr lang="es-ES" b="1" dirty="0"/>
              <a:t>Flexibilidad ante </a:t>
            </a:r>
            <a:r>
              <a:rPr lang="es-ES" b="1" dirty="0" smtClean="0"/>
              <a:t>Cambios</a:t>
            </a:r>
          </a:p>
          <a:p>
            <a:pPr lvl="0" algn="just"/>
            <a:endParaRPr lang="es-ES" dirty="0"/>
          </a:p>
          <a:p>
            <a:pPr lvl="1" algn="just"/>
            <a:r>
              <a:rPr lang="es-ES" b="1" dirty="0"/>
              <a:t>Desafío:</a:t>
            </a:r>
            <a:r>
              <a:rPr lang="es-ES" dirty="0"/>
              <a:t> Adaptarse a cambios en el entorno o en las condiciones del proyecto.</a:t>
            </a:r>
          </a:p>
          <a:p>
            <a:pPr lvl="1" algn="just"/>
            <a:r>
              <a:rPr lang="es-ES" b="1" dirty="0"/>
              <a:t>Impacto:</a:t>
            </a:r>
            <a:r>
              <a:rPr lang="es-ES" dirty="0"/>
              <a:t> No ser flexible puede hacer que el proyecto se vuelva inviable si las condiciones </a:t>
            </a:r>
            <a:r>
              <a:rPr lang="es-ES" dirty="0" smtClean="0"/>
              <a:t>cambian</a:t>
            </a:r>
            <a:endParaRPr lang="es-ES" dirty="0"/>
          </a:p>
          <a:p>
            <a:pPr algn="just"/>
            <a:endParaRPr lang="es-ES" dirty="0"/>
          </a:p>
        </p:txBody>
      </p:sp>
    </p:spTree>
    <p:extLst>
      <p:ext uri="{BB962C8B-B14F-4D97-AF65-F5344CB8AC3E}">
        <p14:creationId xmlns:p14="http://schemas.microsoft.com/office/powerpoint/2010/main" val="2148678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a:srcRect l="26988" t="36124" r="25388" b="14205"/>
          <a:stretch/>
        </p:blipFill>
        <p:spPr bwMode="auto">
          <a:xfrm>
            <a:off x="789955" y="202404"/>
            <a:ext cx="8734055" cy="54858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78174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rotWithShape="1">
          <a:blip r:embed="rId2"/>
          <a:srcRect l="27516" t="16368" r="29797" b="14488"/>
          <a:stretch/>
        </p:blipFill>
        <p:spPr bwMode="auto">
          <a:xfrm>
            <a:off x="771897" y="166254"/>
            <a:ext cx="4643252" cy="5878285"/>
          </a:xfrm>
          <a:prstGeom prst="rect">
            <a:avLst/>
          </a:prstGeom>
          <a:ln>
            <a:noFill/>
          </a:ln>
          <a:extLst>
            <a:ext uri="{53640926-AAD7-44D8-BBD7-CCE9431645EC}">
              <a14:shadowObscured xmlns:a14="http://schemas.microsoft.com/office/drawing/2010/main"/>
            </a:ext>
          </a:extLst>
        </p:spPr>
      </p:pic>
      <p:pic>
        <p:nvPicPr>
          <p:cNvPr id="5" name="Imagen 4"/>
          <p:cNvPicPr/>
          <p:nvPr/>
        </p:nvPicPr>
        <p:blipFill rotWithShape="1">
          <a:blip r:embed="rId3"/>
          <a:srcRect l="31750" t="12700" r="30680" b="12794"/>
          <a:stretch/>
        </p:blipFill>
        <p:spPr bwMode="auto">
          <a:xfrm>
            <a:off x="5841113" y="166254"/>
            <a:ext cx="3967905" cy="52251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3346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p:nvPr/>
        </p:nvPicPr>
        <p:blipFill rotWithShape="1">
          <a:blip r:embed="rId2"/>
          <a:srcRect l="27692" t="22295" r="23448" b="8843"/>
          <a:stretch/>
        </p:blipFill>
        <p:spPr bwMode="auto">
          <a:xfrm>
            <a:off x="1196500" y="578257"/>
            <a:ext cx="7068726" cy="59412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62992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p:nvPr/>
        </p:nvPicPr>
        <p:blipFill rotWithShape="1">
          <a:blip r:embed="rId2"/>
          <a:srcRect l="26458" t="10833" r="24683" b="17591"/>
          <a:stretch/>
        </p:blipFill>
        <p:spPr bwMode="auto">
          <a:xfrm>
            <a:off x="1286865" y="320635"/>
            <a:ext cx="7346496" cy="61157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62675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92330" y="315135"/>
            <a:ext cx="7164779" cy="954107"/>
          </a:xfrm>
          <a:prstGeom prst="rect">
            <a:avLst/>
          </a:prstGeom>
          <a:solidFill>
            <a:schemeClr val="accent2"/>
          </a:solidFill>
          <a:ln>
            <a:solidFill>
              <a:schemeClr val="accent1"/>
            </a:solidFill>
          </a:ln>
        </p:spPr>
        <p:txBody>
          <a:bodyPr wrap="square">
            <a:spAutoFit/>
          </a:bodyPr>
          <a:lstStyle/>
          <a:p>
            <a:pPr algn="ctr"/>
            <a:r>
              <a:rPr lang="es-ES" sz="2800" dirty="0" smtClean="0">
                <a:effectLst/>
                <a:latin typeface="Segoe UI" panose="020B0502040204020203" pitchFamily="34" charset="0"/>
                <a:ea typeface="Calibri" panose="020F0502020204030204" pitchFamily="34" charset="0"/>
              </a:rPr>
              <a:t>Qué papel juegan los recursos humanos en la factibilidad de un proyecto</a:t>
            </a:r>
            <a:endParaRPr lang="es-ES" sz="2800" dirty="0"/>
          </a:p>
        </p:txBody>
      </p:sp>
      <p:sp>
        <p:nvSpPr>
          <p:cNvPr id="4" name="CuadroTexto 3"/>
          <p:cNvSpPr txBox="1"/>
          <p:nvPr/>
        </p:nvSpPr>
        <p:spPr>
          <a:xfrm>
            <a:off x="1219195" y="1959428"/>
            <a:ext cx="7711047" cy="4247317"/>
          </a:xfrm>
          <a:prstGeom prst="rect">
            <a:avLst/>
          </a:prstGeom>
          <a:noFill/>
        </p:spPr>
        <p:txBody>
          <a:bodyPr wrap="square" rtlCol="0">
            <a:spAutoFit/>
          </a:bodyPr>
          <a:lstStyle/>
          <a:p>
            <a:pPr marL="285750" indent="-285750">
              <a:buFont typeface="Arial" panose="020B0604020202020204" pitchFamily="34" charset="0"/>
              <a:buChar char="•"/>
            </a:pPr>
            <a:r>
              <a:rPr lang="es-ES" dirty="0"/>
              <a:t>Los recursos humanos juegan un papel crucial en la factibilidad de un proyecto, ya que su gestión efectiva es esencial para el éxito de cualquier iniciativa. A continuación, se detallan los aspectos clave en los que los recursos humanos influyen en la factibilidad de un proyecto:</a:t>
            </a:r>
          </a:p>
          <a:p>
            <a:pPr algn="just"/>
            <a:endParaRPr lang="es-ES" dirty="0"/>
          </a:p>
          <a:p>
            <a:pPr algn="just"/>
            <a:r>
              <a:rPr lang="es-ES" b="1" dirty="0"/>
              <a:t>Papel de los Recursos Humanos en la </a:t>
            </a:r>
            <a:r>
              <a:rPr lang="es-ES" b="1" dirty="0" smtClean="0"/>
              <a:t>Factibilidad</a:t>
            </a:r>
          </a:p>
          <a:p>
            <a:pPr algn="just"/>
            <a:endParaRPr lang="es-ES" dirty="0"/>
          </a:p>
          <a:p>
            <a:pPr lvl="0" algn="just"/>
            <a:r>
              <a:rPr lang="es-ES" dirty="0"/>
              <a:t>Competencia y Motivación del </a:t>
            </a:r>
            <a:r>
              <a:rPr lang="es-ES" dirty="0" smtClean="0"/>
              <a:t>Equipo</a:t>
            </a:r>
          </a:p>
          <a:p>
            <a:pPr lvl="0" algn="just"/>
            <a:endParaRPr lang="es-ES" dirty="0"/>
          </a:p>
          <a:p>
            <a:pPr lvl="1" algn="just"/>
            <a:r>
              <a:rPr lang="es-ES" b="1" dirty="0"/>
              <a:t>Importancia:</a:t>
            </a:r>
            <a:r>
              <a:rPr lang="es-ES" dirty="0"/>
              <a:t> Un equipo competente y motivado es fundamental para ejecutar el proyecto de manera </a:t>
            </a:r>
            <a:r>
              <a:rPr lang="es-ES" dirty="0" smtClean="0"/>
              <a:t>efectiva</a:t>
            </a:r>
          </a:p>
          <a:p>
            <a:pPr lvl="1" algn="just"/>
            <a:r>
              <a:rPr lang="es-ES" dirty="0" smtClean="0"/>
              <a:t>.</a:t>
            </a:r>
            <a:endParaRPr lang="es-ES" dirty="0"/>
          </a:p>
          <a:p>
            <a:pPr algn="just"/>
            <a:r>
              <a:rPr lang="es-ES" b="1" dirty="0"/>
              <a:t>Impacto:</a:t>
            </a:r>
            <a:r>
              <a:rPr lang="es-ES" dirty="0"/>
              <a:t> La falta de competencias o motivación puede llevar a retrasos y problemas en la ejecución del </a:t>
            </a:r>
            <a:r>
              <a:rPr lang="es-ES" dirty="0" smtClean="0"/>
              <a:t>proyecto</a:t>
            </a:r>
            <a:endParaRPr lang="es-ES" dirty="0"/>
          </a:p>
        </p:txBody>
      </p:sp>
    </p:spTree>
    <p:extLst>
      <p:ext uri="{BB962C8B-B14F-4D97-AF65-F5344CB8AC3E}">
        <p14:creationId xmlns:p14="http://schemas.microsoft.com/office/powerpoint/2010/main" val="3332392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92330" y="315135"/>
            <a:ext cx="7164779" cy="954107"/>
          </a:xfrm>
          <a:prstGeom prst="rect">
            <a:avLst/>
          </a:prstGeom>
          <a:solidFill>
            <a:schemeClr val="accent2"/>
          </a:solidFill>
          <a:ln>
            <a:solidFill>
              <a:schemeClr val="accent1"/>
            </a:solidFill>
          </a:ln>
        </p:spPr>
        <p:txBody>
          <a:bodyPr wrap="square">
            <a:spAutoFit/>
          </a:bodyPr>
          <a:lstStyle/>
          <a:p>
            <a:pPr algn="ctr"/>
            <a:r>
              <a:rPr lang="es-ES" sz="2800" dirty="0" smtClean="0">
                <a:effectLst/>
                <a:latin typeface="Segoe UI" panose="020B0502040204020203" pitchFamily="34" charset="0"/>
                <a:ea typeface="Calibri" panose="020F0502020204030204" pitchFamily="34" charset="0"/>
              </a:rPr>
              <a:t>Qué papel juegan los recursos humanos en la factibilidad de un proyecto</a:t>
            </a:r>
            <a:endParaRPr lang="es-ES" sz="2800" dirty="0"/>
          </a:p>
        </p:txBody>
      </p:sp>
      <p:sp>
        <p:nvSpPr>
          <p:cNvPr id="3" name="CuadroTexto 2"/>
          <p:cNvSpPr txBox="1"/>
          <p:nvPr/>
        </p:nvSpPr>
        <p:spPr>
          <a:xfrm>
            <a:off x="605639" y="1615044"/>
            <a:ext cx="9500261" cy="5078313"/>
          </a:xfrm>
          <a:prstGeom prst="rect">
            <a:avLst/>
          </a:prstGeom>
          <a:noFill/>
        </p:spPr>
        <p:txBody>
          <a:bodyPr wrap="square" rtlCol="0">
            <a:spAutoFit/>
          </a:bodyPr>
          <a:lstStyle/>
          <a:p>
            <a:pPr lvl="0" algn="just"/>
            <a:r>
              <a:rPr lang="es-ES" b="1" dirty="0"/>
              <a:t>Gestión de Roles y Responsabilidades</a:t>
            </a:r>
            <a:endParaRPr lang="es-ES" dirty="0"/>
          </a:p>
          <a:p>
            <a:pPr lvl="1" algn="just"/>
            <a:r>
              <a:rPr lang="es-ES" b="1" dirty="0"/>
              <a:t>Importancia:</a:t>
            </a:r>
            <a:r>
              <a:rPr lang="es-ES" dirty="0"/>
              <a:t> Asignar roles y responsabilidades claras a cada miembro del equipo es crucial para evitar confusiones y asegurar que todas las tareas se completen.</a:t>
            </a:r>
          </a:p>
          <a:p>
            <a:pPr lvl="1" algn="just"/>
            <a:r>
              <a:rPr lang="es-ES" b="1" dirty="0"/>
              <a:t>Impacto:</a:t>
            </a:r>
            <a:r>
              <a:rPr lang="es-ES" dirty="0"/>
              <a:t> Una mala asignación de roles puede generar conflictos y afectar la productividad del </a:t>
            </a:r>
            <a:r>
              <a:rPr lang="es-ES" dirty="0" smtClean="0"/>
              <a:t>equipo</a:t>
            </a:r>
            <a:endParaRPr lang="es-ES" u="sng" dirty="0"/>
          </a:p>
          <a:p>
            <a:pPr lvl="1" algn="just"/>
            <a:endParaRPr lang="es-ES" dirty="0"/>
          </a:p>
          <a:p>
            <a:pPr lvl="0" algn="just"/>
            <a:r>
              <a:rPr lang="es-ES" b="1" dirty="0"/>
              <a:t>Capacitación y Desarrollo</a:t>
            </a:r>
            <a:endParaRPr lang="es-ES" dirty="0"/>
          </a:p>
          <a:p>
            <a:pPr lvl="1" algn="just"/>
            <a:r>
              <a:rPr lang="es-ES" b="1" dirty="0"/>
              <a:t>Importancia:</a:t>
            </a:r>
            <a:r>
              <a:rPr lang="es-ES" dirty="0"/>
              <a:t> La capacitación continua es esencial para asegurar que el equipo tenga las habilidades necesarias para manejar nuevas tecnologías o procesos.</a:t>
            </a:r>
          </a:p>
          <a:p>
            <a:pPr lvl="1" algn="just"/>
            <a:r>
              <a:rPr lang="es-ES" b="1" dirty="0"/>
              <a:t>Impacto:</a:t>
            </a:r>
            <a:r>
              <a:rPr lang="es-ES" dirty="0"/>
              <a:t> Sin capacitación adecuada, el equipo puede no estar preparado para enfrentar los desafíos del </a:t>
            </a:r>
            <a:r>
              <a:rPr lang="es-ES" dirty="0" smtClean="0"/>
              <a:t>proyecto</a:t>
            </a:r>
            <a:endParaRPr lang="es-ES" u="sng" dirty="0"/>
          </a:p>
          <a:p>
            <a:pPr lvl="1" algn="just"/>
            <a:endParaRPr lang="es-ES" dirty="0"/>
          </a:p>
          <a:p>
            <a:pPr lvl="0" algn="just"/>
            <a:r>
              <a:rPr lang="es-ES" b="1" dirty="0"/>
              <a:t>Ambiente Laboral y Comunicación</a:t>
            </a:r>
            <a:endParaRPr lang="es-ES" dirty="0"/>
          </a:p>
          <a:p>
            <a:pPr lvl="1" algn="just"/>
            <a:r>
              <a:rPr lang="es-ES" b="1" dirty="0"/>
              <a:t>Importancia:</a:t>
            </a:r>
            <a:r>
              <a:rPr lang="es-ES" dirty="0"/>
              <a:t> Un ambiente laboral positivo y una comunicación efectiva entre los miembros del equipo son clave para mantener la motivación y resolver conflictos.</a:t>
            </a:r>
          </a:p>
          <a:p>
            <a:pPr lvl="1" algn="just"/>
            <a:r>
              <a:rPr lang="es-ES" b="1" dirty="0"/>
              <a:t>Impacto:</a:t>
            </a:r>
            <a:r>
              <a:rPr lang="es-ES" dirty="0"/>
              <a:t> Un ambiente negativo puede afectar la moral del equipo y reducir su </a:t>
            </a:r>
            <a:r>
              <a:rPr lang="es-ES" dirty="0" smtClean="0"/>
              <a:t>productividad</a:t>
            </a:r>
            <a:endParaRPr lang="es-ES" dirty="0"/>
          </a:p>
          <a:p>
            <a:pPr algn="just"/>
            <a:endParaRPr lang="es-ES" dirty="0"/>
          </a:p>
        </p:txBody>
      </p:sp>
    </p:spTree>
    <p:extLst>
      <p:ext uri="{BB962C8B-B14F-4D97-AF65-F5344CB8AC3E}">
        <p14:creationId xmlns:p14="http://schemas.microsoft.com/office/powerpoint/2010/main" val="979846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86097" y="172631"/>
            <a:ext cx="7164779" cy="954107"/>
          </a:xfrm>
          <a:prstGeom prst="rect">
            <a:avLst/>
          </a:prstGeom>
          <a:solidFill>
            <a:schemeClr val="accent2"/>
          </a:solidFill>
          <a:ln>
            <a:solidFill>
              <a:schemeClr val="accent1"/>
            </a:solidFill>
          </a:ln>
        </p:spPr>
        <p:txBody>
          <a:bodyPr wrap="square">
            <a:spAutoFit/>
          </a:bodyPr>
          <a:lstStyle/>
          <a:p>
            <a:pPr algn="ctr"/>
            <a:r>
              <a:rPr lang="es-ES" sz="2800" dirty="0" smtClean="0">
                <a:effectLst/>
                <a:latin typeface="Segoe UI" panose="020B0502040204020203" pitchFamily="34" charset="0"/>
                <a:ea typeface="Calibri" panose="020F0502020204030204" pitchFamily="34" charset="0"/>
              </a:rPr>
              <a:t>Qué papel juegan los recursos humanos en la factibilidad de un proyecto</a:t>
            </a:r>
            <a:endParaRPr lang="es-ES" sz="2800" dirty="0"/>
          </a:p>
        </p:txBody>
      </p:sp>
      <p:sp>
        <p:nvSpPr>
          <p:cNvPr id="4" name="CuadroTexto 3"/>
          <p:cNvSpPr txBox="1"/>
          <p:nvPr/>
        </p:nvSpPr>
        <p:spPr>
          <a:xfrm>
            <a:off x="676893" y="1472541"/>
            <a:ext cx="9464635" cy="5355312"/>
          </a:xfrm>
          <a:prstGeom prst="rect">
            <a:avLst/>
          </a:prstGeom>
          <a:noFill/>
        </p:spPr>
        <p:txBody>
          <a:bodyPr wrap="square" rtlCol="0">
            <a:spAutoFit/>
          </a:bodyPr>
          <a:lstStyle/>
          <a:p>
            <a:pPr lvl="0"/>
            <a:r>
              <a:rPr lang="es-ES" b="1" dirty="0"/>
              <a:t>Planificación de Recursos Humanos</a:t>
            </a:r>
            <a:endParaRPr lang="es-ES" dirty="0"/>
          </a:p>
          <a:p>
            <a:pPr lvl="1"/>
            <a:r>
              <a:rPr lang="es-ES" b="1" dirty="0"/>
              <a:t>Importancia:</a:t>
            </a:r>
            <a:r>
              <a:rPr lang="es-ES" dirty="0"/>
              <a:t> Evaluar si se dispone de suficientes recursos humanos para completar el proyecto dentro del plazo establecido.</a:t>
            </a:r>
          </a:p>
          <a:p>
            <a:pPr lvl="1"/>
            <a:r>
              <a:rPr lang="es-ES" b="1" dirty="0"/>
              <a:t>Impacto:</a:t>
            </a:r>
            <a:r>
              <a:rPr lang="es-ES" dirty="0"/>
              <a:t> No tener suficientes recursos humanos puede llevar a retrasos o a una sobrecarga de trabajo en el equipo </a:t>
            </a:r>
            <a:r>
              <a:rPr lang="es-ES" dirty="0" smtClean="0"/>
              <a:t>existente</a:t>
            </a:r>
          </a:p>
          <a:p>
            <a:pPr lvl="1"/>
            <a:endParaRPr lang="es-ES" dirty="0"/>
          </a:p>
          <a:p>
            <a:r>
              <a:rPr lang="es-ES" b="1" dirty="0"/>
              <a:t>Ejemplo </a:t>
            </a:r>
            <a:r>
              <a:rPr lang="es-ES" b="1" dirty="0" smtClean="0"/>
              <a:t>Práctico</a:t>
            </a:r>
          </a:p>
          <a:p>
            <a:endParaRPr lang="es-ES" dirty="0"/>
          </a:p>
          <a:p>
            <a:r>
              <a:rPr lang="es-ES" b="1" dirty="0"/>
              <a:t>Proyecto:</a:t>
            </a:r>
            <a:r>
              <a:rPr lang="es-ES" dirty="0"/>
              <a:t> Implementación de un nuevo sistema de gestión de inventarios en una empresa de distribución</a:t>
            </a:r>
            <a:r>
              <a:rPr lang="es-ES" dirty="0" smtClean="0"/>
              <a:t>.</a:t>
            </a:r>
          </a:p>
          <a:p>
            <a:endParaRPr lang="es-ES" dirty="0"/>
          </a:p>
          <a:p>
            <a:r>
              <a:rPr lang="es-ES" b="1" dirty="0"/>
              <a:t>Papel de los Recursos Humanos:</a:t>
            </a:r>
            <a:endParaRPr lang="es-ES" dirty="0"/>
          </a:p>
          <a:p>
            <a:pPr lvl="0"/>
            <a:r>
              <a:rPr lang="es-ES" b="1" dirty="0"/>
              <a:t>Competencia del Equipo:</a:t>
            </a:r>
            <a:r>
              <a:rPr lang="es-ES" dirty="0"/>
              <a:t> Se requiere un equipo con experiencia en sistemas de gestión de inventarios y habilidades en tecnología de la información</a:t>
            </a:r>
            <a:r>
              <a:rPr lang="es-ES" dirty="0" smtClean="0"/>
              <a:t>.</a:t>
            </a:r>
          </a:p>
          <a:p>
            <a:pPr lvl="0"/>
            <a:endParaRPr lang="es-ES" dirty="0"/>
          </a:p>
          <a:p>
            <a:pPr lvl="0"/>
            <a:r>
              <a:rPr lang="es-ES" b="1" dirty="0"/>
              <a:t>Gestión de Roles:</a:t>
            </a:r>
            <a:r>
              <a:rPr lang="es-ES" dirty="0"/>
              <a:t> Asignar roles claros para la instalación, configuración y capacitación del personal en el uso del nuevo sistema.</a:t>
            </a:r>
          </a:p>
          <a:p>
            <a:r>
              <a:rPr lang="es-ES" b="1" dirty="0"/>
              <a:t>Capacitación:</a:t>
            </a:r>
            <a:r>
              <a:rPr lang="es-ES" dirty="0"/>
              <a:t> Proporcionar capacitación adecuada para asegurar que el personal pueda manejar el sistema de manera efectiva</a:t>
            </a:r>
          </a:p>
        </p:txBody>
      </p:sp>
    </p:spTree>
    <p:extLst>
      <p:ext uri="{BB962C8B-B14F-4D97-AF65-F5344CB8AC3E}">
        <p14:creationId xmlns:p14="http://schemas.microsoft.com/office/powerpoint/2010/main" val="2341339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60020" y="368135"/>
            <a:ext cx="8977746" cy="5909310"/>
          </a:xfrm>
          <a:prstGeom prst="rect">
            <a:avLst/>
          </a:prstGeom>
          <a:noFill/>
        </p:spPr>
        <p:txBody>
          <a:bodyPr wrap="square" rtlCol="0">
            <a:spAutoFit/>
          </a:bodyPr>
          <a:lstStyle/>
          <a:p>
            <a:pPr lvl="0"/>
            <a:r>
              <a:rPr lang="es-ES" b="1" dirty="0"/>
              <a:t>Planificación de Recursos </a:t>
            </a:r>
            <a:r>
              <a:rPr lang="es-ES" b="1" dirty="0" smtClean="0"/>
              <a:t>Humanos</a:t>
            </a:r>
          </a:p>
          <a:p>
            <a:pPr lvl="0"/>
            <a:endParaRPr lang="es-ES" dirty="0"/>
          </a:p>
          <a:p>
            <a:pPr lvl="1"/>
            <a:r>
              <a:rPr lang="es-ES" b="1" dirty="0"/>
              <a:t>Importancia:</a:t>
            </a:r>
            <a:r>
              <a:rPr lang="es-ES" dirty="0"/>
              <a:t> Evaluar si se dispone de suficientes recursos humanos para completar el proyecto dentro del plazo establecido.</a:t>
            </a:r>
          </a:p>
          <a:p>
            <a:pPr lvl="1"/>
            <a:r>
              <a:rPr lang="es-ES" b="1" dirty="0"/>
              <a:t>Impacto:</a:t>
            </a:r>
            <a:r>
              <a:rPr lang="es-ES" dirty="0"/>
              <a:t> No tener suficientes recursos humanos puede llevar a retrasos o a una sobrecarga de trabajo en el equipo </a:t>
            </a:r>
            <a:r>
              <a:rPr lang="es-ES" dirty="0" smtClean="0"/>
              <a:t>existente</a:t>
            </a:r>
          </a:p>
          <a:p>
            <a:pPr lvl="1"/>
            <a:endParaRPr lang="es-ES" dirty="0"/>
          </a:p>
          <a:p>
            <a:r>
              <a:rPr lang="es-ES" b="1" dirty="0"/>
              <a:t>Ejemplo </a:t>
            </a:r>
            <a:r>
              <a:rPr lang="es-ES" b="1" dirty="0" smtClean="0"/>
              <a:t>Práctico</a:t>
            </a:r>
          </a:p>
          <a:p>
            <a:endParaRPr lang="es-ES" dirty="0"/>
          </a:p>
          <a:p>
            <a:r>
              <a:rPr lang="es-ES" b="1" dirty="0"/>
              <a:t>Proyecto:</a:t>
            </a:r>
            <a:r>
              <a:rPr lang="es-ES" dirty="0"/>
              <a:t> Implementación de un nuevo sistema de gestión de inventarios en una empresa de distribución</a:t>
            </a:r>
            <a:r>
              <a:rPr lang="es-ES" dirty="0" smtClean="0"/>
              <a:t>.</a:t>
            </a:r>
          </a:p>
          <a:p>
            <a:endParaRPr lang="es-ES" dirty="0"/>
          </a:p>
          <a:p>
            <a:r>
              <a:rPr lang="es-ES" b="1" dirty="0"/>
              <a:t>Papel de los Recursos Humanos:</a:t>
            </a:r>
            <a:endParaRPr lang="es-ES" dirty="0"/>
          </a:p>
          <a:p>
            <a:pPr lvl="0"/>
            <a:r>
              <a:rPr lang="es-ES" b="1" dirty="0"/>
              <a:t>Competencia del Equipo:</a:t>
            </a:r>
            <a:r>
              <a:rPr lang="es-ES" dirty="0"/>
              <a:t> Se requiere un equipo con experiencia en sistemas de gestión de inventarios y habilidades en tecnología de la información</a:t>
            </a:r>
            <a:r>
              <a:rPr lang="es-ES" dirty="0" smtClean="0"/>
              <a:t>.</a:t>
            </a:r>
          </a:p>
          <a:p>
            <a:pPr lvl="0"/>
            <a:endParaRPr lang="es-ES" dirty="0"/>
          </a:p>
          <a:p>
            <a:pPr lvl="0"/>
            <a:r>
              <a:rPr lang="es-ES" b="1" dirty="0"/>
              <a:t>Gestión de Roles:</a:t>
            </a:r>
            <a:r>
              <a:rPr lang="es-ES" dirty="0"/>
              <a:t> Asignar roles claros para la instalación, configuración y capacitación del personal en el uso del nuevo sistema</a:t>
            </a:r>
            <a:r>
              <a:rPr lang="es-ES" dirty="0" smtClean="0"/>
              <a:t>.</a:t>
            </a:r>
          </a:p>
          <a:p>
            <a:pPr lvl="0"/>
            <a:endParaRPr lang="es-ES" dirty="0"/>
          </a:p>
          <a:p>
            <a:r>
              <a:rPr lang="es-ES" b="1" dirty="0"/>
              <a:t>Capacitación:</a:t>
            </a:r>
            <a:r>
              <a:rPr lang="es-ES" dirty="0"/>
              <a:t> Proporcionar capacitación adecuada para asegurar que el personal pueda manejar el sistema de manera efectiva</a:t>
            </a:r>
          </a:p>
        </p:txBody>
      </p:sp>
    </p:spTree>
    <p:extLst>
      <p:ext uri="{BB962C8B-B14F-4D97-AF65-F5344CB8AC3E}">
        <p14:creationId xmlns:p14="http://schemas.microsoft.com/office/powerpoint/2010/main" val="8703361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70</TotalTime>
  <Words>288</Words>
  <Application>Microsoft Office PowerPoint</Application>
  <PresentationFormat>Panorámica</PresentationFormat>
  <Paragraphs>141</Paragraphs>
  <Slides>21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21</vt:i4>
      </vt:variant>
    </vt:vector>
  </HeadingPairs>
  <TitlesOfParts>
    <vt:vector size="29" baseType="lpstr">
      <vt:lpstr>Arial</vt:lpstr>
      <vt:lpstr>Calibri</vt:lpstr>
      <vt:lpstr>Segoe UI</vt:lpstr>
      <vt:lpstr>Times New Roman</vt:lpstr>
      <vt:lpstr>Trebuchet MS</vt:lpstr>
      <vt:lpstr>Wingdings</vt:lpstr>
      <vt:lpstr>Wingdings 3</vt:lpstr>
      <vt:lpstr>Faceta</vt:lpstr>
      <vt:lpstr>Factibilidad en Proyectos</vt:lpstr>
      <vt:lpstr>Tipos de Factibilidad</vt:lpstr>
      <vt:lpstr>Tipos de Factibilidad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Factibilidad en Proyectos</dc:title>
  <dc:creator>Usuario</dc:creator>
  <cp:lastModifiedBy>Usuario</cp:lastModifiedBy>
  <cp:revision>8</cp:revision>
  <dcterms:created xsi:type="dcterms:W3CDTF">2025-03-01T02:15:35Z</dcterms:created>
  <dcterms:modified xsi:type="dcterms:W3CDTF">2025-03-05T23:26:41Z</dcterms:modified>
</cp:coreProperties>
</file>