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3"/>
    <p:sldId id="257" r:id="rId4"/>
    <p:sldId id="258" r:id="rId5"/>
    <p:sldId id="259" r:id="rId6"/>
    <p:sldId id="260" r:id="rId7"/>
    <p:sldId id="261"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27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126" y="7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2" Type="http://schemas.openxmlformats.org/officeDocument/2006/relationships/tableStyles" Target="tableStyles.xml"/><Relationship Id="rId11" Type="http://schemas.openxmlformats.org/officeDocument/2006/relationships/viewProps" Target="viewProps.xml"/><Relationship Id="rId10" Type="http://schemas.openxmlformats.org/officeDocument/2006/relationships/presProps" Target="presProps.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smtClean="0"/>
              <a:t>Editar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endParaRPr lang="es-ES" smtClean="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smtClean="0"/>
              <a:t>Editar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smtClean="0"/>
              <a:t>Editar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endParaRPr lang="es-ES" smtClean="0"/>
          </a:p>
        </p:txBody>
      </p:sp>
      <p:sp>
        <p:nvSpPr>
          <p:cNvPr id="12" name="Content Placeholder 3"/>
          <p:cNvSpPr>
            <a:spLocks noGrp="1"/>
          </p:cNvSpPr>
          <p:nvPr>
            <p:ph sz="quarter" idx="13"/>
          </p:nvPr>
        </p:nvSpPr>
        <p:spPr>
          <a:xfrm>
            <a:off x="913774" y="3051012"/>
            <a:ext cx="5106027" cy="2740187"/>
          </a:xfrm>
        </p:spPr>
        <p:txBody>
          <a:bodyPr/>
          <a:lstStyle/>
          <a:p>
            <a:pPr lvl="0"/>
            <a:r>
              <a:rPr lang="es-ES" smtClean="0"/>
              <a:t>Editar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endParaRPr lang="es-ES" smtClean="0"/>
          </a:p>
        </p:txBody>
      </p:sp>
      <p:sp>
        <p:nvSpPr>
          <p:cNvPr id="13" name="Content Placeholder 5"/>
          <p:cNvSpPr>
            <a:spLocks noGrp="1"/>
          </p:cNvSpPr>
          <p:nvPr>
            <p:ph sz="quarter" idx="14"/>
          </p:nvPr>
        </p:nvSpPr>
        <p:spPr>
          <a:xfrm>
            <a:off x="6172200" y="3051012"/>
            <a:ext cx="5105401" cy="2740187"/>
          </a:xfrm>
        </p:spPr>
        <p:txBody>
          <a:bodyPr/>
          <a:lstStyle/>
          <a:p>
            <a:pPr lvl="0"/>
            <a:r>
              <a:rPr lang="es-ES" smtClean="0"/>
              <a:t>Editar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B61BEF0D-F0BB-DE4B-95CE-6DB70DBA9567}" type="datetimeFigureOut">
              <a:rPr lang="en-US" smtClean="0"/>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smtClean="0"/>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smtClean="0"/>
              <a:t>Editar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endParaRPr lang="es-ES" smtClean="0"/>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endParaRPr lang="es-ES" smtClean="0"/>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endParaRPr lang="es-ES" smtClean="0"/>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endParaRPr lang="es-ES" smtClean="0"/>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endParaRPr lang="es-ES" smtClean="0"/>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endParaRPr lang="es-ES" smtClean="0"/>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endParaRPr lang="en-US" sz="8000" dirty="0">
              <a:solidFill>
                <a:schemeClr val="tx1"/>
              </a:solidFill>
              <a:effectLst/>
            </a:endParaRP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endParaRPr lang="en-US" sz="8000" dirty="0">
              <a:solidFill>
                <a:schemeClr val="tx1"/>
              </a:solidFill>
              <a:effectLst/>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endParaRPr lang="es-ES" smtClean="0"/>
          </a:p>
        </p:txBody>
      </p:sp>
      <p:sp>
        <p:nvSpPr>
          <p:cNvPr id="5" name="Date Placeholder 4"/>
          <p:cNvSpPr>
            <a:spLocks noGrp="1"/>
          </p:cNvSpPr>
          <p:nvPr>
            <p:ph type="dt" sz="half" idx="10"/>
          </p:nvPr>
        </p:nvSpPr>
        <p:spPr/>
        <p:txBody>
          <a:bodyPr/>
          <a:lstStyle/>
          <a:p>
            <a:fld id="{B61BEF0D-F0BB-DE4B-95CE-6DB70DBA9567}" type="datetimeFigureOut">
              <a:rPr lang="en-US" smtClean="0"/>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endParaRPr lang="es-ES" smtClean="0"/>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endParaRPr lang="es-ES" smtClean="0"/>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endParaRPr lang="es-ES" smtClean="0"/>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endParaRPr lang="es-ES" smtClean="0"/>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endParaRPr lang="es-ES" smtClean="0"/>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endParaRPr lang="es-ES" smtClean="0"/>
          </a:p>
        </p:txBody>
      </p:sp>
      <p:sp>
        <p:nvSpPr>
          <p:cNvPr id="3" name="Date Placeholder 2"/>
          <p:cNvSpPr>
            <a:spLocks noGrp="1"/>
          </p:cNvSpPr>
          <p:nvPr>
            <p:ph type="dt" sz="half" idx="10"/>
          </p:nvPr>
        </p:nvSpPr>
        <p:spPr/>
        <p:txBody>
          <a:bodyPr/>
          <a:lstStyle/>
          <a:p>
            <a:fld id="{B61BEF0D-F0BB-DE4B-95CE-6DB70DBA9567}"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endParaRPr lang="es-ES" smtClean="0"/>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endParaRPr lang="es-ES" smtClean="0"/>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endParaRPr lang="es-ES" smtClean="0"/>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endParaRPr lang="es-ES" smtClean="0"/>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endParaRPr lang="es-ES" smtClean="0"/>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endParaRPr lang="es-ES" smtClean="0"/>
          </a:p>
        </p:txBody>
      </p:sp>
      <p:sp>
        <p:nvSpPr>
          <p:cNvPr id="3" name="Date Placeholder 2"/>
          <p:cNvSpPr>
            <a:spLocks noGrp="1"/>
          </p:cNvSpPr>
          <p:nvPr>
            <p:ph type="dt" sz="half" idx="10"/>
          </p:nvPr>
        </p:nvSpPr>
        <p:spPr/>
        <p:txBody>
          <a:bodyPr/>
          <a:lstStyle/>
          <a:p>
            <a:fld id="{B61BEF0D-F0BB-DE4B-95CE-6DB70DBA9567}" type="datetimeFigureOut">
              <a:rPr lang="en-US" smtClean="0"/>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smtClean="0"/>
              <a:t>Editar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smtClean="0"/>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smtClean="0"/>
              <a:t>Editar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image" Target="../media/image3.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smtClean="0"/>
              <a:t>Editar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B61BEF0D-F0BB-DE4B-95CE-6DB70DBA9567}" type="datetimeFigureOut">
              <a:rPr lang="en-US" smtClean="0"/>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D57F1E4F-1CFF-5643-939E-217C01CDF565}" type="slidenum">
              <a:rPr lang="en-US" smtClean="0"/>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png"/><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093912" y="629997"/>
            <a:ext cx="8689976" cy="508000"/>
          </a:xfrm>
        </p:spPr>
        <p:txBody>
          <a:bodyPr>
            <a:normAutofit fontScale="90000"/>
          </a:bodyPr>
          <a:lstStyle/>
          <a:p>
            <a:br>
              <a:rPr lang="es-VE" altLang="es-VE" b="1" dirty="0"/>
            </a:br>
            <a:endParaRPr lang="es-VE" dirty="0"/>
          </a:p>
        </p:txBody>
      </p:sp>
      <p:sp>
        <p:nvSpPr>
          <p:cNvPr id="3" name="Subtítulo 2"/>
          <p:cNvSpPr>
            <a:spLocks noGrp="1"/>
          </p:cNvSpPr>
          <p:nvPr>
            <p:ph type="subTitle" idx="1"/>
          </p:nvPr>
        </p:nvSpPr>
        <p:spPr>
          <a:xfrm>
            <a:off x="1725612" y="2989049"/>
            <a:ext cx="8689976" cy="1371599"/>
          </a:xfrm>
        </p:spPr>
        <p:txBody>
          <a:bodyPr>
            <a:normAutofit/>
          </a:bodyPr>
          <a:lstStyle/>
          <a:p>
            <a:r>
              <a:rPr lang="es-VE" sz="4000" dirty="0" smtClean="0">
                <a:solidFill>
                  <a:srgbClr val="812729"/>
                </a:solidFill>
                <a:latin typeface="Algerian" panose="04020705040A02060702" pitchFamily="82" charset="0"/>
              </a:rPr>
              <a:t>Derecho laboral</a:t>
            </a:r>
            <a:endParaRPr lang="es-VE" sz="4000" dirty="0">
              <a:solidFill>
                <a:srgbClr val="812729"/>
              </a:solidFill>
              <a:latin typeface="Algerian" panose="04020705040A02060702" pitchFamily="82" charset="0"/>
            </a:endParaRPr>
          </a:p>
        </p:txBody>
      </p:sp>
      <p:pic>
        <p:nvPicPr>
          <p:cNvPr id="4" name="Imagen 3"/>
          <p:cNvPicPr>
            <a:picLocks noChangeAspect="1"/>
          </p:cNvPicPr>
          <p:nvPr/>
        </p:nvPicPr>
        <p:blipFill>
          <a:blip r:embed="rId1"/>
          <a:stretch>
            <a:fillRect/>
          </a:stretch>
        </p:blipFill>
        <p:spPr>
          <a:xfrm>
            <a:off x="172720" y="95833"/>
            <a:ext cx="2456180" cy="1642328"/>
          </a:xfrm>
          <a:prstGeom prst="rect">
            <a:avLst/>
          </a:prstGeom>
        </p:spPr>
      </p:pic>
      <p:sp>
        <p:nvSpPr>
          <p:cNvPr id="5" name="Rectángulo 4"/>
          <p:cNvSpPr/>
          <p:nvPr/>
        </p:nvSpPr>
        <p:spPr>
          <a:xfrm>
            <a:off x="3390900" y="537832"/>
            <a:ext cx="6096000" cy="1200329"/>
          </a:xfrm>
          <a:prstGeom prst="rect">
            <a:avLst/>
          </a:prstGeom>
        </p:spPr>
        <p:txBody>
          <a:bodyPr>
            <a:spAutoFit/>
          </a:bodyPr>
          <a:lstStyle/>
          <a:p>
            <a:pPr algn="ctr"/>
            <a:r>
              <a:rPr lang="es-VE" altLang="es-VE" b="1" dirty="0">
                <a:latin typeface="Arial" panose="020B0604020202020204" pitchFamily="34" charset="0"/>
              </a:rPr>
              <a:t>República Bolivariana de Venezuela</a:t>
            </a:r>
            <a:br>
              <a:rPr lang="es-VE" altLang="es-VE" b="1" dirty="0">
                <a:latin typeface="Arial" panose="020B0604020202020204" pitchFamily="34" charset="0"/>
              </a:rPr>
            </a:br>
            <a:r>
              <a:rPr lang="es-VE" altLang="es-VE" b="1" dirty="0">
                <a:latin typeface="Arial" panose="020B0604020202020204" pitchFamily="34" charset="0"/>
              </a:rPr>
              <a:t>Ministerio del Poder  para la Educación Universitaria</a:t>
            </a:r>
            <a:br>
              <a:rPr lang="es-VE" altLang="es-VE" b="1" dirty="0">
                <a:latin typeface="Arial" panose="020B0604020202020204" pitchFamily="34" charset="0"/>
              </a:rPr>
            </a:br>
            <a:r>
              <a:rPr lang="es-VE" altLang="es-VE" b="1" dirty="0">
                <a:latin typeface="Arial" panose="020B0604020202020204" pitchFamily="34" charset="0"/>
              </a:rPr>
              <a:t>Instituto Universitario de Tecnología para la Informática, Extensión Acarigua- Portuguesa</a:t>
            </a:r>
            <a:endParaRPr lang="es-VE" dirty="0"/>
          </a:p>
        </p:txBody>
      </p:sp>
      <p:sp>
        <p:nvSpPr>
          <p:cNvPr id="6" name="Rectángulo 5"/>
          <p:cNvSpPr/>
          <p:nvPr/>
        </p:nvSpPr>
        <p:spPr>
          <a:xfrm>
            <a:off x="7442200" y="5611536"/>
            <a:ext cx="3175000" cy="646331"/>
          </a:xfrm>
          <a:prstGeom prst="rect">
            <a:avLst/>
          </a:prstGeom>
        </p:spPr>
        <p:txBody>
          <a:bodyPr wrap="square">
            <a:spAutoFit/>
          </a:bodyPr>
          <a:lstStyle/>
          <a:p>
            <a:r>
              <a:rPr lang="es-VE" b="1" dirty="0" smtClean="0">
                <a:latin typeface="Arial" panose="020B0604020202020204" pitchFamily="34" charset="0"/>
              </a:rPr>
              <a:t>Docente: </a:t>
            </a:r>
            <a:endParaRPr lang="es-VE" b="1" dirty="0" smtClean="0">
              <a:latin typeface="Arial" panose="020B0604020202020204" pitchFamily="34" charset="0"/>
            </a:endParaRPr>
          </a:p>
          <a:p>
            <a:r>
              <a:rPr lang="es-VE" b="1" dirty="0" smtClean="0">
                <a:latin typeface="Arial" panose="020B0604020202020204" pitchFamily="34" charset="0"/>
              </a:rPr>
              <a:t>Naida Aguirre de Linarez</a:t>
            </a:r>
            <a:endParaRPr lang="es-VE" dirty="0"/>
          </a:p>
        </p:txBody>
      </p:sp>
      <p:pic>
        <p:nvPicPr>
          <p:cNvPr id="7" name="Imagen 6"/>
          <p:cNvPicPr>
            <a:picLocks noChangeAspect="1"/>
          </p:cNvPicPr>
          <p:nvPr/>
        </p:nvPicPr>
        <p:blipFill>
          <a:blip r:embed="rId2"/>
          <a:stretch>
            <a:fillRect/>
          </a:stretch>
        </p:blipFill>
        <p:spPr>
          <a:xfrm rot="1080079">
            <a:off x="8864600" y="2082800"/>
            <a:ext cx="2308226" cy="22778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1"/>
          <a:stretch>
            <a:fillRect/>
          </a:stretch>
        </p:blipFill>
        <p:spPr>
          <a:xfrm>
            <a:off x="172720" y="95833"/>
            <a:ext cx="2456180" cy="1642328"/>
          </a:xfrm>
          <a:prstGeom prst="rect">
            <a:avLst/>
          </a:prstGeom>
        </p:spPr>
      </p:pic>
      <p:sp>
        <p:nvSpPr>
          <p:cNvPr id="7" name="Rectángulo 6"/>
          <p:cNvSpPr/>
          <p:nvPr/>
        </p:nvSpPr>
        <p:spPr>
          <a:xfrm>
            <a:off x="172720" y="1511637"/>
            <a:ext cx="6096000" cy="2308324"/>
          </a:xfrm>
          <a:prstGeom prst="rect">
            <a:avLst/>
          </a:prstGeom>
        </p:spPr>
        <p:txBody>
          <a:bodyPr>
            <a:spAutoFit/>
          </a:bodyPr>
          <a:lstStyle/>
          <a:p>
            <a:pPr algn="just"/>
            <a:r>
              <a:rPr lang="es-VE" dirty="0" smtClean="0">
                <a:solidFill>
                  <a:srgbClr val="812729"/>
                </a:solidFill>
                <a:latin typeface="Arial Black" panose="020B0A04020102020204" pitchFamily="34" charset="0"/>
              </a:rPr>
              <a:t>Derecho Laboral.</a:t>
            </a:r>
            <a:endParaRPr lang="es-VE" dirty="0" smtClean="0">
              <a:solidFill>
                <a:srgbClr val="812729"/>
              </a:solidFill>
              <a:latin typeface="Arial Black" panose="020B0A04020102020204" pitchFamily="34" charset="0"/>
            </a:endParaRPr>
          </a:p>
          <a:p>
            <a:pPr algn="just"/>
            <a:r>
              <a:rPr lang="es-VE" dirty="0">
                <a:solidFill>
                  <a:srgbClr val="812729"/>
                </a:solidFill>
                <a:latin typeface="Arial Black" panose="020B0A04020102020204" pitchFamily="34" charset="0"/>
              </a:rPr>
              <a:t>R</a:t>
            </a:r>
            <a:r>
              <a:rPr lang="es-VE" dirty="0" smtClean="0">
                <a:solidFill>
                  <a:srgbClr val="812729"/>
                </a:solidFill>
                <a:latin typeface="Arial Black" panose="020B0A04020102020204" pitchFamily="34" charset="0"/>
              </a:rPr>
              <a:t>ama </a:t>
            </a:r>
            <a:r>
              <a:rPr lang="es-VE" dirty="0">
                <a:solidFill>
                  <a:srgbClr val="812729"/>
                </a:solidFill>
                <a:latin typeface="Arial Black" panose="020B0A04020102020204" pitchFamily="34" charset="0"/>
              </a:rPr>
              <a:t>del derecho que se encarga de regular las relaciones que se establecen a raíz del trabajo humano se conoce como derecho laboral. Se trata del conjunto de reglas jurídicas que garantizan el cumplimiento de las obligaciones de las partes que intervienen en una relación de </a:t>
            </a:r>
            <a:r>
              <a:rPr lang="es-VE" dirty="0" smtClean="0">
                <a:solidFill>
                  <a:srgbClr val="812729"/>
                </a:solidFill>
                <a:latin typeface="Arial Black" panose="020B0A04020102020204" pitchFamily="34" charset="0"/>
              </a:rPr>
              <a:t>trabajo.</a:t>
            </a:r>
            <a:endParaRPr lang="es-VE" dirty="0" smtClean="0">
              <a:solidFill>
                <a:srgbClr val="812729"/>
              </a:solidFill>
              <a:latin typeface="Arial Black" panose="020B0A04020102020204" pitchFamily="34" charset="0"/>
            </a:endParaRPr>
          </a:p>
        </p:txBody>
      </p:sp>
      <p:sp>
        <p:nvSpPr>
          <p:cNvPr id="8" name="Rectángulo 7"/>
          <p:cNvSpPr/>
          <p:nvPr/>
        </p:nvSpPr>
        <p:spPr>
          <a:xfrm>
            <a:off x="4953000" y="5526933"/>
            <a:ext cx="5924507" cy="369332"/>
          </a:xfrm>
          <a:prstGeom prst="rect">
            <a:avLst/>
          </a:prstGeom>
        </p:spPr>
        <p:txBody>
          <a:bodyPr wrap="none">
            <a:spAutoFit/>
          </a:bodyPr>
          <a:lstStyle/>
          <a:p>
            <a:r>
              <a:rPr lang="es-VE" dirty="0" smtClean="0">
                <a:solidFill>
                  <a:srgbClr val="812729"/>
                </a:solidFill>
                <a:latin typeface="Arial Black" panose="020B0A04020102020204" pitchFamily="34" charset="0"/>
              </a:rPr>
              <a:t>Fuentes del Derecho Laboral, ( Art.16-LOTTT)</a:t>
            </a:r>
            <a:endParaRPr lang="es-VE" dirty="0"/>
          </a:p>
        </p:txBody>
      </p:sp>
      <p:sp>
        <p:nvSpPr>
          <p:cNvPr id="9" name="Rectángulo 8"/>
          <p:cNvSpPr/>
          <p:nvPr/>
        </p:nvSpPr>
        <p:spPr>
          <a:xfrm>
            <a:off x="7081686" y="3288452"/>
            <a:ext cx="4843614" cy="923330"/>
          </a:xfrm>
          <a:prstGeom prst="rect">
            <a:avLst/>
          </a:prstGeom>
        </p:spPr>
        <p:txBody>
          <a:bodyPr wrap="square">
            <a:spAutoFit/>
          </a:bodyPr>
          <a:lstStyle/>
          <a:p>
            <a:r>
              <a:rPr lang="es-VE" dirty="0" smtClean="0">
                <a:solidFill>
                  <a:srgbClr val="812729"/>
                </a:solidFill>
                <a:latin typeface="Arial Black" panose="020B0A04020102020204" pitchFamily="34" charset="0"/>
              </a:rPr>
              <a:t>Objeto </a:t>
            </a:r>
            <a:r>
              <a:rPr lang="es-VE" dirty="0">
                <a:solidFill>
                  <a:srgbClr val="812729"/>
                </a:solidFill>
                <a:latin typeface="Arial Black" panose="020B0A04020102020204" pitchFamily="34" charset="0"/>
              </a:rPr>
              <a:t>del Derecho </a:t>
            </a:r>
            <a:r>
              <a:rPr lang="es-VE" dirty="0" smtClean="0">
                <a:solidFill>
                  <a:srgbClr val="812729"/>
                </a:solidFill>
                <a:latin typeface="Arial Black" panose="020B0A04020102020204" pitchFamily="34" charset="0"/>
              </a:rPr>
              <a:t>Laboral. </a:t>
            </a:r>
            <a:endParaRPr lang="es-VE" dirty="0" smtClean="0">
              <a:solidFill>
                <a:srgbClr val="812729"/>
              </a:solidFill>
              <a:latin typeface="Arial Black" panose="020B0A04020102020204" pitchFamily="34" charset="0"/>
            </a:endParaRPr>
          </a:p>
          <a:p>
            <a:r>
              <a:rPr lang="es-VE" dirty="0" smtClean="0">
                <a:solidFill>
                  <a:srgbClr val="812729"/>
                </a:solidFill>
                <a:latin typeface="Arial Black" panose="020B0A04020102020204" pitchFamily="34" charset="0"/>
              </a:rPr>
              <a:t>(Art. 1</a:t>
            </a:r>
            <a:r>
              <a:rPr lang="es-VE" dirty="0">
                <a:solidFill>
                  <a:srgbClr val="812729"/>
                </a:solidFill>
                <a:latin typeface="Arial Black" panose="020B0A04020102020204" pitchFamily="34" charset="0"/>
              </a:rPr>
              <a:t>LOTTT)</a:t>
            </a:r>
            <a:endParaRPr lang="es-VE" dirty="0"/>
          </a:p>
          <a:p>
            <a:endParaRPr lang="es-VE" dirty="0"/>
          </a:p>
        </p:txBody>
      </p:sp>
      <p:sp>
        <p:nvSpPr>
          <p:cNvPr id="10" name="Rectángulo 9"/>
          <p:cNvSpPr/>
          <p:nvPr/>
        </p:nvSpPr>
        <p:spPr>
          <a:xfrm>
            <a:off x="453154" y="4304115"/>
            <a:ext cx="4928465" cy="646331"/>
          </a:xfrm>
          <a:prstGeom prst="rect">
            <a:avLst/>
          </a:prstGeom>
        </p:spPr>
        <p:txBody>
          <a:bodyPr wrap="none">
            <a:spAutoFit/>
          </a:bodyPr>
          <a:lstStyle/>
          <a:p>
            <a:r>
              <a:rPr lang="es-VE" dirty="0" smtClean="0">
                <a:solidFill>
                  <a:srgbClr val="812729"/>
                </a:solidFill>
                <a:latin typeface="Arial Black" panose="020B0A04020102020204" pitchFamily="34" charset="0"/>
              </a:rPr>
              <a:t>Definición legal del Derecho Laboral,</a:t>
            </a:r>
            <a:r>
              <a:rPr lang="es-VE" dirty="0">
                <a:solidFill>
                  <a:srgbClr val="812729"/>
                </a:solidFill>
                <a:latin typeface="Arial Black" panose="020B0A04020102020204" pitchFamily="34" charset="0"/>
              </a:rPr>
              <a:t> </a:t>
            </a:r>
            <a:endParaRPr lang="es-VE" dirty="0" smtClean="0">
              <a:solidFill>
                <a:srgbClr val="812729"/>
              </a:solidFill>
              <a:latin typeface="Arial Black" panose="020B0A04020102020204" pitchFamily="34" charset="0"/>
            </a:endParaRPr>
          </a:p>
          <a:p>
            <a:r>
              <a:rPr lang="es-VE" dirty="0" smtClean="0">
                <a:solidFill>
                  <a:srgbClr val="812729"/>
                </a:solidFill>
                <a:latin typeface="Arial Black" panose="020B0A04020102020204" pitchFamily="34" charset="0"/>
              </a:rPr>
              <a:t>(Art</a:t>
            </a:r>
            <a:r>
              <a:rPr lang="es-VE" dirty="0">
                <a:solidFill>
                  <a:srgbClr val="812729"/>
                </a:solidFill>
                <a:latin typeface="Arial Black" panose="020B0A04020102020204" pitchFamily="34" charset="0"/>
              </a:rPr>
              <a:t>. </a:t>
            </a:r>
            <a:r>
              <a:rPr lang="es-VE" dirty="0" smtClean="0">
                <a:solidFill>
                  <a:srgbClr val="812729"/>
                </a:solidFill>
                <a:latin typeface="Arial Black" panose="020B0A04020102020204" pitchFamily="34" charset="0"/>
              </a:rPr>
              <a:t>3 LOTTT</a:t>
            </a:r>
            <a:r>
              <a:rPr lang="es-VE" dirty="0">
                <a:solidFill>
                  <a:srgbClr val="812729"/>
                </a:solidFill>
                <a:latin typeface="Arial Black" panose="020B0A04020102020204" pitchFamily="34" charset="0"/>
              </a:rPr>
              <a:t>)</a:t>
            </a:r>
            <a:endParaRPr lang="es-VE" dirty="0"/>
          </a:p>
        </p:txBody>
      </p:sp>
      <p:pic>
        <p:nvPicPr>
          <p:cNvPr id="11" name="Imagen 10"/>
          <p:cNvPicPr>
            <a:picLocks noChangeAspect="1"/>
          </p:cNvPicPr>
          <p:nvPr/>
        </p:nvPicPr>
        <p:blipFill>
          <a:blip r:embed="rId2"/>
          <a:stretch>
            <a:fillRect/>
          </a:stretch>
        </p:blipFill>
        <p:spPr>
          <a:xfrm>
            <a:off x="7081686" y="1041400"/>
            <a:ext cx="3891114" cy="21209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1"/>
          <a:stretch>
            <a:fillRect/>
          </a:stretch>
        </p:blipFill>
        <p:spPr>
          <a:xfrm>
            <a:off x="172720" y="95833"/>
            <a:ext cx="2456180" cy="1642328"/>
          </a:xfrm>
          <a:prstGeom prst="rect">
            <a:avLst/>
          </a:prstGeom>
        </p:spPr>
      </p:pic>
      <p:sp>
        <p:nvSpPr>
          <p:cNvPr id="2" name="Rectángulo 1"/>
          <p:cNvSpPr/>
          <p:nvPr/>
        </p:nvSpPr>
        <p:spPr>
          <a:xfrm>
            <a:off x="495300" y="1511638"/>
            <a:ext cx="6096000" cy="2031325"/>
          </a:xfrm>
          <a:prstGeom prst="rect">
            <a:avLst/>
          </a:prstGeom>
        </p:spPr>
        <p:txBody>
          <a:bodyPr>
            <a:spAutoFit/>
          </a:bodyPr>
          <a:lstStyle/>
          <a:p>
            <a:pPr algn="just"/>
            <a:r>
              <a:rPr lang="es-VE" b="1" dirty="0" smtClean="0">
                <a:solidFill>
                  <a:srgbClr val="812729"/>
                </a:solidFill>
                <a:latin typeface="Google Sans"/>
              </a:rPr>
              <a:t>       Qué </a:t>
            </a:r>
            <a:r>
              <a:rPr lang="es-VE" b="1" dirty="0">
                <a:solidFill>
                  <a:srgbClr val="812729"/>
                </a:solidFill>
                <a:latin typeface="Google Sans"/>
              </a:rPr>
              <a:t>significa el principio de iuris tantum?</a:t>
            </a:r>
            <a:endParaRPr lang="es-VE" b="1" dirty="0">
              <a:solidFill>
                <a:srgbClr val="812729"/>
              </a:solidFill>
              <a:latin typeface="Arial" panose="020B0604020202020204" pitchFamily="34" charset="0"/>
            </a:endParaRPr>
          </a:p>
          <a:p>
            <a:pPr algn="just"/>
            <a:r>
              <a:rPr lang="es-VE" b="1" dirty="0">
                <a:solidFill>
                  <a:srgbClr val="812729"/>
                </a:solidFill>
                <a:latin typeface="Google Sans"/>
              </a:rPr>
              <a:t>La presunción iuris tantum es un principio legal que da por cierta una cosa salvo que se pruebe lo contrario. Se aplica sobre todo en los casos en que la obligación de probar los hechos no recae sobre la parte que afirma los mismos, sino en quién no está de acuerdo con esa afirmación.</a:t>
            </a:r>
            <a:endParaRPr lang="es-VE" b="1" i="0" dirty="0">
              <a:solidFill>
                <a:srgbClr val="812729"/>
              </a:solidFill>
              <a:effectLst/>
              <a:latin typeface="Arial" panose="020B0604020202020204" pitchFamily="34" charset="0"/>
            </a:endParaRPr>
          </a:p>
        </p:txBody>
      </p:sp>
      <p:sp>
        <p:nvSpPr>
          <p:cNvPr id="3" name="Rectángulo 2"/>
          <p:cNvSpPr/>
          <p:nvPr/>
        </p:nvSpPr>
        <p:spPr>
          <a:xfrm>
            <a:off x="5016500" y="3444439"/>
            <a:ext cx="6096000" cy="2585323"/>
          </a:xfrm>
          <a:prstGeom prst="rect">
            <a:avLst/>
          </a:prstGeom>
        </p:spPr>
        <p:txBody>
          <a:bodyPr>
            <a:spAutoFit/>
          </a:bodyPr>
          <a:lstStyle/>
          <a:p>
            <a:pPr algn="just"/>
            <a:r>
              <a:rPr lang="es-VE" b="1" dirty="0">
                <a:solidFill>
                  <a:srgbClr val="812729"/>
                </a:solidFill>
                <a:latin typeface="Arial" panose="020B0604020202020204" pitchFamily="34" charset="0"/>
              </a:rPr>
              <a:t>En el derecho laboral, la presunción iuris tantum significa que un hecho se considera verdadero, pero se puede desvirtuar con prueba en contrario. En el contexto de la relación laboral, esto significa que, por ejemplo, si un trabajador presta un servicio personal y recibe un salario, se presume que existe una relación laboral, pero el empleador puede probar lo contrario, como que no se trata de una relación laboral, sino de un contrato de servicios</a:t>
            </a:r>
            <a:endParaRPr lang="es-VE" b="1" dirty="0">
              <a:solidFill>
                <a:srgbClr val="812729"/>
              </a:solidFill>
            </a:endParaRPr>
          </a:p>
        </p:txBody>
      </p:sp>
      <p:pic>
        <p:nvPicPr>
          <p:cNvPr id="5" name="Imagen 4"/>
          <p:cNvPicPr>
            <a:picLocks noChangeAspect="1"/>
          </p:cNvPicPr>
          <p:nvPr/>
        </p:nvPicPr>
        <p:blipFill>
          <a:blip r:embed="rId2"/>
          <a:stretch>
            <a:fillRect/>
          </a:stretch>
        </p:blipFill>
        <p:spPr>
          <a:xfrm>
            <a:off x="1104901" y="4032250"/>
            <a:ext cx="3289300" cy="1809750"/>
          </a:xfrm>
          <a:prstGeom prst="rect">
            <a:avLst/>
          </a:prstGeom>
        </p:spPr>
      </p:pic>
      <p:pic>
        <p:nvPicPr>
          <p:cNvPr id="6" name="Imagen 5"/>
          <p:cNvPicPr>
            <a:picLocks noChangeAspect="1"/>
          </p:cNvPicPr>
          <p:nvPr/>
        </p:nvPicPr>
        <p:blipFill>
          <a:blip r:embed="rId3"/>
          <a:stretch>
            <a:fillRect/>
          </a:stretch>
        </p:blipFill>
        <p:spPr>
          <a:xfrm>
            <a:off x="7883525" y="1365250"/>
            <a:ext cx="2571750" cy="14097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1"/>
          <a:stretch>
            <a:fillRect/>
          </a:stretch>
        </p:blipFill>
        <p:spPr>
          <a:xfrm>
            <a:off x="172720" y="95833"/>
            <a:ext cx="2456180" cy="1642328"/>
          </a:xfrm>
          <a:prstGeom prst="rect">
            <a:avLst/>
          </a:prstGeom>
        </p:spPr>
      </p:pic>
      <p:sp>
        <p:nvSpPr>
          <p:cNvPr id="2" name="Rectángulo 1"/>
          <p:cNvSpPr/>
          <p:nvPr/>
        </p:nvSpPr>
        <p:spPr>
          <a:xfrm>
            <a:off x="3035300" y="1159794"/>
            <a:ext cx="5829300" cy="461665"/>
          </a:xfrm>
          <a:prstGeom prst="rect">
            <a:avLst/>
          </a:prstGeom>
        </p:spPr>
        <p:txBody>
          <a:bodyPr wrap="square">
            <a:spAutoFit/>
          </a:bodyPr>
          <a:lstStyle/>
          <a:p>
            <a:r>
              <a:rPr lang="es-VE" sz="2400" b="1" dirty="0" smtClean="0">
                <a:solidFill>
                  <a:srgbClr val="812729"/>
                </a:solidFill>
                <a:latin typeface="Arial" panose="020B0604020202020204" pitchFamily="34" charset="0"/>
                <a:cs typeface="Arial" panose="020B0604020202020204" pitchFamily="34" charset="0"/>
              </a:rPr>
              <a:t>De las personas en el </a:t>
            </a:r>
            <a:r>
              <a:rPr lang="es-VE" sz="2400" b="1" dirty="0">
                <a:solidFill>
                  <a:srgbClr val="812729"/>
                </a:solidFill>
                <a:latin typeface="Arial" panose="020B0604020202020204" pitchFamily="34" charset="0"/>
                <a:cs typeface="Arial" panose="020B0604020202020204" pitchFamily="34" charset="0"/>
              </a:rPr>
              <a:t>Derecho Laboral</a:t>
            </a:r>
            <a:endParaRPr lang="es-VE" sz="2400" b="1" dirty="0">
              <a:latin typeface="Arial" panose="020B0604020202020204" pitchFamily="34" charset="0"/>
              <a:cs typeface="Arial" panose="020B0604020202020204" pitchFamily="34" charset="0"/>
            </a:endParaRPr>
          </a:p>
        </p:txBody>
      </p:sp>
      <p:sp>
        <p:nvSpPr>
          <p:cNvPr id="3" name="Rectángulo 2"/>
          <p:cNvSpPr/>
          <p:nvPr/>
        </p:nvSpPr>
        <p:spPr>
          <a:xfrm>
            <a:off x="172720" y="1893838"/>
            <a:ext cx="6096000" cy="2308324"/>
          </a:xfrm>
          <a:prstGeom prst="rect">
            <a:avLst/>
          </a:prstGeom>
        </p:spPr>
        <p:txBody>
          <a:bodyPr>
            <a:spAutoFit/>
          </a:bodyPr>
          <a:lstStyle/>
          <a:p>
            <a:pPr algn="just" fontAlgn="ctr"/>
            <a:r>
              <a:rPr lang="es-VE" sz="1600" b="1" dirty="0">
                <a:solidFill>
                  <a:srgbClr val="812729"/>
                </a:solidFill>
                <a:latin typeface="Arial" panose="020B0604020202020204" pitchFamily="34" charset="0"/>
                <a:cs typeface="Arial" panose="020B0604020202020204" pitchFamily="34" charset="0"/>
              </a:rPr>
              <a:t>El concepto de "trabajador" se define legalmente en términos de la relación de trabajo, donde una persona natural se obliga a prestar servicios a otra, natural o jurídica, a cambio de una remuneración. Esta relación se establece mediante un contrato o relación de trabajo. </a:t>
            </a:r>
            <a:endParaRPr lang="es-VE" sz="1600" b="1" dirty="0">
              <a:solidFill>
                <a:srgbClr val="812729"/>
              </a:solidFill>
              <a:latin typeface="Arial" panose="020B0604020202020204" pitchFamily="34" charset="0"/>
              <a:cs typeface="Arial" panose="020B0604020202020204" pitchFamily="34" charset="0"/>
            </a:endParaRPr>
          </a:p>
          <a:p>
            <a:pPr algn="just"/>
            <a:r>
              <a:rPr lang="es-VE" sz="1600" b="1" dirty="0">
                <a:solidFill>
                  <a:srgbClr val="812729"/>
                </a:solidFill>
                <a:latin typeface="Arial" panose="020B0604020202020204" pitchFamily="34" charset="0"/>
                <a:cs typeface="Arial" panose="020B0604020202020204" pitchFamily="34" charset="0"/>
              </a:rPr>
              <a:t>En resumen, un trabajador es quien presta su trabajo personal bajo dependencia y subordinación a un empleador, a cambio de una remuneración</a:t>
            </a:r>
            <a:r>
              <a:rPr lang="es-VE" sz="1600" b="1" dirty="0" smtClean="0">
                <a:solidFill>
                  <a:srgbClr val="812729"/>
                </a:solidFill>
                <a:latin typeface="Arial" panose="020B0604020202020204" pitchFamily="34" charset="0"/>
                <a:cs typeface="Arial" panose="020B0604020202020204" pitchFamily="34" charset="0"/>
              </a:rPr>
              <a:t>.</a:t>
            </a:r>
            <a:endParaRPr lang="es-VE" sz="1600" b="1" dirty="0" smtClean="0">
              <a:solidFill>
                <a:srgbClr val="812729"/>
              </a:solidFill>
              <a:latin typeface="Arial" panose="020B0604020202020204" pitchFamily="34" charset="0"/>
              <a:cs typeface="Arial" panose="020B0604020202020204" pitchFamily="34" charset="0"/>
            </a:endParaRPr>
          </a:p>
          <a:p>
            <a:pPr algn="just"/>
            <a:r>
              <a:rPr lang="es-VE" sz="1600" b="1" dirty="0">
                <a:solidFill>
                  <a:srgbClr val="812729"/>
                </a:solidFill>
                <a:latin typeface="Arial" panose="020B0604020202020204" pitchFamily="34" charset="0"/>
                <a:cs typeface="Arial" panose="020B0604020202020204" pitchFamily="34" charset="0"/>
              </a:rPr>
              <a:t> </a:t>
            </a:r>
            <a:endParaRPr lang="es-VE" sz="1600" b="1" dirty="0" smtClean="0">
              <a:solidFill>
                <a:srgbClr val="812729"/>
              </a:solidFill>
              <a:latin typeface="Arial" panose="020B0604020202020204" pitchFamily="34" charset="0"/>
              <a:cs typeface="Arial" panose="020B0604020202020204" pitchFamily="34" charset="0"/>
            </a:endParaRPr>
          </a:p>
        </p:txBody>
      </p:sp>
      <p:sp>
        <p:nvSpPr>
          <p:cNvPr id="5" name="Rectángulo 4"/>
          <p:cNvSpPr/>
          <p:nvPr/>
        </p:nvSpPr>
        <p:spPr>
          <a:xfrm>
            <a:off x="4325937" y="4900662"/>
            <a:ext cx="6096000" cy="646331"/>
          </a:xfrm>
          <a:prstGeom prst="rect">
            <a:avLst/>
          </a:prstGeom>
        </p:spPr>
        <p:txBody>
          <a:bodyPr>
            <a:spAutoFit/>
          </a:bodyPr>
          <a:lstStyle/>
          <a:p>
            <a:pPr algn="just"/>
            <a:r>
              <a:rPr lang="es-VE" b="1" dirty="0" smtClean="0">
                <a:solidFill>
                  <a:srgbClr val="812729"/>
                </a:solidFill>
                <a:latin typeface="Arial" panose="020B0604020202020204" pitchFamily="34" charset="0"/>
                <a:cs typeface="Arial" panose="020B0604020202020204" pitchFamily="34" charset="0"/>
              </a:rPr>
              <a:t>Qué establece </a:t>
            </a:r>
            <a:r>
              <a:rPr lang="es-VE" b="1" dirty="0">
                <a:solidFill>
                  <a:srgbClr val="812729"/>
                </a:solidFill>
                <a:latin typeface="Arial" panose="020B0604020202020204" pitchFamily="34" charset="0"/>
                <a:cs typeface="Arial" panose="020B0604020202020204" pitchFamily="34" charset="0"/>
              </a:rPr>
              <a:t>la </a:t>
            </a:r>
            <a:r>
              <a:rPr lang="es-VE" dirty="0">
                <a:solidFill>
                  <a:srgbClr val="812729"/>
                </a:solidFill>
                <a:latin typeface="Arial Black" panose="020B0A04020102020204" pitchFamily="34" charset="0"/>
              </a:rPr>
              <a:t>Art. 35 LOTTT, características y clasificación.</a:t>
            </a:r>
            <a:endParaRPr lang="es-VE" b="1" dirty="0">
              <a:solidFill>
                <a:srgbClr val="812729"/>
              </a:solidFill>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6967537" y="1893838"/>
            <a:ext cx="3794125" cy="272194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1"/>
          <a:stretch>
            <a:fillRect/>
          </a:stretch>
        </p:blipFill>
        <p:spPr>
          <a:xfrm>
            <a:off x="172720" y="95833"/>
            <a:ext cx="2456180" cy="1642328"/>
          </a:xfrm>
          <a:prstGeom prst="rect">
            <a:avLst/>
          </a:prstGeom>
        </p:spPr>
      </p:pic>
      <p:sp>
        <p:nvSpPr>
          <p:cNvPr id="2" name="Rectángulo 1"/>
          <p:cNvSpPr/>
          <p:nvPr/>
        </p:nvSpPr>
        <p:spPr>
          <a:xfrm>
            <a:off x="451223" y="1875642"/>
            <a:ext cx="4355353" cy="2308324"/>
          </a:xfrm>
          <a:prstGeom prst="rect">
            <a:avLst/>
          </a:prstGeom>
        </p:spPr>
        <p:txBody>
          <a:bodyPr wrap="square">
            <a:spAutoFit/>
          </a:bodyPr>
          <a:lstStyle/>
          <a:p>
            <a:r>
              <a:rPr lang="es-VE" b="1" dirty="0" smtClean="0">
                <a:solidFill>
                  <a:srgbClr val="812729"/>
                </a:solidFill>
                <a:latin typeface="Arial" panose="020B0604020202020204" pitchFamily="34" charset="0"/>
                <a:cs typeface="Arial" panose="020B0604020202020204" pitchFamily="34" charset="0"/>
              </a:rPr>
              <a:t>Definición de Patrono. </a:t>
            </a:r>
            <a:endParaRPr lang="es-VE" b="1" dirty="0" smtClean="0">
              <a:solidFill>
                <a:srgbClr val="812729"/>
              </a:solidFill>
              <a:latin typeface="Arial" panose="020B0604020202020204" pitchFamily="34" charset="0"/>
              <a:cs typeface="Arial" panose="020B0604020202020204" pitchFamily="34" charset="0"/>
            </a:endParaRPr>
          </a:p>
          <a:p>
            <a:pPr algn="just"/>
            <a:endParaRPr lang="es-VE" b="1" dirty="0" smtClean="0">
              <a:solidFill>
                <a:srgbClr val="812729"/>
              </a:solidFill>
              <a:latin typeface="Arial" panose="020B0604020202020204" pitchFamily="34" charset="0"/>
              <a:cs typeface="Arial" panose="020B0604020202020204" pitchFamily="34" charset="0"/>
            </a:endParaRPr>
          </a:p>
          <a:p>
            <a:pPr algn="just"/>
            <a:r>
              <a:rPr lang="es-VE" b="1" dirty="0" smtClean="0">
                <a:solidFill>
                  <a:srgbClr val="812729"/>
                </a:solidFill>
                <a:latin typeface="Arial" panose="020B0604020202020204" pitchFamily="34" charset="0"/>
                <a:cs typeface="Arial" panose="020B0604020202020204" pitchFamily="34" charset="0"/>
              </a:rPr>
              <a:t>En </a:t>
            </a:r>
            <a:r>
              <a:rPr lang="es-VE" b="1" dirty="0">
                <a:solidFill>
                  <a:srgbClr val="812729"/>
                </a:solidFill>
                <a:latin typeface="Arial" panose="020B0604020202020204" pitchFamily="34" charset="0"/>
                <a:cs typeface="Arial" panose="020B0604020202020204" pitchFamily="34" charset="0"/>
              </a:rPr>
              <a:t>términos de trabajo, un patrono es la persona física o jurídica que contrata empleados o trabajadores, o que utiliza sus servicios, en virtud de un contrato de trabajo o relación </a:t>
            </a:r>
            <a:r>
              <a:rPr lang="es-VE" b="1" dirty="0" smtClean="0">
                <a:solidFill>
                  <a:srgbClr val="812729"/>
                </a:solidFill>
                <a:latin typeface="Arial" panose="020B0604020202020204" pitchFamily="34" charset="0"/>
                <a:cs typeface="Arial" panose="020B0604020202020204" pitchFamily="34" charset="0"/>
              </a:rPr>
              <a:t>labora.</a:t>
            </a:r>
            <a:endParaRPr lang="es-VE" b="1" dirty="0">
              <a:solidFill>
                <a:srgbClr val="812729"/>
              </a:solidFill>
              <a:latin typeface="Arial" panose="020B0604020202020204" pitchFamily="34" charset="0"/>
              <a:cs typeface="Arial" panose="020B0604020202020204" pitchFamily="34" charset="0"/>
            </a:endParaRPr>
          </a:p>
        </p:txBody>
      </p:sp>
      <p:sp>
        <p:nvSpPr>
          <p:cNvPr id="3" name="Rectángulo 2"/>
          <p:cNvSpPr/>
          <p:nvPr/>
        </p:nvSpPr>
        <p:spPr>
          <a:xfrm>
            <a:off x="6306820" y="1229311"/>
            <a:ext cx="3873500" cy="646331"/>
          </a:xfrm>
          <a:prstGeom prst="rect">
            <a:avLst/>
          </a:prstGeom>
        </p:spPr>
        <p:txBody>
          <a:bodyPr wrap="square">
            <a:spAutoFit/>
          </a:bodyPr>
          <a:lstStyle/>
          <a:p>
            <a:pPr algn="just"/>
            <a:r>
              <a:rPr lang="es-VE" b="1" dirty="0">
                <a:solidFill>
                  <a:srgbClr val="812729"/>
                </a:solidFill>
                <a:latin typeface="Arial" panose="020B0604020202020204" pitchFamily="34" charset="0"/>
                <a:cs typeface="Arial" panose="020B0604020202020204" pitchFamily="34" charset="0"/>
              </a:rPr>
              <a:t>Qué establece la </a:t>
            </a:r>
            <a:r>
              <a:rPr lang="es-VE" dirty="0">
                <a:solidFill>
                  <a:srgbClr val="812729"/>
                </a:solidFill>
                <a:latin typeface="Arial" panose="020B0604020202020204" pitchFamily="34" charset="0"/>
                <a:cs typeface="Arial" panose="020B0604020202020204" pitchFamily="34" charset="0"/>
              </a:rPr>
              <a:t>Art. </a:t>
            </a:r>
            <a:r>
              <a:rPr lang="es-VE" dirty="0" smtClean="0">
                <a:solidFill>
                  <a:srgbClr val="812729"/>
                </a:solidFill>
                <a:latin typeface="Arial" panose="020B0604020202020204" pitchFamily="34" charset="0"/>
                <a:cs typeface="Arial" panose="020B0604020202020204" pitchFamily="34" charset="0"/>
              </a:rPr>
              <a:t>40 </a:t>
            </a:r>
            <a:r>
              <a:rPr lang="es-VE" dirty="0">
                <a:solidFill>
                  <a:srgbClr val="812729"/>
                </a:solidFill>
                <a:latin typeface="Arial" panose="020B0604020202020204" pitchFamily="34" charset="0"/>
                <a:cs typeface="Arial" panose="020B0604020202020204" pitchFamily="34" charset="0"/>
              </a:rPr>
              <a:t>LOTTT, </a:t>
            </a:r>
            <a:endParaRPr lang="es-VE" dirty="0" smtClean="0">
              <a:solidFill>
                <a:srgbClr val="812729"/>
              </a:solidFill>
              <a:latin typeface="Arial" panose="020B0604020202020204" pitchFamily="34" charset="0"/>
              <a:cs typeface="Arial" panose="020B0604020202020204" pitchFamily="34" charset="0"/>
            </a:endParaRPr>
          </a:p>
          <a:p>
            <a:pPr algn="just"/>
            <a:r>
              <a:rPr lang="es-VE" dirty="0" smtClean="0">
                <a:solidFill>
                  <a:srgbClr val="812729"/>
                </a:solidFill>
                <a:latin typeface="Arial" panose="020B0604020202020204" pitchFamily="34" charset="0"/>
                <a:cs typeface="Arial" panose="020B0604020202020204" pitchFamily="34" charset="0"/>
              </a:rPr>
              <a:t>características.</a:t>
            </a:r>
            <a:endParaRPr lang="es-VE" b="1" dirty="0">
              <a:solidFill>
                <a:srgbClr val="812729"/>
              </a:solidFill>
              <a:latin typeface="Arial" panose="020B0604020202020204" pitchFamily="34" charset="0"/>
              <a:cs typeface="Arial" panose="020B0604020202020204" pitchFamily="34" charset="0"/>
            </a:endParaRPr>
          </a:p>
        </p:txBody>
      </p:sp>
      <p:sp>
        <p:nvSpPr>
          <p:cNvPr id="5" name="Rectángulo 4"/>
          <p:cNvSpPr/>
          <p:nvPr/>
        </p:nvSpPr>
        <p:spPr>
          <a:xfrm>
            <a:off x="5854700" y="2832775"/>
            <a:ext cx="6096000" cy="3693319"/>
          </a:xfrm>
          <a:prstGeom prst="rect">
            <a:avLst/>
          </a:prstGeom>
        </p:spPr>
        <p:txBody>
          <a:bodyPr>
            <a:spAutoFit/>
          </a:bodyPr>
          <a:lstStyle/>
          <a:p>
            <a:pPr algn="just"/>
            <a:r>
              <a:rPr lang="es-VE" b="1" u="sng" dirty="0">
                <a:solidFill>
                  <a:srgbClr val="812729"/>
                </a:solidFill>
                <a:latin typeface="Arial" panose="020B0604020202020204" pitchFamily="34" charset="0"/>
                <a:cs typeface="Arial" panose="020B0604020202020204" pitchFamily="34" charset="0"/>
              </a:rPr>
              <a:t>Un intermediario </a:t>
            </a:r>
            <a:r>
              <a:rPr lang="es-VE" b="1" dirty="0">
                <a:solidFill>
                  <a:srgbClr val="812729"/>
                </a:solidFill>
                <a:latin typeface="Arial" panose="020B0604020202020204" pitchFamily="34" charset="0"/>
                <a:cs typeface="Arial" panose="020B0604020202020204" pitchFamily="34" charset="0"/>
              </a:rPr>
              <a:t>es una persona o empresa que facilita la conexión entre un cliente y un proveedor de servicio o producto, sin asumir directamente la responsabilidad por la ejecución del trabajo. </a:t>
            </a:r>
            <a:endParaRPr lang="es-VE" b="1" dirty="0" smtClean="0">
              <a:solidFill>
                <a:srgbClr val="812729"/>
              </a:solidFill>
              <a:latin typeface="Arial" panose="020B0604020202020204" pitchFamily="34" charset="0"/>
              <a:cs typeface="Arial" panose="020B0604020202020204" pitchFamily="34" charset="0"/>
            </a:endParaRPr>
          </a:p>
          <a:p>
            <a:pPr algn="just"/>
            <a:endParaRPr lang="es-VE" b="1" dirty="0" smtClean="0">
              <a:solidFill>
                <a:srgbClr val="812729"/>
              </a:solidFill>
              <a:latin typeface="Arial" panose="020B0604020202020204" pitchFamily="34" charset="0"/>
              <a:cs typeface="Arial" panose="020B0604020202020204" pitchFamily="34" charset="0"/>
            </a:endParaRPr>
          </a:p>
          <a:p>
            <a:pPr algn="just"/>
            <a:r>
              <a:rPr lang="es-VE" b="1" dirty="0" smtClean="0">
                <a:solidFill>
                  <a:srgbClr val="812729"/>
                </a:solidFill>
                <a:latin typeface="Arial" panose="020B0604020202020204" pitchFamily="34" charset="0"/>
                <a:cs typeface="Arial" panose="020B0604020202020204" pitchFamily="34" charset="0"/>
              </a:rPr>
              <a:t>Un </a:t>
            </a:r>
            <a:r>
              <a:rPr lang="es-VE" b="1" dirty="0">
                <a:solidFill>
                  <a:srgbClr val="812729"/>
                </a:solidFill>
                <a:latin typeface="Arial" panose="020B0604020202020204" pitchFamily="34" charset="0"/>
                <a:cs typeface="Arial" panose="020B0604020202020204" pitchFamily="34" charset="0"/>
              </a:rPr>
              <a:t>contratista, por otro lado, es quien se compromete a realizar una obra o prestar un servicio, asumiendo la responsabilidad por su ejecución y utilizando sus propios recursos. La diferencia clave reside en la autonomía y responsabilidad: el contratista es independiente y responsable por el resultado final, mientras que el intermediario facilita la conexión pero no tiene la misma</a:t>
            </a:r>
            <a:endParaRPr lang="es-VE" b="1" dirty="0">
              <a:solidFill>
                <a:srgbClr val="812729"/>
              </a:solidFill>
              <a:latin typeface="Arial" panose="020B0604020202020204" pitchFamily="34" charset="0"/>
              <a:cs typeface="Arial" panose="020B0604020202020204" pitchFamily="34" charset="0"/>
            </a:endParaRPr>
          </a:p>
        </p:txBody>
      </p:sp>
      <p:pic>
        <p:nvPicPr>
          <p:cNvPr id="6" name="Imagen 5"/>
          <p:cNvPicPr>
            <a:picLocks noChangeAspect="1"/>
          </p:cNvPicPr>
          <p:nvPr/>
        </p:nvPicPr>
        <p:blipFill>
          <a:blip r:embed="rId2"/>
          <a:stretch>
            <a:fillRect/>
          </a:stretch>
        </p:blipFill>
        <p:spPr>
          <a:xfrm>
            <a:off x="1231900" y="4438650"/>
            <a:ext cx="3403599" cy="17081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1"/>
          <a:stretch>
            <a:fillRect/>
          </a:stretch>
        </p:blipFill>
        <p:spPr>
          <a:xfrm>
            <a:off x="172720" y="95833"/>
            <a:ext cx="2456180" cy="1642328"/>
          </a:xfrm>
          <a:prstGeom prst="rect">
            <a:avLst/>
          </a:prstGeom>
        </p:spPr>
      </p:pic>
      <p:sp>
        <p:nvSpPr>
          <p:cNvPr id="2" name="Rectángulo 1"/>
          <p:cNvSpPr/>
          <p:nvPr/>
        </p:nvSpPr>
        <p:spPr>
          <a:xfrm>
            <a:off x="3355103" y="2749034"/>
            <a:ext cx="4791696" cy="584775"/>
          </a:xfrm>
          <a:prstGeom prst="rect">
            <a:avLst/>
          </a:prstGeom>
        </p:spPr>
        <p:txBody>
          <a:bodyPr wrap="none">
            <a:spAutoFit/>
          </a:bodyPr>
          <a:lstStyle/>
          <a:p>
            <a:r>
              <a:rPr lang="es-VE" sz="3200" b="1" dirty="0" smtClean="0">
                <a:solidFill>
                  <a:srgbClr val="812729"/>
                </a:solidFill>
                <a:latin typeface="Algerian" panose="04020705040A02060702" pitchFamily="82" charset="0"/>
              </a:rPr>
              <a:t>CONTRATO DE TRABAJO</a:t>
            </a:r>
            <a:endParaRPr lang="es-VE" sz="3200" b="1" dirty="0">
              <a:solidFill>
                <a:srgbClr val="812729"/>
              </a:solidFill>
              <a:latin typeface="Algerian" panose="04020705040A02060702" pitchFamily="82"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1"/>
          <a:stretch>
            <a:fillRect/>
          </a:stretch>
        </p:blipFill>
        <p:spPr>
          <a:xfrm>
            <a:off x="172720" y="95833"/>
            <a:ext cx="2456180" cy="1642328"/>
          </a:xfrm>
          <a:prstGeom prst="rect">
            <a:avLst/>
          </a:prstGeom>
        </p:spPr>
      </p:pic>
    </p:spTree>
  </p:cSld>
  <p:clrMapOvr>
    <a:masterClrMapping/>
  </p:clrMapOvr>
</p:sld>
</file>

<file path=ppt/theme/theme1.xml><?xml version="1.0" encoding="utf-8"?>
<a:theme xmlns:a="http://schemas.openxmlformats.org/drawingml/2006/main" name="Gota">
  <a:themeElements>
    <a:clrScheme name="Violeta rojo">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Gota">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ota">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Gota</Template>
  <TotalTime>0</TotalTime>
  <Words>2824</Words>
  <Application>WPS Presentation</Application>
  <PresentationFormat>Panorámica</PresentationFormat>
  <Paragraphs>47</Paragraphs>
  <Slides>7</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7</vt:i4>
      </vt:variant>
    </vt:vector>
  </HeadingPairs>
  <TitlesOfParts>
    <vt:vector size="20" baseType="lpstr">
      <vt:lpstr>Arial</vt:lpstr>
      <vt:lpstr>SimSun</vt:lpstr>
      <vt:lpstr>Wingdings</vt:lpstr>
      <vt:lpstr>Algerian</vt:lpstr>
      <vt:lpstr>Juice ITC</vt:lpstr>
      <vt:lpstr>Arial Black</vt:lpstr>
      <vt:lpstr>Google Sans</vt:lpstr>
      <vt:lpstr>Segoe Print</vt:lpstr>
      <vt:lpstr>Tw Cen MT</vt:lpstr>
      <vt:lpstr>Microsoft YaHei</vt:lpstr>
      <vt:lpstr>Arial Unicode MS</vt:lpstr>
      <vt:lpstr>Calibri</vt:lpstr>
      <vt:lpstr>Gota</vt:lpstr>
      <vt:lpstr> </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Rafael Linarez</dc:creator>
  <cp:lastModifiedBy>Hector Luis Linarez</cp:lastModifiedBy>
  <cp:revision>25</cp:revision>
  <dcterms:created xsi:type="dcterms:W3CDTF">2025-04-20T13:18:00Z</dcterms:created>
  <dcterms:modified xsi:type="dcterms:W3CDTF">2026-10-21T16:09:51Z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90DAEB83236E4D94BCF20B923C637F16_13</vt:lpwstr>
  </property>
  <property fmtid="{D5CDD505-2E9C-101B-9397-08002B2CF9AE}" pid="3" name="KSOProductBuildVer">
    <vt:lpwstr>3082-12.1.0.29162</vt:lpwstr>
  </property>
</Properties>
</file>