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1" r:id="rId3"/>
    <p:sldId id="279" r:id="rId4"/>
    <p:sldId id="281" r:id="rId5"/>
    <p:sldId id="280" r:id="rId6"/>
    <p:sldId id="257" r:id="rId7"/>
    <p:sldId id="275" r:id="rId8"/>
    <p:sldId id="276" r:id="rId9"/>
    <p:sldId id="282" r:id="rId1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 damos la bienvenida" id="{E75E278A-FF0E-49A4-B170-79828D63BBAD}">
          <p14:sldIdLst>
            <p14:sldId id="256"/>
          </p14:sldIdLst>
        </p14:section>
        <p14:section name="Diseñar, Transformación, Anotar, Trabajar en colaboración, Información" id="{B9B51309-D148-4332-87C2-07BE32FBCA3B}">
          <p14:sldIdLst>
            <p14:sldId id="271"/>
            <p14:sldId id="279"/>
            <p14:sldId id="281"/>
            <p14:sldId id="280"/>
            <p14:sldId id="257"/>
            <p14:sldId id="275"/>
            <p14:sldId id="276"/>
          </p14:sldIdLst>
        </p14:section>
        <p14:section name="Más información" id="{2CC34DB2-6590-42C0-AD4B-A04C6060184E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241" autoAdjust="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0B2B5E0-3F7C-4D27-B033-54169BBE3F5A}" type="datetime1">
              <a:rPr lang="es-ES" smtClean="0"/>
              <a:t>26/04/2026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AE0AD-AC8A-40B7-A05F-83C08D0E80A3}" type="datetime1">
              <a:rPr lang="es-ES" smtClean="0"/>
              <a:pPr/>
              <a:t>26/04/2026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23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845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14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296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9412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746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cxnSp>
        <p:nvCxnSpPr>
          <p:cNvPr id="12" name="Conector rec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A7F30DA-8663-4794-8A66-1184A9F2D888}" type="datetime1">
              <a:rPr lang="es-ES" noProof="0" smtClean="0"/>
              <a:t>26/04/2026</a:t>
            </a:fld>
            <a:endParaRPr lang="es-ES" noProof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10" name="Rectá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978C3BE-9016-4208-9F91-C00CEFA51175}" type="datetime1">
              <a:rPr lang="es-ES" noProof="0" smtClean="0"/>
              <a:t>26/04/2026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microsoft.com/office/2017/04/relationships/track" Target="../media/track1.vtt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o.microsoft.com/fwlink/?LinkId=617172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go.microsoft.com/fwlink/?LinkId=62332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138519"/>
            <a:ext cx="10515600" cy="1990164"/>
          </a:xfrm>
        </p:spPr>
        <p:txBody>
          <a:bodyPr rtlCol="0" anchor="ctr" anchorCtr="0">
            <a:normAutofit/>
          </a:bodyPr>
          <a:lstStyle/>
          <a:p>
            <a:r>
              <a:rPr lang="es-VE" sz="4800" dirty="0"/>
              <a:t>Obligaciones Parafiscales en Venezuela</a:t>
            </a:r>
            <a:endParaRPr lang="es-ES" sz="48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55620" y="2994212"/>
            <a:ext cx="9582736" cy="1076686"/>
          </a:xfrm>
        </p:spPr>
        <p:txBody>
          <a:bodyPr rtlCol="0">
            <a:normAutofit lnSpcReduction="10000"/>
          </a:bodyPr>
          <a:lstStyle/>
          <a:p>
            <a:pPr marL="0" indent="0" rtl="0">
              <a:buNone/>
            </a:pPr>
            <a:r>
              <a:rPr lang="es-ES" sz="2400" dirty="0">
                <a:solidFill>
                  <a:schemeClr val="bg1"/>
                </a:solidFill>
                <a:latin typeface="+mj-lt"/>
              </a:rPr>
              <a:t>6 sugerencias de paginas Web para trabajar de un modo más sencillo y seguro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806276-1086-B42D-2D29-347E4CDCA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90" y="4373658"/>
            <a:ext cx="1162044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097E62D-DB37-FE70-3D44-C59D804EE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461" y="4374781"/>
            <a:ext cx="2438392" cy="171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39C2714-36B0-21CD-CF0A-3B84FBE4F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24" y="4379263"/>
            <a:ext cx="1766047" cy="170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37E10A5-D21C-6988-64A7-74A1B1FC5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580" y="4374778"/>
            <a:ext cx="2083172" cy="170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79F9DA5-6B0C-D539-8916-EF6E39CE8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163" y="4373658"/>
            <a:ext cx="2008092" cy="170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05F7EB93-460B-830F-A471-81F812FA0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982" y="4362454"/>
            <a:ext cx="1743630" cy="171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7027075" cy="640080"/>
          </a:xfrm>
        </p:spPr>
        <p:txBody>
          <a:bodyPr rtlCol="0">
            <a:noAutofit/>
          </a:bodyPr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Obligaciones Parafiscales en Venezuela</a:t>
            </a:r>
          </a:p>
        </p:txBody>
      </p:sp>
      <p:sp>
        <p:nvSpPr>
          <p:cNvPr id="38" name="Marcador de contenido 17"/>
          <p:cNvSpPr txBox="1">
            <a:spLocks/>
          </p:cNvSpPr>
          <p:nvPr/>
        </p:nvSpPr>
        <p:spPr>
          <a:xfrm>
            <a:off x="442994" y="1524707"/>
            <a:ext cx="11390415" cy="4768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Impuestos parafiscales.............................................................................................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Características de los impuestos parafiscales ......................................................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Clasificación de los impuestos parafiscales...........................................................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Conceptos básicos...................................................................................................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01 CONTRIBUCIONES PARAFISCALES RELATIVAS A UN FIN ESPECÍFICO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  Fondo Nacional Antidrogas......................................................................................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  Fondo Nacional del Deporte....................................................................................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 Fondo Nacional de tecnología e innovación.........................................................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02 CONTRIBUCIONES PARAFISCALES DE CARÁCTER SOCIAL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Fondo obligatorio para la Vivienda…….   Seguro Social Obligatorio.........  Régimen Prestacional de Empleo  ......... Fórmula para el Cálculo del Régimen Prestacional de Empleo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 (RPE) ..............  Contribución Especial para la Protección de Pensiones de Seguridad Social (CEPPSS)................ Instituto Nacional de Capacitación y Educación Socialista ................... 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Cómo usar el Diseñador de PowerPoint</a:t>
            </a:r>
          </a:p>
        </p:txBody>
      </p:sp>
      <p:sp>
        <p:nvSpPr>
          <p:cNvPr id="25" name="Marcador de contenido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Funciona de la siguiente manera:</a:t>
            </a:r>
          </a:p>
        </p:txBody>
      </p:sp>
      <p:grpSp>
        <p:nvGrpSpPr>
          <p:cNvPr id="18" name="Grupo 17" descr="Círculo pequeño con el número 1 en su interior para indicar que se encuentra en el paso 1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Elipse 18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0" name="Cuadro de texto 19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Marcador de contenido 17"/>
          <p:cNvSpPr txBox="1">
            <a:spLocks/>
          </p:cNvSpPr>
          <p:nvPr/>
        </p:nvSpPr>
        <p:spPr>
          <a:xfrm>
            <a:off x="1056513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Inicie una nueva presentación yendo 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Archivo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Nuevo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Presentación en blanco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3" name="Grupo 32" descr="Círculo pequeño con el número 2 en su interior para indicar que se encuentra en el paso 2"/>
          <p:cNvGrpSpPr/>
          <p:nvPr/>
        </p:nvGrpSpPr>
        <p:grpSpPr bwMode="blackWhite">
          <a:xfrm>
            <a:off x="531552" y="2804257"/>
            <a:ext cx="558179" cy="409838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Marcador de contenido 17"/>
          <p:cNvSpPr txBox="1">
            <a:spLocks/>
          </p:cNvSpPr>
          <p:nvPr/>
        </p:nvSpPr>
        <p:spPr>
          <a:xfrm>
            <a:off x="1056513" y="2844450"/>
            <a:ext cx="4504252" cy="106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la primera diapositiva, agregue una imagen: vaya 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Insertar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Imágenes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o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Insertar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Imágenes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en línea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 elija una imagen.</a:t>
            </a:r>
            <a:b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</a:b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Sugerencia: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Debe estar en línea cuando agregue la imagen.</a:t>
            </a:r>
          </a:p>
        </p:txBody>
      </p:sp>
      <p:grpSp>
        <p:nvGrpSpPr>
          <p:cNvPr id="22" name="Grupo 21" descr="Círculo pequeño con el número 3 en su interior para indicar que se encuentra en el paso 3"/>
          <p:cNvGrpSpPr/>
          <p:nvPr/>
        </p:nvGrpSpPr>
        <p:grpSpPr bwMode="blackWhite">
          <a:xfrm>
            <a:off x="531552" y="4208299"/>
            <a:ext cx="558179" cy="409838"/>
            <a:chOff x="6953426" y="711274"/>
            <a:chExt cx="558179" cy="409838"/>
          </a:xfrm>
        </p:grpSpPr>
        <p:sp>
          <p:nvSpPr>
            <p:cNvPr id="24" name="Elipse 2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0" name="Cuadro de texto 29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Marcador de contenido 17"/>
          <p:cNvSpPr txBox="1">
            <a:spLocks/>
          </p:cNvSpPr>
          <p:nvPr/>
        </p:nvSpPr>
        <p:spPr>
          <a:xfrm>
            <a:off x="1056513" y="4236460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Cuando PowerPoint le pida permiso para obtener ideas de diseño, seleccione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Adelante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7" name="Grupo 36" descr="Círculo pequeño con el número 4 en su interior para indicar que se encuentra en el paso 4"/>
          <p:cNvGrpSpPr/>
          <p:nvPr/>
        </p:nvGrpSpPr>
        <p:grpSpPr bwMode="blackWhite">
          <a:xfrm>
            <a:off x="531552" y="5137379"/>
            <a:ext cx="558179" cy="409838"/>
            <a:chOff x="6953426" y="711274"/>
            <a:chExt cx="558179" cy="409838"/>
          </a:xfrm>
        </p:grpSpPr>
        <p:sp>
          <p:nvSpPr>
            <p:cNvPr id="38" name="Elipse 37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9" name="Cuadro de texto 38" descr="Número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0" name="Marcador de contenido 17"/>
          <p:cNvSpPr txBox="1">
            <a:spLocks/>
          </p:cNvSpPr>
          <p:nvPr/>
        </p:nvSpPr>
        <p:spPr>
          <a:xfrm>
            <a:off x="1056513" y="5177572"/>
            <a:ext cx="4504252" cy="56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Elija el diseño que desee desde el panel de tareas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Ideas de diseño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9" name="Imagen 28" descr="Pestaña Insertar con la opción para insertar una image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7526" y="1455791"/>
            <a:ext cx="2740429" cy="1592728"/>
          </a:xfrm>
          <a:prstGeom prst="rect">
            <a:avLst/>
          </a:prstGeom>
        </p:spPr>
      </p:pic>
      <p:pic>
        <p:nvPicPr>
          <p:cNvPr id="23" name="Imagen 22" descr="Cuadro de diálogo Ideas de diseño en el que se pide confirmación al usuario para obtener ideas de diseño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93033" y="3067244"/>
            <a:ext cx="2900886" cy="35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Transformación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47908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Transformación crea animaciones suaves y movimientos de los objetos de la presentación. Tendrá que usar dos diapositivas similares para realizar la animación, pero al público le parecerá que la acción ocurre en la misma diapositiva. 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s" sz="12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Reproducir</a:t>
            </a:r>
            <a:r>
              <a:rPr lang="es-ES" sz="1200" b="1" dirty="0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 vídeo de la derecha para ver un ejemplo rápido.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Transformación es una característica solo disponible para suscripciones. Si tiene una suscripción a Office 365, puede intentar usted mismo los pasos de la siguiente diapositiva.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es-E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Vídeo sobre Transformación" descr="Vídeo en el que se muestra un ejemplo de la característica Transformación, que se puede reproducir o pausar usando las teclas Alt+P">
            <a:hlinkClick r:id="" action="ppaction://media"/>
            <a:extLst>
              <a:ext uri="{FF2B5EF4-FFF2-40B4-BE49-F238E27FC236}">
                <a16:creationId xmlns:a16="http://schemas.microsoft.com/office/drawing/2014/main" id="{9F029C1A-F15A-44BF-996A-1F59B3110D78}"/>
              </a:ext>
            </a:extLst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7D80394A-61EE-4513-90D2-E9A3DA581656}" label="caption" lang="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8759" y="1540565"/>
            <a:ext cx="6110288" cy="3438525"/>
          </a:xfrm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Configurar </a:t>
            </a:r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Transformación</a:t>
            </a:r>
          </a:p>
        </p:txBody>
      </p:sp>
      <p:sp>
        <p:nvSpPr>
          <p:cNvPr id="30" name="Marcador de contenido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/>
              <a:t>Pruébela con estos dos simples "planetas":</a:t>
            </a:r>
          </a:p>
        </p:txBody>
      </p:sp>
      <p:grpSp>
        <p:nvGrpSpPr>
          <p:cNvPr id="13" name="Grupo 12" descr="Círculo pequeño con el número 1 en su interior para indicar que se encuentra en el paso 1"/>
          <p:cNvGrpSpPr/>
          <p:nvPr/>
        </p:nvGrpSpPr>
        <p:grpSpPr bwMode="blackWhite">
          <a:xfrm>
            <a:off x="558723" y="1917997"/>
            <a:ext cx="558179" cy="409838"/>
            <a:chOff x="6953426" y="711274"/>
            <a:chExt cx="558179" cy="409838"/>
          </a:xfrm>
        </p:grpSpPr>
        <p:sp>
          <p:nvSpPr>
            <p:cNvPr id="14" name="Elipse 1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" name="Cuadro de texto 14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16" name="Marcador de contenido 17"/>
          <p:cNvSpPr txBox="1">
            <a:spLocks/>
          </p:cNvSpPr>
          <p:nvPr/>
        </p:nvSpPr>
        <p:spPr>
          <a:xfrm>
            <a:off x="1066040" y="1958188"/>
            <a:ext cx="2486328" cy="978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Duplicar esta diapositiva: Haga clic con el botón derecho en la miniatura de la diapositiva y seleccione </a:t>
            </a:r>
            <a:r>
              <a:rPr lang="es-ES" sz="11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Duplicar diapositiva</a:t>
            </a:r>
            <a:r>
              <a:rPr lang="es-E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18" name="Grupo 17" descr="Círculo pequeño con el número 2 en su interior para indicar que se encuentra en el paso 2"/>
          <p:cNvGrpSpPr/>
          <p:nvPr/>
        </p:nvGrpSpPr>
        <p:grpSpPr bwMode="blackWhite">
          <a:xfrm>
            <a:off x="558723" y="2952151"/>
            <a:ext cx="558179" cy="409838"/>
            <a:chOff x="6953426" y="711274"/>
            <a:chExt cx="558179" cy="409838"/>
          </a:xfrm>
        </p:grpSpPr>
        <p:sp>
          <p:nvSpPr>
            <p:cNvPr id="23" name="Elipse 22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4" name="Cuadro de texto 23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5" name="Marcador de contenido 17"/>
          <p:cNvSpPr txBox="1">
            <a:spLocks/>
          </p:cNvSpPr>
          <p:nvPr/>
        </p:nvSpPr>
        <p:spPr>
          <a:xfrm>
            <a:off x="1066038" y="2983107"/>
            <a:ext cx="2651153" cy="14561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la segunda de estas dos diapositivas idénticas, aplique algún cambio en las formas de la parte derecha, como un cambio de tamaño, de color o de posición. A continuación, vaya 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Transiciones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Transformación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6" name="Grupo 25" descr="Círculo pequeño con el número 3 en su interior para indicar que se encuentra en el paso 3"/>
          <p:cNvGrpSpPr/>
          <p:nvPr/>
        </p:nvGrpSpPr>
        <p:grpSpPr bwMode="blackWhite">
          <a:xfrm>
            <a:off x="557319" y="4427356"/>
            <a:ext cx="558179" cy="409838"/>
            <a:chOff x="6953426" y="711274"/>
            <a:chExt cx="558179" cy="409838"/>
          </a:xfrm>
        </p:grpSpPr>
        <p:sp>
          <p:nvSpPr>
            <p:cNvPr id="27" name="Elipse 26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8" name="Cuadro de texto 27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9" name="Marcador de contenido 17"/>
          <p:cNvSpPr txBox="1">
            <a:spLocks/>
          </p:cNvSpPr>
          <p:nvPr/>
        </p:nvSpPr>
        <p:spPr>
          <a:xfrm>
            <a:off x="1076799" y="4480589"/>
            <a:ext cx="2784602" cy="1327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Vuelva a la primera de las dos diapositivas y presione el botón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Presentación con diapositivas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y, a continuación, seleccione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Reproducir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ver la transformación en círculo.</a:t>
            </a:r>
          </a:p>
        </p:txBody>
      </p:sp>
      <p:sp>
        <p:nvSpPr>
          <p:cNvPr id="17" name="Marcador de contenido 17"/>
          <p:cNvSpPr txBox="1">
            <a:spLocks/>
          </p:cNvSpPr>
          <p:nvPr/>
        </p:nvSpPr>
        <p:spPr>
          <a:xfrm>
            <a:off x="628962" y="5832234"/>
            <a:ext cx="3449878" cy="747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sz="110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Sugerencia: </a:t>
            </a:r>
            <a:r>
              <a:rPr lang="es-ES" sz="1100">
                <a:solidFill>
                  <a:srgbClr val="404040"/>
                </a:solidFill>
                <a:cs typeface="Segoe UI Semibold" panose="020B0702040204020203" pitchFamily="34" charset="0"/>
              </a:rPr>
              <a:t>Con las </a:t>
            </a:r>
            <a:r>
              <a:rPr lang="es-ES" sz="110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Opciones de efectos,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dispone incluso de más alternativas para la transición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Transformación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</p:txBody>
      </p:sp>
      <p:pic>
        <p:nvPicPr>
          <p:cNvPr id="2" name="Imagen 1" descr="Menú contextual de miniatura de diapositiva en el que se muestra la opción Duplicar diapositiva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45391" y="1455491"/>
            <a:ext cx="1402147" cy="1803887"/>
          </a:xfrm>
          <a:prstGeom prst="rect">
            <a:avLst/>
          </a:prstGeom>
        </p:spPr>
      </p:pic>
      <p:pic>
        <p:nvPicPr>
          <p:cNvPr id="6" name="Imagen 5" descr="Pestaña Transición en la que se muestra la transición de transformació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84500" y="3159609"/>
            <a:ext cx="2467552" cy="1185923"/>
          </a:xfrm>
          <a:prstGeom prst="rect">
            <a:avLst/>
          </a:prstGeom>
        </p:spPr>
      </p:pic>
      <p:pic>
        <p:nvPicPr>
          <p:cNvPr id="5" name="Imagen 4" descr="Botón Presentación con diapositiva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37079" y="4344232"/>
            <a:ext cx="2134319" cy="887083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9686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e 9" descr="Círculo grande de color azul con un círculo pequeño de color azul claro en el interior"/>
          <p:cNvSpPr/>
          <p:nvPr/>
        </p:nvSpPr>
        <p:spPr>
          <a:xfrm>
            <a:off x="7236525" y="1944862"/>
            <a:ext cx="3827244" cy="37432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Elipse 10" descr="Círculo pequeño de color azul claro en el interior de un círculo grande de color azul marino"/>
          <p:cNvSpPr/>
          <p:nvPr/>
        </p:nvSpPr>
        <p:spPr bwMode="ltGray">
          <a:xfrm>
            <a:off x="8086223" y="2796642"/>
            <a:ext cx="2148929" cy="2101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Trabajar de forma conjunta en tiempo real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41611" y="1431010"/>
            <a:ext cx="4413626" cy="39782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 compartir la presentación con otros usuarios, podrá ver cómo trabajan varios a la vez. </a:t>
            </a:r>
            <a:b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Funciona de la siguiente manera:</a:t>
            </a:r>
          </a:p>
        </p:txBody>
      </p:sp>
      <p:pic>
        <p:nvPicPr>
          <p:cNvPr id="11" name="Imagen 10" descr="Icono Compartir en el que se muestra cuántos usuarios están trabajando en la presentación 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1984" y="2485297"/>
            <a:ext cx="3262550" cy="1355288"/>
          </a:xfrm>
          <a:prstGeom prst="rect">
            <a:avLst/>
          </a:prstGeom>
        </p:spPr>
      </p:pic>
      <p:grpSp>
        <p:nvGrpSpPr>
          <p:cNvPr id="33" name="Grupo 32" descr="Círculo pequeño con el número 1 en su interior para indicar que se encuentra en el paso 1"/>
          <p:cNvGrpSpPr/>
          <p:nvPr/>
        </p:nvGrpSpPr>
        <p:grpSpPr bwMode="blackWhite">
          <a:xfrm>
            <a:off x="558723" y="4531632"/>
            <a:ext cx="558179" cy="409838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Marcador de contenido 17"/>
          <p:cNvSpPr txBox="1">
            <a:spLocks/>
          </p:cNvSpPr>
          <p:nvPr/>
        </p:nvSpPr>
        <p:spPr>
          <a:xfrm>
            <a:off x="1066039" y="4571824"/>
            <a:ext cx="2696774" cy="1727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Seleccione la opción </a:t>
            </a:r>
            <a:r>
              <a:rPr lang="es-ES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Compartir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que se encuentra encima de la cinta de opciones, o use las teclas </a:t>
            </a:r>
            <a:r>
              <a:rPr lang="es-ES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Alt-ZS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para invitar a usuarios a trabajar en su presentación (en este momento, ya puede guardarla en la nube).</a:t>
            </a:r>
          </a:p>
        </p:txBody>
      </p:sp>
      <p:pic>
        <p:nvPicPr>
          <p:cNvPr id="9" name="Imagen 8" descr="Marcador en el que muestra quién está trabajando en una diapositiva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61352" y="2434307"/>
            <a:ext cx="3841692" cy="2512927"/>
          </a:xfrm>
          <a:prstGeom prst="rect">
            <a:avLst/>
          </a:prstGeom>
        </p:spPr>
      </p:pic>
      <p:grpSp>
        <p:nvGrpSpPr>
          <p:cNvPr id="36" name="Grupo 35" descr="Círculo pequeño con el número 2 en su interior para indicar que se encuentra en el paso 2"/>
          <p:cNvGrpSpPr/>
          <p:nvPr/>
        </p:nvGrpSpPr>
        <p:grpSpPr bwMode="blackWhite">
          <a:xfrm>
            <a:off x="4249102" y="4531632"/>
            <a:ext cx="558179" cy="409838"/>
            <a:chOff x="6953426" y="711274"/>
            <a:chExt cx="558179" cy="409838"/>
          </a:xfrm>
        </p:grpSpPr>
        <p:sp>
          <p:nvSpPr>
            <p:cNvPr id="37" name="Elipse 36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8" name="Cuadro de texto 37" descr="Número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Marcador de contenido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Cuando hay otros usuarios en la presentación, se muestra mediante un marcador quién está en cada diapositiva...</a:t>
            </a:r>
          </a:p>
        </p:txBody>
      </p:sp>
      <p:pic>
        <p:nvPicPr>
          <p:cNvPr id="12" name="Imagen 11" descr="Marcador en el que se muestra la parte de la diapositiva que se está editando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99419" y="2350394"/>
            <a:ext cx="3563782" cy="2305343"/>
          </a:xfrm>
          <a:prstGeom prst="rect">
            <a:avLst/>
          </a:prstGeom>
        </p:spPr>
      </p:pic>
      <p:grpSp>
        <p:nvGrpSpPr>
          <p:cNvPr id="39" name="Grupo 38" descr="Círculo pequeño con el número 3 en su interior para indicar que se encuentra en el paso 3"/>
          <p:cNvGrpSpPr/>
          <p:nvPr/>
        </p:nvGrpSpPr>
        <p:grpSpPr bwMode="blackWhite">
          <a:xfrm>
            <a:off x="7930921" y="4531632"/>
            <a:ext cx="558179" cy="409838"/>
            <a:chOff x="6953426" y="711274"/>
            <a:chExt cx="558179" cy="409838"/>
          </a:xfrm>
        </p:grpSpPr>
        <p:sp>
          <p:nvSpPr>
            <p:cNvPr id="40" name="Elipse 39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41" name="Cuadro de texto 40" descr="Número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Marcador de contenido 17"/>
          <p:cNvSpPr txBox="1">
            <a:spLocks/>
          </p:cNvSpPr>
          <p:nvPr/>
        </p:nvSpPr>
        <p:spPr>
          <a:xfrm>
            <a:off x="8429668" y="4571824"/>
            <a:ext cx="2658635" cy="69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…y la parte de la diapositiva que está editando el usuario en cuestión.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Sea un experto con Información</a:t>
            </a:r>
          </a:p>
        </p:txBody>
      </p:sp>
      <p:sp>
        <p:nvSpPr>
          <p:cNvPr id="38" name="Marcador de contenido 17"/>
          <p:cNvSpPr txBox="1">
            <a:spLocks/>
          </p:cNvSpPr>
          <p:nvPr/>
        </p:nvSpPr>
        <p:spPr>
          <a:xfrm>
            <a:off x="541609" y="1296100"/>
            <a:ext cx="511016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 el cuadro Información, encontrará el comando exacto cuando lo necesite; de esta forma, podrá ahorrar tiempo y centrarse en su trabajo.</a:t>
            </a: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Inténtelo:</a:t>
            </a:r>
          </a:p>
        </p:txBody>
      </p:sp>
      <p:grpSp>
        <p:nvGrpSpPr>
          <p:cNvPr id="4" name="Grupo 3" descr="Círculo pequeño con el número 1 en su interior para indicar que se encuentra en el paso 1"/>
          <p:cNvGrpSpPr/>
          <p:nvPr/>
        </p:nvGrpSpPr>
        <p:grpSpPr bwMode="blackWhite">
          <a:xfrm>
            <a:off x="558723" y="2638502"/>
            <a:ext cx="558179" cy="409838"/>
            <a:chOff x="6953426" y="711274"/>
            <a:chExt cx="558179" cy="409838"/>
          </a:xfrm>
        </p:grpSpPr>
        <p:sp>
          <p:nvSpPr>
            <p:cNvPr id="2" name="Elipse 1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" name="Cuadro de texto 2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Marcador de contenido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Seleccione </a:t>
            </a:r>
            <a:r>
              <a:rPr lang="es-ES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imagen del robot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la derecha.</a:t>
            </a:r>
          </a:p>
        </p:txBody>
      </p:sp>
      <p:grpSp>
        <p:nvGrpSpPr>
          <p:cNvPr id="19" name="Grupo 18" descr="Círculo pequeño con el número 2 en su interior para indicar que se encuentra en el paso 2"/>
          <p:cNvGrpSpPr/>
          <p:nvPr/>
        </p:nvGrpSpPr>
        <p:grpSpPr bwMode="blackWhite">
          <a:xfrm>
            <a:off x="558723" y="3312993"/>
            <a:ext cx="558179" cy="409838"/>
            <a:chOff x="6953426" y="711274"/>
            <a:chExt cx="558179" cy="409838"/>
          </a:xfrm>
        </p:grpSpPr>
        <p:sp>
          <p:nvSpPr>
            <p:cNvPr id="20" name="Elipse 19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1" name="Cuadro de texto 20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Marcador de contenido 17"/>
          <p:cNvSpPr txBox="1">
            <a:spLocks/>
          </p:cNvSpPr>
          <p:nvPr/>
        </p:nvSpPr>
        <p:spPr>
          <a:xfrm>
            <a:off x="1066039" y="3353185"/>
            <a:ext cx="3341727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Escriba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animación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el cuadro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Información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y, a continuación, elija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Agregar animación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31" name="Grupo 30" descr="Círculo pequeño con el número 3 en su interior para indicar que se encuentra en el paso 3"/>
          <p:cNvGrpSpPr/>
          <p:nvPr/>
        </p:nvGrpSpPr>
        <p:grpSpPr bwMode="blackWhite">
          <a:xfrm>
            <a:off x="557319" y="4263506"/>
            <a:ext cx="558179" cy="409838"/>
            <a:chOff x="6953426" y="711274"/>
            <a:chExt cx="558179" cy="409838"/>
          </a:xfrm>
        </p:grpSpPr>
        <p:sp>
          <p:nvSpPr>
            <p:cNvPr id="32" name="Elipse 31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3" name="Cuadro de texto 32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Marcador de contenido 17"/>
          <p:cNvSpPr txBox="1">
            <a:spLocks/>
          </p:cNvSpPr>
          <p:nvPr/>
        </p:nvSpPr>
        <p:spPr>
          <a:xfrm>
            <a:off x="1064636" y="4303697"/>
            <a:ext cx="2134038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Elija un efecto de animación, como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Zoom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y observe </a:t>
            </a:r>
            <a:b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 que ocurre.</a:t>
            </a:r>
          </a:p>
        </p:txBody>
      </p:sp>
      <p:sp>
        <p:nvSpPr>
          <p:cNvPr id="25" name="Cuadro de texto 16" descr="Seleccióneme"/>
          <p:cNvSpPr txBox="1"/>
          <p:nvPr/>
        </p:nvSpPr>
        <p:spPr>
          <a:xfrm rot="21077122">
            <a:off x="6043297" y="1772253"/>
            <a:ext cx="1334770" cy="4356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0">
              <a:spcBef>
                <a:spcPts val="0"/>
              </a:spcBef>
              <a:spcAft>
                <a:spcPts val="200"/>
              </a:spcAft>
              <a:tabLst>
                <a:tab pos="4931410" algn="l"/>
              </a:tabLst>
            </a:pPr>
            <a:r>
              <a:rPr lang="es-ES" sz="1200" b="1" kern="1000" spc="100">
                <a:ln>
                  <a:noFill/>
                </a:ln>
                <a:solidFill>
                  <a:srgbClr val="D24726"/>
                </a:solidFill>
                <a:effectLst/>
                <a:latin typeface="Segoe UI Semibold" panose="020B0702040204020203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SELECCIÓNEME</a:t>
            </a:r>
            <a:endParaRPr lang="es-ES" sz="1200" b="1" kern="1400">
              <a:solidFill>
                <a:srgbClr val="D24726"/>
              </a:solidFill>
              <a:effectLst/>
              <a:latin typeface="Segoe UI Light" panose="020B0502040204020203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Imagen 4" descr="Cuadro Informació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07766" y="3410945"/>
            <a:ext cx="2106152" cy="220832"/>
          </a:xfrm>
          <a:prstGeom prst="rect">
            <a:avLst/>
          </a:prstGeom>
        </p:spPr>
      </p:pic>
      <p:pic>
        <p:nvPicPr>
          <p:cNvPr id="7" name="Imagen 6" descr="Pestaña Animación en la que se muestra la opción de zoom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63240" y="4209158"/>
            <a:ext cx="3803904" cy="2158243"/>
          </a:xfrm>
          <a:prstGeom prst="rect">
            <a:avLst/>
          </a:prstGeom>
        </p:spPr>
      </p:pic>
      <p:pic>
        <p:nvPicPr>
          <p:cNvPr id="24" name="Imagen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1835" flipH="1">
            <a:off x="6740574" y="1787378"/>
            <a:ext cx="851862" cy="939987"/>
          </a:xfrm>
          <a:prstGeom prst="rect">
            <a:avLst/>
          </a:prstGeom>
        </p:spPr>
      </p:pic>
      <p:pic>
        <p:nvPicPr>
          <p:cNvPr id="23" name="Imagen 22" descr="Robo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741" y="1646170"/>
            <a:ext cx="2775459" cy="453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Explorar sin abandonar las diapositivas</a:t>
            </a:r>
          </a:p>
        </p:txBody>
      </p:sp>
      <p:sp>
        <p:nvSpPr>
          <p:cNvPr id="16" name="Marcador de contenido 17"/>
          <p:cNvSpPr txBox="1">
            <a:spLocks/>
          </p:cNvSpPr>
          <p:nvPr/>
        </p:nvSpPr>
        <p:spPr>
          <a:xfrm>
            <a:off x="541609" y="1296100"/>
            <a:ext cx="6093106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La Búsqueda inteligente lleva la información directamente a PowerPoint.</a:t>
            </a:r>
            <a:b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Inténtelo:</a:t>
            </a:r>
          </a:p>
        </p:txBody>
      </p:sp>
      <p:pic>
        <p:nvPicPr>
          <p:cNvPr id="18" name="Imagen 17" descr="Tres imágenes en las que se muestra la característica Búsqueda inteligent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4408" y="2145058"/>
            <a:ext cx="11129521" cy="3197087"/>
          </a:xfrm>
          <a:prstGeom prst="rect">
            <a:avLst/>
          </a:prstGeom>
        </p:spPr>
      </p:pic>
      <p:grpSp>
        <p:nvGrpSpPr>
          <p:cNvPr id="33" name="Grupo 32" descr="Círculo pequeño con el número 1 en su interior para indicar que se encuentra en el paso 1"/>
          <p:cNvGrpSpPr/>
          <p:nvPr/>
        </p:nvGrpSpPr>
        <p:grpSpPr bwMode="blackWhite">
          <a:xfrm>
            <a:off x="558723" y="5233381"/>
            <a:ext cx="558179" cy="409838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Marcador de contenido 17"/>
          <p:cNvSpPr txBox="1">
            <a:spLocks/>
          </p:cNvSpPr>
          <p:nvPr/>
        </p:nvSpPr>
        <p:spPr>
          <a:xfrm>
            <a:off x="1066038" y="5273573"/>
            <a:ext cx="2919669" cy="129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Haga clic con el botón derecho en la palabra </a:t>
            </a:r>
            <a:r>
              <a:rPr lang="es-ES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oficina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la siguiente frase: </a:t>
            </a:r>
            <a:r>
              <a:rPr lang="es-ES" sz="18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mobiliario de oficina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36" name="Grupo 35" descr="Círculo pequeño con el número 2 en su interior para indicar que se encuentra en el paso 2"/>
          <p:cNvGrpSpPr/>
          <p:nvPr/>
        </p:nvGrpSpPr>
        <p:grpSpPr bwMode="blackWhite">
          <a:xfrm>
            <a:off x="4249102" y="5233381"/>
            <a:ext cx="558179" cy="409838"/>
            <a:chOff x="6953426" y="711274"/>
            <a:chExt cx="558179" cy="409838"/>
          </a:xfrm>
        </p:grpSpPr>
        <p:sp>
          <p:nvSpPr>
            <p:cNvPr id="37" name="Elipse 36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8" name="Cuadro de texto 37" descr="Número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Marcador de contenido 17"/>
          <p:cNvSpPr txBox="1">
            <a:spLocks/>
          </p:cNvSpPr>
          <p:nvPr/>
        </p:nvSpPr>
        <p:spPr>
          <a:xfrm>
            <a:off x="4747855" y="5273573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Elija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Búsqueda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inteligente</a:t>
            </a: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 y fíjese en que los resultados se proporcionan teniendo en cuenta el contexto de la frase y no el de las </a:t>
            </a:r>
            <a:r>
              <a:rPr lang="es-ES" sz="1800">
                <a:latin typeface="Segoe UI" panose="020B0502040204020203" pitchFamily="34" charset="0"/>
                <a:cs typeface="Segoe UI" panose="020B0502040204020203" pitchFamily="34" charset="0"/>
              </a:rPr>
              <a:t>aplicaciones de Microsoft Office</a:t>
            </a: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s-ES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9" name="Grupo 38" descr="Círculo pequeño con el número 3 en su interior para indicar que se encuentra en el paso 3"/>
          <p:cNvGrpSpPr/>
          <p:nvPr/>
        </p:nvGrpSpPr>
        <p:grpSpPr bwMode="blackWhite">
          <a:xfrm>
            <a:off x="7930921" y="5233381"/>
            <a:ext cx="558179" cy="409838"/>
            <a:chOff x="6953426" y="711274"/>
            <a:chExt cx="558179" cy="409838"/>
          </a:xfrm>
        </p:grpSpPr>
        <p:sp>
          <p:nvSpPr>
            <p:cNvPr id="40" name="Elipse 39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41" name="Cuadro de texto 40" descr="Número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Marcador de contenido 17"/>
          <p:cNvSpPr txBox="1">
            <a:spLocks/>
          </p:cNvSpPr>
          <p:nvPr/>
        </p:nvSpPr>
        <p:spPr>
          <a:xfrm>
            <a:off x="8429668" y="5273573"/>
            <a:ext cx="3107336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Solo por curiosidad, vuelva a probar la Búsqueda inteligente haciendo clic con el botón derecho sobre la palabra </a:t>
            </a:r>
            <a:r>
              <a:rPr lang="es-ES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Office</a:t>
            </a:r>
            <a:r>
              <a:rPr lang="es-ES"/>
              <a:t> </a:t>
            </a: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del paso 2.</a:t>
            </a:r>
          </a:p>
          <a:p>
            <a:pPr marL="0" indent="0" rtl="0">
              <a:spcAft>
                <a:spcPts val="2000"/>
              </a:spcAft>
              <a:buNone/>
            </a:pPr>
            <a:endParaRPr lang="es-E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521208" y="1536192"/>
            <a:ext cx="9546428" cy="640080"/>
          </a:xfrm>
        </p:spPr>
        <p:txBody>
          <a:bodyPr rtlCol="0">
            <a:normAutofit/>
          </a:bodyPr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¿Tiene más preguntas sobre PowerPoint?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41611" y="2614427"/>
            <a:ext cx="9442648" cy="3978275"/>
          </a:xfrm>
        </p:spPr>
        <p:txBody>
          <a:bodyPr rtlCol="0">
            <a:normAutofit/>
          </a:bodyPr>
          <a:lstStyle/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Seleccione el botón </a:t>
            </a:r>
            <a:r>
              <a:rPr lang="es-ES" sz="20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Información          </a:t>
            </a:r>
            <a: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y escriba lo que quiera saber.</a:t>
            </a:r>
            <a:b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es-ES" sz="2000" u="sng" dirty="0">
                <a:latin typeface="Segoe UI Light" panose="020B0502040204020203" pitchFamily="34" charset="0"/>
                <a:cs typeface="Segoe UI Light" panose="020B0502040204020203" pitchFamily="34" charset="0"/>
                <a:hlinkClick r:id="rId3" tooltip="Visitar el blog del equipo de PowerPoint"/>
              </a:rPr>
              <a:t>Visitar el blog del equipo de PowerPoint</a:t>
            </a: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  <a:hlinkClick r:id="rId4" tooltip="Ir al aprendizaje gratuito de PowerPoint"/>
              </a:rPr>
              <a:t>Ir al aprendizaje gratuito de PowerPoint</a:t>
            </a: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Imagen 1" descr="Botón Información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21694" y="2350333"/>
            <a:ext cx="1268511" cy="1189747"/>
          </a:xfrm>
          <a:prstGeom prst="rect">
            <a:avLst/>
          </a:prstGeom>
        </p:spPr>
      </p:pic>
      <p:pic>
        <p:nvPicPr>
          <p:cNvPr id="8" name="Imagen 7" descr="Flecha apuntando a la derecha con un hipervínculo al blog del equipo de PowerPoint. Seleccione la imagen para visitar el blog del equipo de PowerPoint ">
            <a:hlinkClick r:id="rId3" tooltip="Seleccione aquí para visitar el blog del equipo de PowerPoint.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43" y="3566804"/>
            <a:ext cx="661940" cy="661940"/>
          </a:xfrm>
          <a:prstGeom prst="rect">
            <a:avLst/>
          </a:prstGeom>
        </p:spPr>
      </p:pic>
      <p:pic>
        <p:nvPicPr>
          <p:cNvPr id="7" name="Imagen 6" descr="Flecha apuntando a la derecha con un hipervínculo a aprendizaje gratuito de PowerPoint. Seleccione la imagen para obtener acceso al aprendizaje gratuito de PowerPoint.">
            <a:hlinkClick r:id="rId4" tooltip="Seleccione aquí para ir a la página de aprendizaje gratuita de PowerPoint.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43" y="4252716"/>
            <a:ext cx="661940" cy="661940"/>
          </a:xfrm>
          <a:prstGeom prst="rect">
            <a:avLst/>
          </a:prstGeom>
        </p:spPr>
      </p:pic>
      <p:sp>
        <p:nvSpPr>
          <p:cNvPr id="9" name="Cuadro de texto 8"/>
          <p:cNvSpPr txBox="1"/>
          <p:nvPr/>
        </p:nvSpPr>
        <p:spPr>
          <a:xfrm>
            <a:off x="541611" y="5738132"/>
            <a:ext cx="7918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-ES" sz="1400">
                <a:latin typeface="Segoe UI Light" panose="020B0502040204020203" pitchFamily="34" charset="0"/>
                <a:cs typeface="Segoe UI Light" panose="020B0502040204020203" pitchFamily="34" charset="0"/>
              </a:rPr>
              <a:t>SELECCIONE LA FLECHA CUANDO ESTÉ EN MODO DE PRESENTACIÓN CON DIAPOSITIVAS</a:t>
            </a:r>
          </a:p>
        </p:txBody>
      </p:sp>
      <p:pic>
        <p:nvPicPr>
          <p:cNvPr id="11" name="Imagen 10" descr="Sugerencias del cuadro Información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008430" y="2733641"/>
            <a:ext cx="2476156" cy="139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34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{F57642A8-64F8-4776-AC59-DB14888E8500}TF2989475c-5427-4edb-9ec1-00f4ce72165b96abbc51_win32-b113e2ec0ef9</Template>
  <TotalTime>95</TotalTime>
  <Words>755</Words>
  <Application>Microsoft Office PowerPoint</Application>
  <PresentationFormat>Panorámica</PresentationFormat>
  <Paragraphs>76</Paragraphs>
  <Slides>9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Segoe UI Semibold</vt:lpstr>
      <vt:lpstr>Personalizado</vt:lpstr>
      <vt:lpstr>Obligaciones Parafiscales en Venezuela</vt:lpstr>
      <vt:lpstr>Obligaciones Parafiscales en Venezuela</vt:lpstr>
      <vt:lpstr>Cómo usar el Diseñador de PowerPoint</vt:lpstr>
      <vt:lpstr>Transformación</vt:lpstr>
      <vt:lpstr>Configurar Transformación</vt:lpstr>
      <vt:lpstr>Trabajar de forma conjunta en tiempo real</vt:lpstr>
      <vt:lpstr>Sea un experto con Información</vt:lpstr>
      <vt:lpstr>Explorar sin abandonar las diapositivas</vt:lpstr>
      <vt:lpstr>¿Tiene más preguntas sobre PowerPoint?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henmilasesores@gmail.com</dc:creator>
  <cp:keywords/>
  <cp:lastModifiedBy>henmilasesores@gmail.com</cp:lastModifiedBy>
  <cp:revision>10</cp:revision>
  <dcterms:created xsi:type="dcterms:W3CDTF">2026-04-26T18:02:00Z</dcterms:created>
  <dcterms:modified xsi:type="dcterms:W3CDTF">2026-04-26T19:38:59Z</dcterms:modified>
  <cp:version/>
</cp:coreProperties>
</file>